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8" r:id="rId2"/>
    <p:sldId id="285" r:id="rId3"/>
    <p:sldId id="286" r:id="rId4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3E7AB6"/>
    <a:srgbClr val="0772BA"/>
    <a:srgbClr val="1D8ACB"/>
    <a:srgbClr val="1AA1DB"/>
    <a:srgbClr val="0677BD"/>
    <a:srgbClr val="0971B4"/>
    <a:srgbClr val="0B69A9"/>
    <a:srgbClr val="26579A"/>
    <a:srgbClr val="3978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57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27FB8-7CE0-4003-8686-BCF9AC8E106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545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3D4523B-E654-4881-BD00-56A1C1EC82B5}"/>
              </a:ext>
            </a:extLst>
          </p:cNvPr>
          <p:cNvSpPr/>
          <p:nvPr/>
        </p:nvSpPr>
        <p:spPr>
          <a:xfrm>
            <a:off x="463550" y="574457"/>
            <a:ext cx="4612172" cy="6217087"/>
          </a:xfrm>
          <a:prstGeom prst="rect">
            <a:avLst/>
          </a:prstGeom>
        </p:spPr>
        <p:txBody>
          <a:bodyPr wrap="square" numCol="1" spcCol="540000" anchor="ctr">
            <a:spAutoFit/>
          </a:bodyPr>
          <a:lstStyle/>
          <a:p>
            <a:pPr algn="just" fontAlgn="base"/>
            <a:endParaRPr lang="de-DE" sz="1400" dirty="0"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ТОО «Ойл Транспорт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Корпорейшэн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»</a:t>
            </a:r>
          </a:p>
          <a:p>
            <a:pPr algn="just" fontAlgn="base"/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ЖШС (</a:t>
            </a:r>
            <a:r>
              <a:rPr lang="kk-KZ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en-US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)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жемқорлыққа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қарсы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іс-қимыл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мәселелері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бойынша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өз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жұмысын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үздік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комплаенс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тәжірибелеріне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сәйкес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жасауға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ұмтылады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солай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құрады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</a:t>
            </a:r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 fontAlgn="base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/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Сыбайлас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жемқорлық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-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бұл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кез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келген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компания мен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жалпы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мемлекет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үшін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қауіпті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екені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белгілі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Ол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іскерлік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ортаны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бұзады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en-US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имиджіне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әсер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етуі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мүмкін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Бірақ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ең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бастысы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-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сыбайлас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жемқорлық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барлық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мүдделі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тұлғалар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қатысушылар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қызметкерлер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іскер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серіктестер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тарапынан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сенімге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нұқсан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келтіреді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 </a:t>
            </a:r>
          </a:p>
          <a:p>
            <a:pPr algn="just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/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Серіктестікте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жемқорлыққа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қарсы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күрес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саласындағы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мәселелерді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реттейтін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бірқатар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құжаттар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қабылданды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қызметкерлерінің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әрқайсысы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шешім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қабылдау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өзінің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еңбек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функцияларын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орындау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кезінде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 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-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де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қабылданған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сыбайлас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жемқорлыққа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қарсы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іс-қимыл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мәселелері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жөніндегі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құжаттарды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құндылықтарды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, 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FAE9842-AA29-4587-8259-18DCA5055CD6}"/>
              </a:ext>
            </a:extLst>
          </p:cNvPr>
          <p:cNvSpPr/>
          <p:nvPr/>
        </p:nvSpPr>
        <p:spPr>
          <a:xfrm>
            <a:off x="463550" y="273050"/>
            <a:ext cx="9988550" cy="738664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fontAlgn="base"/>
            <a:r>
              <a:rPr lang="ru-RU" sz="1600" b="1" dirty="0" err="1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Құрметті</a:t>
            </a:r>
            <a:r>
              <a:rPr lang="ru-RU" sz="1600" b="1" dirty="0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әріптестер</a:t>
            </a:r>
            <a:r>
              <a:rPr lang="ru-RU" sz="1600" b="1" dirty="0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! </a:t>
            </a:r>
            <a:endParaRPr lang="ru-RU" sz="1600" b="1" dirty="0">
              <a:solidFill>
                <a:srgbClr val="000099"/>
              </a:solidFill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fontAlgn="base"/>
            <a:endParaRPr lang="ru-RU" sz="1500" b="1" dirty="0">
              <a:solidFill>
                <a:schemeClr val="tx2"/>
              </a:solidFill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fontAlgn="base"/>
            <a:endParaRPr lang="ru-RU" sz="1100" b="1" i="1" dirty="0">
              <a:solidFill>
                <a:schemeClr val="tx2"/>
              </a:solidFill>
              <a:latin typeface="Georgia" panose="02040502050405020303" pitchFamily="18" charset="0"/>
              <a:ea typeface="Segoe UI Black" panose="020B0A02040204020203" pitchFamily="34" charset="0"/>
            </a:endParaRPr>
          </a:p>
          <a:p>
            <a:pPr algn="r" fontAlgn="base"/>
            <a:endParaRPr lang="ru-RU" sz="1000" dirty="0" smtClean="0">
              <a:solidFill>
                <a:srgbClr val="C00000"/>
              </a:solidFill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r" fontAlgn="base"/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"</a:t>
            </a:r>
            <a:r>
              <a:rPr lang="ru-RU" sz="1000" dirty="0" err="1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Егер</a:t>
            </a:r>
            <a:r>
              <a:rPr lang="ru-RU" sz="1000" dirty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сіз</a:t>
            </a:r>
            <a:r>
              <a:rPr lang="ru-RU" sz="1000" dirty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мемлекеттің</a:t>
            </a:r>
            <a:r>
              <a:rPr lang="ru-RU" sz="1000" dirty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сіздің</a:t>
            </a:r>
            <a:r>
              <a:rPr lang="ru-RU" sz="1000" dirty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сыртыңызда</a:t>
            </a:r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тұрғанын</a:t>
            </a:r>
            <a:r>
              <a:rPr lang="ru-RU" sz="1000" dirty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қаламасаңыз</a:t>
            </a:r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, </a:t>
            </a:r>
            <a:r>
              <a:rPr lang="ru-RU" sz="1000" dirty="0" err="1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қолыңызды</a:t>
            </a:r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оның</a:t>
            </a:r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қалтасынан</a:t>
            </a:r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000" dirty="0" err="1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алыңыз</a:t>
            </a:r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«</a:t>
            </a:r>
          </a:p>
          <a:p>
            <a:pPr algn="r" fontAlgn="base"/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Гари </a:t>
            </a:r>
            <a:r>
              <a:rPr lang="ru-RU" sz="1000" dirty="0" err="1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Харт</a:t>
            </a:r>
            <a:endParaRPr lang="ru-RU" sz="1000" dirty="0" smtClean="0">
              <a:solidFill>
                <a:srgbClr val="C00000"/>
              </a:solidFill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85E11A91-3E71-4E29-AA2A-0D44B9B54F50}"/>
              </a:ext>
            </a:extLst>
          </p:cNvPr>
          <p:cNvSpPr/>
          <p:nvPr/>
        </p:nvSpPr>
        <p:spPr>
          <a:xfrm>
            <a:off x="7473950" y="82550"/>
            <a:ext cx="2978150" cy="1143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E7C406A-B4F2-4028-B533-2255B4527561}"/>
              </a:ext>
            </a:extLst>
          </p:cNvPr>
          <p:cNvSpPr/>
          <p:nvPr/>
        </p:nvSpPr>
        <p:spPr>
          <a:xfrm>
            <a:off x="499578" y="7169150"/>
            <a:ext cx="9988550" cy="45719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F092C474-61C8-4E35-A69E-9C396E96F3B8}"/>
              </a:ext>
            </a:extLst>
          </p:cNvPr>
          <p:cNvSpPr/>
          <p:nvPr/>
        </p:nvSpPr>
        <p:spPr>
          <a:xfrm>
            <a:off x="5678777" y="1100300"/>
            <a:ext cx="4766778" cy="5724644"/>
          </a:xfrm>
          <a:prstGeom prst="rect">
            <a:avLst/>
          </a:prstGeom>
        </p:spPr>
        <p:txBody>
          <a:bodyPr wrap="square" numCol="1" spcCol="540000" anchor="ctr">
            <a:spAutoFit/>
          </a:bodyPr>
          <a:lstStyle/>
          <a:p>
            <a:pPr algn="just" fontAlgn="base"/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мінез-құлықтың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негізгі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қағидаттары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мен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стандарттарын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белгілейтін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осы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ұстанымдарды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басшылыққа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алуы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тиіс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</a:t>
            </a:r>
          </a:p>
          <a:p>
            <a:pPr algn="just" fontAlgn="base"/>
            <a:endParaRPr lang="de-DE" sz="1400" dirty="0"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Адалдық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әділдік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жан-жағының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амандығы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- 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бұл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құндылықтарын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көрсететін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 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-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нің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нарықтың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ашық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адал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қатысушысы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ретіндегі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беделін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нығайтуға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бағытталған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қасиеттер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</a:t>
            </a:r>
          </a:p>
          <a:p>
            <a:pPr algn="just" fontAlgn="base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 fontAlgn="base"/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қызметкерлерінің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жалпы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табысқа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қосқан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үлесін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жоғары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бағалайды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жемқорлыққа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қарсы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күресте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стратегиялық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міндеттеріне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қол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жеткізу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жолында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негізгі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құндылықтарды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ұстанғаны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үшін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үшін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алғыс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білдіреді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 fontAlgn="base"/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Этикалық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комплаенс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талаптарын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ұстану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сақтау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– 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-</a:t>
            </a:r>
            <a:r>
              <a:rPr lang="ru-RU" sz="1600" dirty="0" err="1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нің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әрбір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қызметкерінің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жауапкершілігі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chemeClr val="tx2"/>
              </a:solidFill>
              <a:latin typeface="Georgia" panose="02040502050405020303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r" fontAlgn="base"/>
            <a:endParaRPr lang="kk-KZ" sz="1600" b="1" dirty="0">
              <a:solidFill>
                <a:schemeClr val="tx2"/>
              </a:solidFill>
              <a:latin typeface="Georgia" panose="02040502050405020303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r" fontAlgn="base"/>
            <a:r>
              <a:rPr lang="ru-RU" sz="1600" b="1" dirty="0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«</a:t>
            </a:r>
            <a:r>
              <a:rPr lang="ru-RU" sz="1600" b="1" dirty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Ойл Транспорт </a:t>
            </a:r>
            <a:r>
              <a:rPr lang="ru-RU" sz="1600" b="1" dirty="0" err="1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Корпорейшэн</a:t>
            </a:r>
            <a:r>
              <a:rPr lang="ru-RU" sz="1600" b="1" dirty="0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» ЖШС </a:t>
            </a:r>
          </a:p>
          <a:p>
            <a:pPr algn="r" fontAlgn="base"/>
            <a:r>
              <a:rPr lang="ru-RU" sz="1600" b="1" dirty="0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бас директоры</a:t>
            </a:r>
            <a:endParaRPr lang="ru-RU" sz="1600" b="1" dirty="0">
              <a:solidFill>
                <a:srgbClr val="000099"/>
              </a:solidFill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334516" y="72834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6A35E84-1FF8-43C7-B83F-AC2F6CBCA188}"/>
              </a:ext>
            </a:extLst>
          </p:cNvPr>
          <p:cNvSpPr txBox="1"/>
          <p:nvPr/>
        </p:nvSpPr>
        <p:spPr>
          <a:xfrm>
            <a:off x="3999189" y="196850"/>
            <a:ext cx="6483327" cy="6909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kk-KZ" sz="12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 тарихы</a:t>
            </a:r>
            <a:endParaRPr lang="kk-KZ" sz="12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kk-KZ" sz="12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sz="1200" dirty="0" err="1">
                <a:latin typeface="Georgia" panose="02040502050405020303" pitchFamily="18" charset="0"/>
              </a:rPr>
              <a:t>Комплаенс</a:t>
            </a:r>
            <a:r>
              <a:rPr lang="ru-RU" sz="1200" dirty="0">
                <a:latin typeface="Georgia" panose="02040502050405020303" pitchFamily="18" charset="0"/>
              </a:rPr>
              <a:t> даму </a:t>
            </a:r>
            <a:r>
              <a:rPr lang="ru-RU" sz="1200" dirty="0" err="1">
                <a:latin typeface="Georgia" panose="02040502050405020303" pitchFamily="18" charset="0"/>
              </a:rPr>
              <a:t>тарихы</a:t>
            </a:r>
            <a:r>
              <a:rPr lang="ru-RU" sz="1200" dirty="0">
                <a:latin typeface="Georgia" panose="02040502050405020303" pitchFamily="18" charset="0"/>
              </a:rPr>
              <a:t> ХХ </a:t>
            </a:r>
            <a:r>
              <a:rPr lang="ru-RU" sz="1200" dirty="0" err="1">
                <a:latin typeface="Georgia" panose="02040502050405020303" pitchFamily="18" charset="0"/>
              </a:rPr>
              <a:t>ғасырдың</a:t>
            </a:r>
            <a:r>
              <a:rPr lang="ru-RU" sz="1200" dirty="0">
                <a:latin typeface="Georgia" panose="02040502050405020303" pitchFamily="18" charset="0"/>
              </a:rPr>
              <a:t> 60-70 </a:t>
            </a:r>
            <a:r>
              <a:rPr lang="ru-RU" sz="1200" dirty="0" err="1">
                <a:latin typeface="Georgia" panose="02040502050405020303" pitchFamily="18" charset="0"/>
              </a:rPr>
              <a:t>жылдары</a:t>
            </a:r>
            <a:r>
              <a:rPr lang="ru-RU" sz="1200" dirty="0">
                <a:latin typeface="Georgia" panose="02040502050405020303" pitchFamily="18" charset="0"/>
              </a:rPr>
              <a:t> АҚШ-та </a:t>
            </a:r>
            <a:r>
              <a:rPr lang="ru-RU" sz="1200" dirty="0" err="1">
                <a:latin typeface="Georgia" panose="02040502050405020303" pitchFamily="18" charset="0"/>
              </a:rPr>
              <a:t>пайда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болды</a:t>
            </a:r>
            <a:r>
              <a:rPr lang="ru-RU" sz="1200" dirty="0" smtClean="0">
                <a:latin typeface="Georgia" panose="02040502050405020303" pitchFamily="18" charset="0"/>
              </a:rPr>
              <a:t>.</a:t>
            </a:r>
          </a:p>
          <a:p>
            <a:pPr algn="just"/>
            <a:endParaRPr lang="kk-KZ" sz="1200" dirty="0">
              <a:latin typeface="Georgia" panose="02040502050405020303" pitchFamily="18" charset="0"/>
            </a:endParaRPr>
          </a:p>
          <a:p>
            <a:pPr algn="just"/>
            <a:r>
              <a:rPr lang="kk-KZ" sz="1200" dirty="0" smtClean="0">
                <a:latin typeface="Georgia" panose="02040502050405020303" pitchFamily="18" charset="0"/>
              </a:rPr>
              <a:t>Сонымен </a:t>
            </a:r>
            <a:r>
              <a:rPr lang="kk-KZ" sz="1200" dirty="0">
                <a:latin typeface="Georgia" panose="02040502050405020303" pitchFamily="18" charset="0"/>
              </a:rPr>
              <a:t>1970 жылдары АҚШ-тың Бағалы қағаздар жөніндегі комиссиясы тергеу жүргізуді басталды, оның барысында 400-ден астам американдық компаниялар шетелдік шенеуніктерге 300 миллион доллардан астам пара бергені белгілі болды. </a:t>
            </a:r>
            <a:r>
              <a:rPr lang="ru-RU" sz="1200" dirty="0" err="1">
                <a:latin typeface="Georgia" panose="02040502050405020303" pitchFamily="18" charset="0"/>
              </a:rPr>
              <a:t>Ең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 smtClean="0">
                <a:latin typeface="Georgia" panose="02040502050405020303" pitchFamily="18" charset="0"/>
              </a:rPr>
              <a:t>атышулы</a:t>
            </a:r>
            <a:r>
              <a:rPr lang="ru-RU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жанжал</a:t>
            </a:r>
            <a:r>
              <a:rPr lang="ru-RU" sz="1200" dirty="0">
                <a:latin typeface="Georgia" panose="02040502050405020303" pitchFamily="18" charset="0"/>
              </a:rPr>
              <a:t> "</a:t>
            </a:r>
            <a:r>
              <a:rPr lang="en-US" sz="1200" dirty="0">
                <a:latin typeface="Georgia" panose="02040502050405020303" pitchFamily="18" charset="0"/>
              </a:rPr>
              <a:t>Lockheed Corporation" </a:t>
            </a:r>
            <a:r>
              <a:rPr lang="ru-RU" sz="1200" dirty="0" err="1">
                <a:latin typeface="Georgia" panose="02040502050405020303" pitchFamily="18" charset="0"/>
              </a:rPr>
              <a:t>кейсі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болды</a:t>
            </a:r>
            <a:r>
              <a:rPr lang="ru-RU" sz="1200" dirty="0">
                <a:latin typeface="Georgia" panose="02040502050405020303" pitchFamily="18" charset="0"/>
              </a:rPr>
              <a:t> (ӘӨК </a:t>
            </a:r>
            <a:r>
              <a:rPr lang="ru-RU" sz="1200" dirty="0" err="1">
                <a:latin typeface="Georgia" panose="02040502050405020303" pitchFamily="18" charset="0"/>
              </a:rPr>
              <a:t>қызмет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көрсететін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ірі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авиациялық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компаниялардың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бірі</a:t>
            </a:r>
            <a:r>
              <a:rPr lang="ru-RU" sz="1200" dirty="0">
                <a:latin typeface="Georgia" panose="02040502050405020303" pitchFamily="18" charset="0"/>
              </a:rPr>
              <a:t>.  </a:t>
            </a:r>
            <a:r>
              <a:rPr lang="ru-RU" sz="1200" dirty="0" err="1">
                <a:latin typeface="Georgia" panose="02040502050405020303" pitchFamily="18" charset="0"/>
              </a:rPr>
              <a:t>Қазір</a:t>
            </a:r>
            <a:r>
              <a:rPr lang="ru-RU" sz="1200" dirty="0">
                <a:latin typeface="Georgia" panose="02040502050405020303" pitchFamily="18" charset="0"/>
              </a:rPr>
              <a:t> "</a:t>
            </a:r>
            <a:r>
              <a:rPr lang="en-US" sz="1200" dirty="0">
                <a:latin typeface="Georgia" panose="02040502050405020303" pitchFamily="18" charset="0"/>
              </a:rPr>
              <a:t>Lockheed Martin </a:t>
            </a:r>
            <a:r>
              <a:rPr lang="en-US" sz="1200" dirty="0" smtClean="0">
                <a:latin typeface="Georgia" panose="02040502050405020303" pitchFamily="18" charset="0"/>
              </a:rPr>
              <a:t>Corporation«</a:t>
            </a:r>
            <a:r>
              <a:rPr lang="kk-KZ" sz="1200" dirty="0" smtClean="0">
                <a:latin typeface="Georgia" panose="02040502050405020303" pitchFamily="18" charset="0"/>
              </a:rPr>
              <a:t> -</a:t>
            </a:r>
            <a:r>
              <a:rPr lang="en-US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әлемдегі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ең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ірі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қару-жарақ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өндіруші</a:t>
            </a:r>
            <a:r>
              <a:rPr lang="ru-RU" sz="1200" dirty="0">
                <a:latin typeface="Georgia" panose="02040502050405020303" pitchFamily="18" charset="0"/>
              </a:rPr>
              <a:t>), </a:t>
            </a:r>
            <a:r>
              <a:rPr lang="ru-RU" sz="1200" dirty="0" err="1">
                <a:latin typeface="Georgia" panose="02040502050405020303" pitchFamily="18" charset="0"/>
              </a:rPr>
              <a:t>бұл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Жапония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үкіметінің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отставкаға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кетуіне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 smtClean="0">
                <a:latin typeface="Georgia" panose="02040502050405020303" pitchFamily="18" charset="0"/>
              </a:rPr>
              <a:t>әкеп</a:t>
            </a:r>
            <a:r>
              <a:rPr lang="ru-RU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 err="1" smtClean="0">
                <a:latin typeface="Georgia" panose="02040502050405020303" pitchFamily="18" charset="0"/>
              </a:rPr>
              <a:t>соқтырды</a:t>
            </a:r>
            <a:r>
              <a:rPr lang="ru-RU" sz="1200" dirty="0" smtClean="0">
                <a:latin typeface="Georgia" panose="02040502050405020303" pitchFamily="18" charset="0"/>
              </a:rPr>
              <a:t>. </a:t>
            </a:r>
            <a:endParaRPr lang="aa-ET" sz="1200" dirty="0">
              <a:latin typeface="Georgia" panose="02040502050405020303" pitchFamily="18" charset="0"/>
            </a:endParaRPr>
          </a:p>
          <a:p>
            <a:pPr algn="just"/>
            <a:r>
              <a:rPr lang="ru-RU" sz="1200" dirty="0" err="1" smtClean="0">
                <a:latin typeface="Georgia" panose="02040502050405020303" pitchFamily="18" charset="0"/>
              </a:rPr>
              <a:t>Нәтижесінде</a:t>
            </a:r>
            <a:r>
              <a:rPr lang="ru-RU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>
                <a:latin typeface="Georgia" panose="02040502050405020303" pitchFamily="18" charset="0"/>
              </a:rPr>
              <a:t>1977 </a:t>
            </a:r>
            <a:r>
              <a:rPr lang="ru-RU" sz="1200" dirty="0" err="1">
                <a:latin typeface="Georgia" panose="02040502050405020303" pitchFamily="18" charset="0"/>
              </a:rPr>
              <a:t>жылы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smtClean="0">
                <a:latin typeface="Georgia" panose="02040502050405020303" pitchFamily="18" charset="0"/>
              </a:rPr>
              <a:t>«</a:t>
            </a:r>
            <a:r>
              <a:rPr lang="ru-RU" sz="1200" dirty="0" err="1" smtClean="0">
                <a:latin typeface="Georgia" panose="02040502050405020303" pitchFamily="18" charset="0"/>
              </a:rPr>
              <a:t>Шетелдік</a:t>
            </a:r>
            <a:r>
              <a:rPr lang="ru-RU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сыбайлас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жемқорлық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практикасы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туралы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 smtClean="0">
                <a:latin typeface="Georgia" panose="02040502050405020303" pitchFamily="18" charset="0"/>
              </a:rPr>
              <a:t>акті</a:t>
            </a:r>
            <a:r>
              <a:rPr lang="ru-RU" sz="1200" dirty="0" smtClean="0">
                <a:latin typeface="Georgia" panose="02040502050405020303" pitchFamily="18" charset="0"/>
              </a:rPr>
              <a:t>" </a:t>
            </a:r>
            <a:r>
              <a:rPr lang="ru-RU" sz="1200" dirty="0" err="1">
                <a:latin typeface="Georgia" panose="02040502050405020303" pitchFamily="18" charset="0"/>
              </a:rPr>
              <a:t>қабылданды</a:t>
            </a:r>
            <a:r>
              <a:rPr lang="ru-RU" sz="1200" dirty="0">
                <a:latin typeface="Georgia" panose="02040502050405020303" pitchFamily="18" charset="0"/>
              </a:rPr>
              <a:t>, </a:t>
            </a:r>
            <a:r>
              <a:rPr lang="ru-RU" sz="1200" dirty="0" err="1">
                <a:latin typeface="Georgia" panose="02040502050405020303" pitchFamily="18" charset="0"/>
              </a:rPr>
              <a:t>ол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американдық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азаматтар</a:t>
            </a:r>
            <a:r>
              <a:rPr lang="ru-RU" sz="1200" dirty="0">
                <a:latin typeface="Georgia" panose="02040502050405020303" pitchFamily="18" charset="0"/>
              </a:rPr>
              <a:t> мен </a:t>
            </a:r>
            <a:r>
              <a:rPr lang="ru-RU" sz="1200" dirty="0" err="1">
                <a:latin typeface="Georgia" panose="02040502050405020303" pitchFamily="18" charset="0"/>
              </a:rPr>
              <a:t>компаниялардың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шетелдік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шенеуніктерге</a:t>
            </a:r>
            <a:r>
              <a:rPr lang="ru-RU" sz="1200" dirty="0">
                <a:latin typeface="Georgia" panose="02040502050405020303" pitchFamily="18" charset="0"/>
              </a:rPr>
              <a:t> пара </a:t>
            </a:r>
            <a:r>
              <a:rPr lang="ru-RU" sz="1200" dirty="0" err="1">
                <a:latin typeface="Georgia" panose="02040502050405020303" pitchFamily="18" charset="0"/>
              </a:rPr>
              <a:t>беруіне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тыйым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салды</a:t>
            </a:r>
            <a:r>
              <a:rPr lang="ru-RU" sz="1200" dirty="0">
                <a:latin typeface="Georgia" panose="02040502050405020303" pitchFamily="18" charset="0"/>
              </a:rPr>
              <a:t>. 1991 </a:t>
            </a:r>
            <a:r>
              <a:rPr lang="ru-RU" sz="1200" dirty="0" err="1">
                <a:latin typeface="Georgia" panose="02040502050405020303" pitchFamily="18" charset="0"/>
              </a:rPr>
              <a:t>жылы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қарашада</a:t>
            </a:r>
            <a:r>
              <a:rPr lang="ru-RU" sz="1200" dirty="0">
                <a:latin typeface="Georgia" panose="02040502050405020303" pitchFamily="18" charset="0"/>
              </a:rPr>
              <a:t> АҚШ-та </a:t>
            </a:r>
            <a:r>
              <a:rPr lang="ru-RU" sz="1200" dirty="0" err="1">
                <a:latin typeface="Georgia" panose="02040502050405020303" pitchFamily="18" charset="0"/>
              </a:rPr>
              <a:t>ұйымдарға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арналған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федералды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басшылық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құрылды</a:t>
            </a:r>
            <a:r>
              <a:rPr lang="ru-RU" sz="1200" dirty="0">
                <a:latin typeface="Georgia" panose="02040502050405020303" pitchFamily="18" charset="0"/>
              </a:rPr>
              <a:t>, </a:t>
            </a:r>
            <a:r>
              <a:rPr lang="ru-RU" sz="1200" dirty="0" err="1">
                <a:latin typeface="Georgia" panose="02040502050405020303" pitchFamily="18" charset="0"/>
              </a:rPr>
              <a:t>онда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комплаенс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және</a:t>
            </a:r>
            <a:r>
              <a:rPr lang="ru-RU" sz="1200" dirty="0">
                <a:latin typeface="Georgia" panose="02040502050405020303" pitchFamily="18" charset="0"/>
              </a:rPr>
              <a:t> этика </a:t>
            </a:r>
            <a:r>
              <a:rPr lang="ru-RU" sz="1200" dirty="0" err="1">
                <a:latin typeface="Georgia" panose="02040502050405020303" pitchFamily="18" charset="0"/>
              </a:rPr>
              <a:t>бойынша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тиімді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бағдарламалардың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элементтері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белгіленді</a:t>
            </a:r>
            <a:r>
              <a:rPr lang="ru-RU" sz="1200" dirty="0">
                <a:latin typeface="Georgia" panose="02040502050405020303" pitchFamily="18" charset="0"/>
              </a:rPr>
              <a:t>.</a:t>
            </a:r>
            <a:r>
              <a:rPr lang="aa-ET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Мысалы</a:t>
            </a:r>
            <a:r>
              <a:rPr lang="ru-RU" sz="1200" dirty="0">
                <a:latin typeface="Georgia" panose="02040502050405020303" pitchFamily="18" charset="0"/>
              </a:rPr>
              <a:t>, </a:t>
            </a:r>
            <a:r>
              <a:rPr lang="ru-RU" sz="1200" dirty="0" err="1">
                <a:latin typeface="Georgia" panose="02040502050405020303" pitchFamily="18" charset="0"/>
              </a:rPr>
              <a:t>тиімді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комплаенс-бағдарлама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қылмыстық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іс-әрекеттің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алдын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алу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және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анықтау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жөніндегі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стандарттар</a:t>
            </a:r>
            <a:r>
              <a:rPr lang="ru-RU" sz="1200" dirty="0">
                <a:latin typeface="Georgia" panose="02040502050405020303" pitchFamily="18" charset="0"/>
              </a:rPr>
              <a:t> мен </a:t>
            </a:r>
            <a:r>
              <a:rPr lang="ru-RU" sz="1200" dirty="0" err="1">
                <a:latin typeface="Georgia" panose="02040502050405020303" pitchFamily="18" charset="0"/>
              </a:rPr>
              <a:t>рәсімдерді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белгілеп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қана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қоймай</a:t>
            </a:r>
            <a:r>
              <a:rPr lang="ru-RU" sz="1200" dirty="0">
                <a:latin typeface="Georgia" panose="02040502050405020303" pitchFamily="18" charset="0"/>
              </a:rPr>
              <a:t>, </a:t>
            </a:r>
            <a:r>
              <a:rPr lang="ru-RU" sz="1200" dirty="0" err="1">
                <a:latin typeface="Georgia" panose="02040502050405020303" pitchFamily="18" charset="0"/>
              </a:rPr>
              <a:t>сондай-ақ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іс-әрекеттің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этикалық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бейнесі</a:t>
            </a:r>
            <a:r>
              <a:rPr lang="ru-RU" sz="1200" dirty="0">
                <a:latin typeface="Georgia" panose="02040502050405020303" pitchFamily="18" charset="0"/>
              </a:rPr>
              <a:t> мен </a:t>
            </a:r>
            <a:r>
              <a:rPr lang="ru-RU" sz="1200" dirty="0" err="1">
                <a:latin typeface="Georgia" panose="02040502050405020303" pitchFamily="18" charset="0"/>
              </a:rPr>
              <a:t>заңға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сәйкестігін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көтермелейтін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корпоративтік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 smtClean="0">
                <a:latin typeface="Georgia" panose="02040502050405020303" pitchFamily="18" charset="0"/>
              </a:rPr>
              <a:t>мәдениеттің</a:t>
            </a:r>
            <a:r>
              <a:rPr lang="ru-RU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 err="1" smtClean="0">
                <a:latin typeface="Georgia" panose="02040502050405020303" pitchFamily="18" charset="0"/>
              </a:rPr>
              <a:t>қалыптасуына</a:t>
            </a:r>
            <a:r>
              <a:rPr lang="ru-RU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 err="1" smtClean="0">
                <a:latin typeface="Georgia" panose="02040502050405020303" pitchFamily="18" charset="0"/>
              </a:rPr>
              <a:t>белсенді</a:t>
            </a:r>
            <a:r>
              <a:rPr lang="ru-RU" sz="1200" dirty="0" smtClean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түрде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ықпал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етуі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тиіс</a:t>
            </a:r>
            <a:r>
              <a:rPr lang="ru-RU" sz="1200" dirty="0">
                <a:latin typeface="Georgia" panose="02040502050405020303" pitchFamily="18" charset="0"/>
              </a:rPr>
              <a:t>.</a:t>
            </a:r>
          </a:p>
          <a:p>
            <a:pPr algn="just"/>
            <a:endParaRPr lang="ru-RU" sz="1200" dirty="0">
              <a:latin typeface="Georgia" panose="02040502050405020303" pitchFamily="18" charset="0"/>
            </a:endParaRPr>
          </a:p>
          <a:p>
            <a:pPr algn="just"/>
            <a:r>
              <a:rPr lang="ru-RU" sz="1200" dirty="0">
                <a:latin typeface="Georgia" panose="02040502050405020303" pitchFamily="18" charset="0"/>
              </a:rPr>
              <a:t>2002 </a:t>
            </a:r>
            <a:r>
              <a:rPr lang="ru-RU" sz="1200" dirty="0" err="1">
                <a:latin typeface="Georgia" panose="02040502050405020303" pitchFamily="18" charset="0"/>
              </a:rPr>
              <a:t>жылы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Сарбейнс-Оксли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Заңы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қабылданды</a:t>
            </a:r>
            <a:r>
              <a:rPr lang="ru-RU" sz="1200" dirty="0">
                <a:latin typeface="Georgia" panose="02040502050405020303" pitchFamily="18" charset="0"/>
              </a:rPr>
              <a:t>, </a:t>
            </a:r>
            <a:r>
              <a:rPr lang="ru-RU" sz="1200" dirty="0" err="1">
                <a:latin typeface="Georgia" panose="02040502050405020303" pitchFamily="18" charset="0"/>
              </a:rPr>
              <a:t>ол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қаржылық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қызметті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және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ақпаратты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ашуды</a:t>
            </a:r>
            <a:r>
              <a:rPr lang="ru-RU" sz="1200" dirty="0">
                <a:latin typeface="Georgia" panose="02040502050405020303" pitchFamily="18" charset="0"/>
              </a:rPr>
              <a:t>  </a:t>
            </a:r>
            <a:r>
              <a:rPr lang="ru-RU" sz="1200" dirty="0" smtClean="0">
                <a:latin typeface="Georgia" panose="02040502050405020303" pitchFamily="18" charset="0"/>
              </a:rPr>
              <a:t>(</a:t>
            </a:r>
            <a:r>
              <a:rPr lang="ru-RU" sz="1200" i="1" dirty="0" err="1" smtClean="0">
                <a:latin typeface="Georgia" panose="02040502050405020303" pitchFamily="18" charset="0"/>
              </a:rPr>
              <a:t>есептіліктің</a:t>
            </a:r>
            <a:r>
              <a:rPr lang="ru-RU" sz="1200" i="1" dirty="0" smtClean="0">
                <a:latin typeface="Georgia" panose="02040502050405020303" pitchFamily="18" charset="0"/>
              </a:rPr>
              <a:t> </a:t>
            </a:r>
            <a:r>
              <a:rPr lang="ru-RU" sz="1200" i="1" dirty="0" err="1">
                <a:latin typeface="Georgia" panose="02040502050405020303" pitchFamily="18" charset="0"/>
              </a:rPr>
              <a:t>бұрмалануына</a:t>
            </a:r>
            <a:r>
              <a:rPr lang="ru-RU" sz="1200" i="1" dirty="0">
                <a:latin typeface="Georgia" panose="02040502050405020303" pitchFamily="18" charset="0"/>
              </a:rPr>
              <a:t> </a:t>
            </a:r>
            <a:r>
              <a:rPr lang="ru-RU" sz="1200" i="1" dirty="0" err="1">
                <a:latin typeface="Georgia" panose="02040502050405020303" pitchFamily="18" charset="0"/>
              </a:rPr>
              <a:t>және</a:t>
            </a:r>
            <a:r>
              <a:rPr lang="ru-RU" sz="1200" i="1" dirty="0">
                <a:latin typeface="Georgia" panose="02040502050405020303" pitchFamily="18" charset="0"/>
              </a:rPr>
              <a:t> </a:t>
            </a:r>
            <a:r>
              <a:rPr lang="ru-RU" sz="1200" i="1" dirty="0" err="1">
                <a:latin typeface="Georgia" panose="02040502050405020303" pitchFamily="18" charset="0"/>
              </a:rPr>
              <a:t>қаржылық</a:t>
            </a:r>
            <a:r>
              <a:rPr lang="ru-RU" sz="1200" i="1" dirty="0">
                <a:latin typeface="Georgia" panose="02040502050405020303" pitchFamily="18" charset="0"/>
              </a:rPr>
              <a:t> </a:t>
            </a:r>
            <a:r>
              <a:rPr lang="ru-RU" sz="1200" i="1" dirty="0" err="1">
                <a:latin typeface="Georgia" panose="02040502050405020303" pitchFamily="18" charset="0"/>
              </a:rPr>
              <a:t>айла-шарғыларға</a:t>
            </a:r>
            <a:r>
              <a:rPr lang="ru-RU" sz="1200" i="1" dirty="0">
                <a:latin typeface="Georgia" panose="02040502050405020303" pitchFamily="18" charset="0"/>
              </a:rPr>
              <a:t>  </a:t>
            </a:r>
            <a:r>
              <a:rPr lang="ru-RU" sz="1200" i="1" dirty="0" err="1">
                <a:latin typeface="Georgia" panose="02040502050405020303" pitchFamily="18" charset="0"/>
              </a:rPr>
              <a:t>байланысты</a:t>
            </a:r>
            <a:r>
              <a:rPr lang="ru-RU" sz="1200" i="1" dirty="0">
                <a:latin typeface="Georgia" panose="02040502050405020303" pitchFamily="18" charset="0"/>
              </a:rPr>
              <a:t> "</a:t>
            </a:r>
            <a:r>
              <a:rPr lang="en-US" sz="1200" i="1" dirty="0">
                <a:latin typeface="Georgia" panose="02040502050405020303" pitchFamily="18" charset="0"/>
              </a:rPr>
              <a:t>Enron" </a:t>
            </a:r>
            <a:r>
              <a:rPr lang="ru-RU" sz="1200" i="1" dirty="0" err="1">
                <a:latin typeface="Georgia" panose="02040502050405020303" pitchFamily="18" charset="0"/>
              </a:rPr>
              <a:t>корпорациясының</a:t>
            </a:r>
            <a:r>
              <a:rPr lang="ru-RU" sz="1200" i="1" dirty="0">
                <a:latin typeface="Georgia" panose="02040502050405020303" pitchFamily="18" charset="0"/>
              </a:rPr>
              <a:t> </a:t>
            </a:r>
            <a:r>
              <a:rPr lang="ru-RU" sz="1200" i="1" dirty="0" err="1">
                <a:latin typeface="Georgia" panose="02040502050405020303" pitchFamily="18" charset="0"/>
              </a:rPr>
              <a:t>банкроттығы</a:t>
            </a:r>
            <a:r>
              <a:rPr lang="ru-RU" sz="1200" i="1" dirty="0">
                <a:latin typeface="Georgia" panose="02040502050405020303" pitchFamily="18" charset="0"/>
              </a:rPr>
              <a:t> </a:t>
            </a:r>
            <a:r>
              <a:rPr lang="ru-RU" sz="1200" i="1" dirty="0" err="1">
                <a:latin typeface="Georgia" panose="02040502050405020303" pitchFamily="18" charset="0"/>
              </a:rPr>
              <a:t>оған</a:t>
            </a:r>
            <a:r>
              <a:rPr lang="ru-RU" sz="1200" i="1" dirty="0">
                <a:latin typeface="Georgia" panose="02040502050405020303" pitchFamily="18" charset="0"/>
              </a:rPr>
              <a:t> </a:t>
            </a:r>
            <a:r>
              <a:rPr lang="ru-RU" sz="1200" i="1" dirty="0" err="1">
                <a:latin typeface="Georgia" panose="02040502050405020303" pitchFamily="18" charset="0"/>
              </a:rPr>
              <a:t>себеп</a:t>
            </a:r>
            <a:r>
              <a:rPr lang="ru-RU" sz="1200" i="1" dirty="0">
                <a:latin typeface="Georgia" panose="02040502050405020303" pitchFamily="18" charset="0"/>
              </a:rPr>
              <a:t> </a:t>
            </a:r>
            <a:r>
              <a:rPr lang="ru-RU" sz="1200" i="1" dirty="0" err="1">
                <a:latin typeface="Georgia" panose="02040502050405020303" pitchFamily="18" charset="0"/>
              </a:rPr>
              <a:t>болды</a:t>
            </a:r>
            <a:r>
              <a:rPr lang="ru-RU" sz="1200" dirty="0">
                <a:latin typeface="Georgia" panose="02040502050405020303" pitchFamily="18" charset="0"/>
              </a:rPr>
              <a:t>), </a:t>
            </a:r>
            <a:r>
              <a:rPr lang="ru-RU" sz="1200" dirty="0" err="1">
                <a:latin typeface="Georgia" panose="02040502050405020303" pitchFamily="18" charset="0"/>
              </a:rPr>
              <a:t>сондай-ақ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корпоративтік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ақпарат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берушілерді</a:t>
            </a:r>
            <a:r>
              <a:rPr lang="ru-RU" sz="1200" dirty="0">
                <a:latin typeface="Georgia" panose="02040502050405020303" pitchFamily="18" charset="0"/>
              </a:rPr>
              <a:t> Компания </a:t>
            </a:r>
            <a:r>
              <a:rPr lang="ru-RU" sz="1200" dirty="0" err="1">
                <a:latin typeface="Georgia" panose="02040502050405020303" pitchFamily="18" charset="0"/>
              </a:rPr>
              <a:t>басшылығының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санкциялары</a:t>
            </a:r>
            <a:r>
              <a:rPr lang="ru-RU" sz="1200" dirty="0">
                <a:latin typeface="Georgia" panose="02040502050405020303" pitchFamily="18" charset="0"/>
              </a:rPr>
              <a:t> мен </a:t>
            </a:r>
            <a:r>
              <a:rPr lang="ru-RU" sz="1200" dirty="0" err="1">
                <a:latin typeface="Georgia" panose="02040502050405020303" pitchFamily="18" charset="0"/>
              </a:rPr>
              <a:t>қудалауларынан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қорғауды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бақылауға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қойылатын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талаптарды</a:t>
            </a:r>
            <a:r>
              <a:rPr lang="ru-RU" sz="1200" dirty="0">
                <a:latin typeface="Georgia" panose="02040502050405020303" pitchFamily="18" charset="0"/>
              </a:rPr>
              <a:t>  </a:t>
            </a:r>
            <a:r>
              <a:rPr lang="ru-RU" sz="1200" dirty="0" err="1">
                <a:latin typeface="Georgia" panose="02040502050405020303" pitchFamily="18" charset="0"/>
              </a:rPr>
              <a:t>енгізді</a:t>
            </a:r>
            <a:r>
              <a:rPr lang="ru-RU" sz="1200" dirty="0" smtClean="0">
                <a:latin typeface="Georgia" panose="02040502050405020303" pitchFamily="18" charset="0"/>
              </a:rPr>
              <a:t>.</a:t>
            </a:r>
          </a:p>
          <a:p>
            <a:pPr algn="just"/>
            <a:endParaRPr lang="ru-RU" sz="1200" dirty="0">
              <a:latin typeface="Georgia" panose="02040502050405020303" pitchFamily="18" charset="0"/>
            </a:endParaRPr>
          </a:p>
          <a:p>
            <a:pPr algn="just"/>
            <a:r>
              <a:rPr lang="ru-RU" sz="1200" dirty="0" err="1">
                <a:latin typeface="Georgia" panose="02040502050405020303" pitchFamily="18" charset="0"/>
              </a:rPr>
              <a:t>Комплаенс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тарихы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туралы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айта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отырып</a:t>
            </a:r>
            <a:r>
              <a:rPr lang="ru-RU" sz="1200" dirty="0">
                <a:latin typeface="Georgia" panose="02040502050405020303" pitchFamily="18" charset="0"/>
              </a:rPr>
              <a:t>, 2010 </a:t>
            </a:r>
            <a:r>
              <a:rPr lang="ru-RU" sz="1200" dirty="0" err="1">
                <a:latin typeface="Georgia" panose="02040502050405020303" pitchFamily="18" charset="0"/>
              </a:rPr>
              <a:t>жылы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Ұлыбританияда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қабылданған</a:t>
            </a:r>
            <a:r>
              <a:rPr lang="ru-RU" sz="1200" dirty="0">
                <a:latin typeface="Georgia" panose="02040502050405020303" pitchFamily="18" charset="0"/>
              </a:rPr>
              <a:t> "</a:t>
            </a:r>
            <a:r>
              <a:rPr lang="ru-RU" sz="1200" dirty="0" err="1">
                <a:latin typeface="Georgia" panose="02040502050405020303" pitchFamily="18" charset="0"/>
              </a:rPr>
              <a:t>Парақорлыққа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қарсы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күрес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туралы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заңды</a:t>
            </a:r>
            <a:r>
              <a:rPr lang="ru-RU" sz="1200" dirty="0">
                <a:latin typeface="Georgia" panose="02040502050405020303" pitchFamily="18" charset="0"/>
              </a:rPr>
              <a:t>" </a:t>
            </a:r>
            <a:r>
              <a:rPr lang="ru-RU" sz="1200" dirty="0" err="1">
                <a:latin typeface="Georgia" panose="02040502050405020303" pitchFamily="18" charset="0"/>
              </a:rPr>
              <a:t>атап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өтпеуге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болмайды</a:t>
            </a:r>
            <a:r>
              <a:rPr lang="ru-RU" sz="1200" dirty="0" smtClean="0">
                <a:latin typeface="Georgia" panose="02040502050405020303" pitchFamily="18" charset="0"/>
              </a:rPr>
              <a:t>.</a:t>
            </a:r>
          </a:p>
          <a:p>
            <a:pPr algn="just"/>
            <a:endParaRPr lang="ru-RU" sz="1200" dirty="0">
              <a:latin typeface="Georgia" panose="02040502050405020303" pitchFamily="18" charset="0"/>
            </a:endParaRPr>
          </a:p>
          <a:p>
            <a:pPr algn="just"/>
            <a:r>
              <a:rPr lang="ru-RU" sz="1200" dirty="0" err="1">
                <a:latin typeface="Georgia" panose="02040502050405020303" pitchFamily="18" charset="0"/>
              </a:rPr>
              <a:t>Нәтижесінде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комплаенс</a:t>
            </a:r>
            <a:r>
              <a:rPr lang="ru-RU" sz="1200" dirty="0">
                <a:latin typeface="Georgia" panose="02040502050405020303" pitchFamily="18" charset="0"/>
              </a:rPr>
              <a:t> бизнес-</a:t>
            </a:r>
            <a:r>
              <a:rPr lang="ru-RU" sz="1200" dirty="0" err="1">
                <a:latin typeface="Georgia" panose="02040502050405020303" pitchFamily="18" charset="0"/>
              </a:rPr>
              <a:t>ортаның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ең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кең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тараған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және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ажырамас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бөлігіне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айналғаны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соншалық</a:t>
            </a:r>
            <a:r>
              <a:rPr lang="ru-RU" sz="1200" dirty="0">
                <a:latin typeface="Georgia" panose="02040502050405020303" pitchFamily="18" charset="0"/>
              </a:rPr>
              <a:t>,  2014 </a:t>
            </a:r>
            <a:r>
              <a:rPr lang="ru-RU" sz="1200" dirty="0" err="1">
                <a:latin typeface="Georgia" panose="02040502050405020303" pitchFamily="18" charset="0"/>
              </a:rPr>
              <a:t>жылы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Халықаралық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стандарттау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ұйымы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en-US" sz="1200" dirty="0">
                <a:latin typeface="Georgia" panose="02040502050405020303" pitchFamily="18" charset="0"/>
              </a:rPr>
              <a:t>ISO 19600:2014 "</a:t>
            </a:r>
            <a:r>
              <a:rPr lang="ru-RU" sz="1200" dirty="0" err="1">
                <a:latin typeface="Georgia" panose="02040502050405020303" pitchFamily="18" charset="0"/>
              </a:rPr>
              <a:t>Сәйкестікті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басқару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жүйелері"стандартын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әзірлеген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болатын</a:t>
            </a:r>
            <a:r>
              <a:rPr lang="ru-RU" sz="1200" dirty="0" smtClean="0">
                <a:latin typeface="Georgia" panose="02040502050405020303" pitchFamily="18" charset="0"/>
              </a:rPr>
              <a:t>.</a:t>
            </a:r>
          </a:p>
          <a:p>
            <a:pPr algn="just"/>
            <a:endParaRPr lang="ru-RU" sz="1200" dirty="0">
              <a:latin typeface="Georgia" panose="02040502050405020303" pitchFamily="18" charset="0"/>
            </a:endParaRPr>
          </a:p>
          <a:p>
            <a:pPr algn="just"/>
            <a:r>
              <a:rPr lang="ru-RU" sz="1200" dirty="0" err="1">
                <a:latin typeface="Georgia" panose="02040502050405020303" pitchFamily="18" charset="0"/>
              </a:rPr>
              <a:t>Қазіргі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таңда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en-US" sz="1200" dirty="0">
                <a:latin typeface="Georgia" panose="02040502050405020303" pitchFamily="18" charset="0"/>
              </a:rPr>
              <a:t>ISO 37301: 2021 " </a:t>
            </a:r>
            <a:r>
              <a:rPr lang="ru-RU" sz="1200" dirty="0" err="1">
                <a:latin typeface="Georgia" panose="02040502050405020303" pitchFamily="18" charset="0"/>
              </a:rPr>
              <a:t>Сәйкестікті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басқару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жүйесі-қолдану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нұсқаулығымен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бірге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талаптар</a:t>
            </a:r>
            <a:r>
              <a:rPr lang="ru-RU" sz="1200" dirty="0">
                <a:latin typeface="Georgia" panose="02040502050405020303" pitchFamily="18" charset="0"/>
              </a:rPr>
              <a:t> " </a:t>
            </a:r>
            <a:r>
              <a:rPr lang="ru-RU" sz="1200" dirty="0" err="1">
                <a:latin typeface="Georgia" panose="02040502050405020303" pitchFamily="18" charset="0"/>
              </a:rPr>
              <a:t>бұрын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қабылданған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en-US" sz="1200" dirty="0">
                <a:latin typeface="Georgia" panose="02040502050405020303" pitchFamily="18" charset="0"/>
              </a:rPr>
              <a:t>ISO 19600:2014"</a:t>
            </a:r>
            <a:r>
              <a:rPr lang="ru-RU" sz="1200" dirty="0" err="1">
                <a:latin typeface="Georgia" panose="02040502050405020303" pitchFamily="18" charset="0"/>
              </a:rPr>
              <a:t>сәйкестікті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басқару</a:t>
            </a:r>
            <a:r>
              <a:rPr lang="ru-RU" sz="1200" dirty="0">
                <a:latin typeface="Georgia" panose="02040502050405020303" pitchFamily="18" charset="0"/>
              </a:rPr>
              <a:t> </a:t>
            </a:r>
            <a:r>
              <a:rPr lang="ru-RU" sz="1200" dirty="0" err="1">
                <a:latin typeface="Georgia" panose="02040502050405020303" pitchFamily="18" charset="0"/>
              </a:rPr>
              <a:t>жүйелерін</a:t>
            </a:r>
            <a:r>
              <a:rPr lang="ru-RU" sz="1200" dirty="0">
                <a:latin typeface="Georgia" panose="02040502050405020303" pitchFamily="18" charset="0"/>
              </a:rPr>
              <a:t>" </a:t>
            </a:r>
            <a:r>
              <a:rPr lang="ru-RU" sz="1200" dirty="0" err="1">
                <a:latin typeface="Georgia" panose="02040502050405020303" pitchFamily="18" charset="0"/>
              </a:rPr>
              <a:t>ауыстырды</a:t>
            </a:r>
            <a:r>
              <a:rPr lang="ru-RU" sz="1200" dirty="0">
                <a:latin typeface="Georgia" panose="02040502050405020303" pitchFamily="18" charset="0"/>
              </a:rPr>
              <a:t>.</a:t>
            </a:r>
            <a:r>
              <a:rPr lang="ru-RU" sz="11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11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latin typeface="Georgia" panose="02040502050405020303" pitchFamily="18" charset="0"/>
              </a:rPr>
              <a:t>Комплаенс</a:t>
            </a:r>
            <a:r>
              <a:rPr lang="ru-RU" b="1" dirty="0" smtClean="0">
                <a:latin typeface="Georgia" panose="02040502050405020303" pitchFamily="18" charset="0"/>
              </a:rPr>
              <a:t> </a:t>
            </a:r>
            <a:r>
              <a:rPr lang="ru-RU" b="1" dirty="0" err="1" smtClean="0">
                <a:latin typeface="Georgia" panose="02040502050405020303" pitchFamily="18" charset="0"/>
              </a:rPr>
              <a:t>туралы</a:t>
            </a:r>
            <a:r>
              <a:rPr lang="ru-RU" b="1" dirty="0" smtClean="0">
                <a:latin typeface="Georgia" panose="02040502050405020303" pitchFamily="18" charset="0"/>
              </a:rPr>
              <a:t> 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EB2D36B-5080-423B-A4FF-98814AA08499}"/>
              </a:ext>
            </a:extLst>
          </p:cNvPr>
          <p:cNvSpPr txBox="1"/>
          <p:nvPr/>
        </p:nvSpPr>
        <p:spPr>
          <a:xfrm>
            <a:off x="136513" y="2640716"/>
            <a:ext cx="35663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 </a:t>
            </a:r>
          </a:p>
          <a:p>
            <a:pPr algn="just"/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бұл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мақсаты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заңнаманы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бұзуға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жол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бермеу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жемқорлықтың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алдын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алудың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негізін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қалаушы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қағидаттарды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сақтау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болып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табылатын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ережелер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мен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рәсімдер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жүйесі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829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6A35E84-1FF8-43C7-B83F-AC2F6CBCA188}"/>
              </a:ext>
            </a:extLst>
          </p:cNvPr>
          <p:cNvSpPr txBox="1"/>
          <p:nvPr/>
        </p:nvSpPr>
        <p:spPr>
          <a:xfrm>
            <a:off x="3999189" y="153120"/>
            <a:ext cx="6406807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endParaRPr lang="ru-RU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Реттеу</a:t>
            </a:r>
            <a:r>
              <a:rPr lang="ru-RU" sz="17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730250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жемқорлыққа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қарсы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іс-қимыл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туралы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" 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ҚР</a:t>
            </a:r>
          </a:p>
          <a:p>
            <a:pPr marL="730250" indent="-285750" algn="just">
              <a:buFont typeface="Arial" panose="020B0604020202020204" pitchFamily="34" charset="0"/>
              <a:buChar char="•"/>
            </a:pP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Заңы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ОТК</a:t>
            </a:r>
            <a:r>
              <a:rPr lang="en-US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іскерлік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этика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кодексі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730250" indent="-285750" algn="just">
              <a:buFont typeface="Arial" panose="020B0604020202020204" pitchFamily="34" charset="0"/>
              <a:buChar char="•"/>
            </a:pP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жемқорлыққа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қарсы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іс-қимыл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саласындағы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</a:t>
            </a:r>
            <a:endParaRPr lang="ru-RU" sz="17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Заңнаманы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бұзумен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байланысты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кез-келген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оқыс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оқиға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келесі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салдарларға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әкеп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соқтыруы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мүмкін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екенін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білу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маңызды</a:t>
            </a:r>
            <a:r>
              <a:rPr lang="ru-RU" sz="17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ru-RU" sz="17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en-US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қаржылық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шығындарға</a:t>
            </a:r>
            <a:endParaRPr lang="ru-RU" sz="17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en-US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оның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қатысушыларының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беделіне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нұқсан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келтіруге</a:t>
            </a:r>
            <a:endParaRPr lang="ru-RU" sz="17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жұмыскерлеріне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салынған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айыппұлдарға</a:t>
            </a:r>
            <a:endParaRPr lang="ru-RU" sz="17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/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жұмыскерлеріне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қатысты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қылмыстық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тергеуге</a:t>
            </a:r>
            <a:endParaRPr lang="ru-RU" sz="17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  <a:defRPr sz="2400" b="1">
                <a:solidFill>
                  <a:srgbClr val="535353"/>
                </a:solidFill>
                <a:latin typeface="Akrobat Light"/>
                <a:ea typeface="Akrobat Light"/>
                <a:cs typeface="Akrobat Light"/>
                <a:sym typeface="Akrobat Light"/>
              </a:defRPr>
            </a:pP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функциясының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негізгі</a:t>
            </a: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міндеттері</a:t>
            </a:r>
            <a:r>
              <a:rPr lang="ru-RU" sz="17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ru-RU" sz="17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ҚР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заңнамасын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kk-KZ" sz="160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ОТК</a:t>
            </a:r>
            <a:r>
              <a:rPr lang="ru-RU" sz="170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жемқорлыққа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қарсы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рәсімдерін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сақтауды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қамтамасыз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ету</a:t>
            </a:r>
            <a:endParaRPr lang="ru-RU" sz="17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тәуекелі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жоғары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бизнес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бағыттарын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анықтау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тәуекелдерінің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индикаторларын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сәйкестендіру</a:t>
            </a:r>
            <a:endParaRPr lang="ru-RU" sz="17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құрылымдық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бөлімшелерге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тәуекелдер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комплаенсін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сәйкестендіруге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көмек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көрсету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оларды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барынша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азайту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іс-шараларды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орындау</a:t>
            </a:r>
            <a:endParaRPr lang="ru-RU" sz="17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latin typeface="Georgia" panose="02040502050405020303" pitchFamily="18" charset="0"/>
              </a:rPr>
              <a:t>Комплаенс</a:t>
            </a:r>
            <a:r>
              <a:rPr lang="ru-RU" b="1" dirty="0" smtClean="0">
                <a:latin typeface="Georgia" panose="02040502050405020303" pitchFamily="18" charset="0"/>
              </a:rPr>
              <a:t> </a:t>
            </a:r>
            <a:r>
              <a:rPr lang="ru-RU" b="1" dirty="0" err="1" smtClean="0">
                <a:latin typeface="Georgia" panose="02040502050405020303" pitchFamily="18" charset="0"/>
              </a:rPr>
              <a:t>туралы</a:t>
            </a:r>
            <a:r>
              <a:rPr lang="ru-RU" b="1" dirty="0" smtClean="0">
                <a:latin typeface="Georgia" panose="02040502050405020303" pitchFamily="18" charset="0"/>
              </a:rPr>
              <a:t> 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EB2D36B-5080-423B-A4FF-98814AA08499}"/>
              </a:ext>
            </a:extLst>
          </p:cNvPr>
          <p:cNvSpPr txBox="1"/>
          <p:nvPr/>
        </p:nvSpPr>
        <p:spPr>
          <a:xfrm>
            <a:off x="136513" y="2640716"/>
            <a:ext cx="35663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Georgia" panose="02040502050405020303" pitchFamily="18" charset="0"/>
              </a:rPr>
              <a:t>"</a:t>
            </a:r>
            <a:r>
              <a:rPr lang="ru-RU" dirty="0" err="1">
                <a:latin typeface="Georgia" panose="02040502050405020303" pitchFamily="18" charset="0"/>
              </a:rPr>
              <a:t>Комплаенс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мәдениетін</a:t>
            </a:r>
            <a:r>
              <a:rPr lang="ru-RU" dirty="0">
                <a:latin typeface="Georgia" panose="02040502050405020303" pitchFamily="18" charset="0"/>
              </a:rPr>
              <a:t>" </a:t>
            </a:r>
            <a:r>
              <a:rPr lang="ru-RU" dirty="0" err="1">
                <a:latin typeface="Georgia" panose="02040502050405020303" pitchFamily="18" charset="0"/>
              </a:rPr>
              <a:t>қалыптастыру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және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жетілдіру</a:t>
            </a:r>
            <a:r>
              <a:rPr lang="ru-RU" dirty="0">
                <a:latin typeface="Georgia" panose="02040502050405020303" pitchFamily="18" charset="0"/>
              </a:rPr>
              <a:t> - </a:t>
            </a:r>
            <a:r>
              <a:rPr lang="ru-RU" dirty="0" err="1">
                <a:latin typeface="Georgia" panose="02040502050405020303" pitchFamily="18" charset="0"/>
              </a:rPr>
              <a:t>бұл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онсыз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компанияда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дұрыс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процестерді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құру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мүмкіндігі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болмайтын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маңызды</a:t>
            </a:r>
            <a:r>
              <a:rPr lang="ru-RU" dirty="0">
                <a:latin typeface="Georgia" panose="02040502050405020303" pitchFamily="18" charset="0"/>
              </a:rPr>
              <a:t> </a:t>
            </a:r>
            <a:r>
              <a:rPr lang="ru-RU" dirty="0" err="1">
                <a:latin typeface="Georgia" panose="02040502050405020303" pitchFamily="18" charset="0"/>
              </a:rPr>
              <a:t>құрал</a:t>
            </a:r>
            <a:r>
              <a:rPr lang="ru-RU" dirty="0">
                <a:latin typeface="Georgia" panose="02040502050405020303" pitchFamily="18" charset="0"/>
              </a:rPr>
              <a:t> </a:t>
            </a:r>
            <a:endParaRPr lang="aa-ET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39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3403</TotalTime>
  <Words>648</Words>
  <Application>Microsoft Office PowerPoint</Application>
  <PresentationFormat>Произвольный</PresentationFormat>
  <Paragraphs>57</Paragraphs>
  <Slides>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3" baseType="lpstr">
      <vt:lpstr>Malgun Gothic Semilight</vt:lpstr>
      <vt:lpstr>Akrobat Light</vt:lpstr>
      <vt:lpstr>Arial</vt:lpstr>
      <vt:lpstr>Calibri</vt:lpstr>
      <vt:lpstr>Georgia</vt:lpstr>
      <vt:lpstr>Segoe UI Black</vt:lpstr>
      <vt:lpstr>Tahoma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165</cp:revision>
  <dcterms:created xsi:type="dcterms:W3CDTF">2021-07-26T12:51:53Z</dcterms:created>
  <dcterms:modified xsi:type="dcterms:W3CDTF">2022-02-21T11:04:50Z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