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515" r:id="rId3"/>
    <p:sldId id="516" r:id="rId4"/>
    <p:sldId id="480" r:id="rId5"/>
    <p:sldId id="505" r:id="rId6"/>
    <p:sldId id="506" r:id="rId7"/>
    <p:sldId id="507" r:id="rId8"/>
    <p:sldId id="482" r:id="rId9"/>
    <p:sldId id="499" r:id="rId10"/>
    <p:sldId id="495" r:id="rId11"/>
    <p:sldId id="496" r:id="rId12"/>
    <p:sldId id="498" r:id="rId13"/>
    <p:sldId id="509" r:id="rId14"/>
    <p:sldId id="510" r:id="rId15"/>
    <p:sldId id="470" r:id="rId16"/>
    <p:sldId id="471" r:id="rId17"/>
    <p:sldId id="472" r:id="rId18"/>
    <p:sldId id="473" r:id="rId19"/>
    <p:sldId id="474" r:id="rId20"/>
    <p:sldId id="475" r:id="rId21"/>
    <p:sldId id="500" r:id="rId22"/>
    <p:sldId id="276" r:id="rId23"/>
  </p:sldIdLst>
  <p:sldSz cx="9144000" cy="6858000" type="screen4x3"/>
  <p:notesSz cx="6808788" cy="99393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943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131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320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509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5" userDrawn="1">
          <p15:clr>
            <a:srgbClr val="A4A3A4"/>
          </p15:clr>
        </p15:guide>
        <p15:guide id="2" pos="2145" userDrawn="1">
          <p15:clr>
            <a:srgbClr val="A4A3A4"/>
          </p15:clr>
        </p15:guide>
        <p15:guide id="3" orient="horz" pos="3137" userDrawn="1">
          <p15:clr>
            <a:srgbClr val="A4A3A4"/>
          </p15:clr>
        </p15:guide>
        <p15:guide id="4" pos="2177" userDrawn="1">
          <p15:clr>
            <a:srgbClr val="A4A3A4"/>
          </p15:clr>
        </p15:guide>
        <p15:guide id="5" orient="horz" pos="3132" userDrawn="1">
          <p15:clr>
            <a:srgbClr val="A4A3A4"/>
          </p15:clr>
        </p15:guide>
        <p15:guide id="6" pos="2130" userDrawn="1">
          <p15:clr>
            <a:srgbClr val="A4A3A4"/>
          </p15:clr>
        </p15:guide>
        <p15:guide id="7" pos="2161" userDrawn="1">
          <p15:clr>
            <a:srgbClr val="A4A3A4"/>
          </p15:clr>
        </p15:guide>
        <p15:guide id="8" orient="horz" pos="3134" userDrawn="1">
          <p15:clr>
            <a:srgbClr val="A4A3A4"/>
          </p15:clr>
        </p15:guide>
        <p15:guide id="9" orient="horz" pos="3136" userDrawn="1">
          <p15:clr>
            <a:srgbClr val="A4A3A4"/>
          </p15:clr>
        </p15:guide>
        <p15:guide id="10" orient="horz" pos="3129">
          <p15:clr>
            <a:srgbClr val="A4A3A4"/>
          </p15:clr>
        </p15:guide>
        <p15:guide id="11" orient="horz" pos="3131">
          <p15:clr>
            <a:srgbClr val="A4A3A4"/>
          </p15:clr>
        </p15:guide>
        <p15:guide id="12" orient="horz" pos="3126">
          <p15:clr>
            <a:srgbClr val="A4A3A4"/>
          </p15:clr>
        </p15:guide>
        <p15:guide id="13" orient="horz" pos="3128">
          <p15:clr>
            <a:srgbClr val="A4A3A4"/>
          </p15:clr>
        </p15:guide>
        <p15:guide id="14" orient="horz" pos="3130">
          <p15:clr>
            <a:srgbClr val="A4A3A4"/>
          </p15:clr>
        </p15:guide>
        <p15:guide id="15" pos="2126">
          <p15:clr>
            <a:srgbClr val="A4A3A4"/>
          </p15:clr>
        </p15:guide>
        <p15:guide id="16" pos="2158">
          <p15:clr>
            <a:srgbClr val="A4A3A4"/>
          </p15:clr>
        </p15:guide>
        <p15:guide id="17" pos="2111">
          <p15:clr>
            <a:srgbClr val="A4A3A4"/>
          </p15:clr>
        </p15:guide>
        <p15:guide id="18" pos="2142">
          <p15:clr>
            <a:srgbClr val="A4A3A4"/>
          </p15:clr>
        </p15:guide>
        <p15:guide id="19" orient="horz" pos="3139">
          <p15:clr>
            <a:srgbClr val="A4A3A4"/>
          </p15:clr>
        </p15:guide>
        <p15:guide id="20" orient="horz" pos="3141">
          <p15:clr>
            <a:srgbClr val="A4A3A4"/>
          </p15:clr>
        </p15:guide>
        <p15:guide id="21" orient="horz" pos="3138">
          <p15:clr>
            <a:srgbClr val="A4A3A4"/>
          </p15:clr>
        </p15:guide>
        <p15:guide id="22" orient="horz" pos="3140">
          <p15:clr>
            <a:srgbClr val="A4A3A4"/>
          </p15:clr>
        </p15:guide>
        <p15:guide id="23" orient="horz" pos="3133">
          <p15:clr>
            <a:srgbClr val="A4A3A4"/>
          </p15:clr>
        </p15:guide>
        <p15:guide id="24" pos="2149">
          <p15:clr>
            <a:srgbClr val="A4A3A4"/>
          </p15:clr>
        </p15:guide>
        <p15:guide id="25" pos="2181">
          <p15:clr>
            <a:srgbClr val="A4A3A4"/>
          </p15:clr>
        </p15:guide>
        <p15:guide id="26" pos="2133">
          <p15:clr>
            <a:srgbClr val="A4A3A4"/>
          </p15:clr>
        </p15:guide>
        <p15:guide id="27" pos="2165">
          <p15:clr>
            <a:srgbClr val="A4A3A4"/>
          </p15:clr>
        </p15:guide>
        <p15:guide id="28" pos="2129">
          <p15:clr>
            <a:srgbClr val="A4A3A4"/>
          </p15:clr>
        </p15:guide>
        <p15:guide id="29" pos="2162">
          <p15:clr>
            <a:srgbClr val="A4A3A4"/>
          </p15:clr>
        </p15:guide>
        <p15:guide id="30" pos="2114">
          <p15:clr>
            <a:srgbClr val="A4A3A4"/>
          </p15:clr>
        </p15:guide>
        <p15:guide id="31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CBDF"/>
    <a:srgbClr val="D7E6EE"/>
    <a:srgbClr val="6F9AEF"/>
    <a:srgbClr val="6DCEF1"/>
    <a:srgbClr val="99CC00"/>
    <a:srgbClr val="93DA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433" autoAdjust="0"/>
  </p:normalViewPr>
  <p:slideViewPr>
    <p:cSldViewPr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3240" y="72"/>
      </p:cViewPr>
      <p:guideLst>
        <p:guide orient="horz" pos="3135"/>
        <p:guide pos="2145"/>
        <p:guide orient="horz" pos="3137"/>
        <p:guide pos="2177"/>
        <p:guide orient="horz" pos="3132"/>
        <p:guide pos="2130"/>
        <p:guide pos="2161"/>
        <p:guide orient="horz" pos="3134"/>
        <p:guide orient="horz" pos="3136"/>
        <p:guide orient="horz" pos="3129"/>
        <p:guide orient="horz" pos="3131"/>
        <p:guide orient="horz" pos="3126"/>
        <p:guide orient="horz" pos="3128"/>
        <p:guide orient="horz" pos="3130"/>
        <p:guide pos="2126"/>
        <p:guide pos="2158"/>
        <p:guide pos="2111"/>
        <p:guide pos="2142"/>
        <p:guide orient="horz" pos="3139"/>
        <p:guide orient="horz" pos="3141"/>
        <p:guide orient="horz" pos="3138"/>
        <p:guide orient="horz" pos="3140"/>
        <p:guide orient="horz" pos="3133"/>
        <p:guide pos="2149"/>
        <p:guide pos="2181"/>
        <p:guide pos="2133"/>
        <p:guide pos="2165"/>
        <p:guide pos="2129"/>
        <p:guide pos="2162"/>
        <p:guide pos="2114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144537163521447"/>
          <c:y val="2.5231577312927807E-2"/>
          <c:w val="0.87104598694216018"/>
          <c:h val="0.7521673778808759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БТКБ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46</c:v>
                </c:pt>
                <c:pt idx="1">
                  <c:v>5</c:v>
                </c:pt>
                <c:pt idx="2">
                  <c:v>2</c:v>
                </c:pt>
                <c:pt idx="3">
                  <c:v>1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19</c:v>
                </c:pt>
                <c:pt idx="1">
                  <c:v>3</c:v>
                </c:pt>
                <c:pt idx="2">
                  <c:v>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40-4F78-A9DF-700E9F37A8F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ЖТКБ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46</c:v>
                </c:pt>
                <c:pt idx="1">
                  <c:v>5</c:v>
                </c:pt>
                <c:pt idx="2">
                  <c:v>2</c:v>
                </c:pt>
                <c:pt idx="3">
                  <c:v>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</c:v>
                </c:pt>
                <c:pt idx="1">
                  <c:v>2</c:v>
                </c:pt>
                <c:pt idx="2">
                  <c:v>0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140-4F78-A9DF-700E9F37A8F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МТКБ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46</c:v>
                </c:pt>
                <c:pt idx="1">
                  <c:v>5</c:v>
                </c:pt>
                <c:pt idx="2">
                  <c:v>2</c:v>
                </c:pt>
                <c:pt idx="3">
                  <c:v>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18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140-4F78-A9DF-700E9F37A8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131351296"/>
        <c:axId val="131352832"/>
        <c:axId val="0"/>
      </c:bar3DChart>
      <c:catAx>
        <c:axId val="1313512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1352832"/>
        <c:crosses val="autoZero"/>
        <c:auto val="1"/>
        <c:lblAlgn val="ctr"/>
        <c:lblOffset val="100"/>
        <c:noMultiLvlLbl val="0"/>
      </c:catAx>
      <c:valAx>
        <c:axId val="1313528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135129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pattFill prst="pct5">
            <a:fgClr>
              <a:srgbClr val="FFFF00"/>
            </a:fgClr>
            <a:bgClr>
              <a:schemeClr val="bg1"/>
            </a:bgClr>
          </a:pattFill>
        </c:spPr>
        <c:txPr>
          <a:bodyPr/>
          <a:lstStyle/>
          <a:p>
            <a:pPr rtl="0">
              <a:defRPr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855512955024802E-2"/>
          <c:y val="6.8303989732126119E-2"/>
          <c:w val="0.94814448704497534"/>
          <c:h val="0.84744587847074193"/>
        </c:manualLayout>
      </c:layout>
      <c:bar3D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5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980D-4C77-8964-A6BCFD77EFD2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7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7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980D-4C77-8964-A6BCFD77EFD2}"/>
              </c:ext>
            </c:extLst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9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9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980D-4C77-8964-A6BCFD77EFD2}"/>
              </c:ext>
            </c:extLst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9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9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980D-4C77-8964-A6BCFD77EFD2}"/>
              </c:ext>
            </c:extLst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7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7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980D-4C77-8964-A6BCFD77EFD2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5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980D-4C77-8964-A6BCFD77EFD2}"/>
              </c:ext>
            </c:extLst>
          </c:dPt>
          <c:dLbls>
            <c:dLbl>
              <c:idx val="0"/>
              <c:layout>
                <c:manualLayout>
                  <c:x val="8.5784322003273367E-3"/>
                  <c:y val="-2.158895012935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80D-4C77-8964-A6BCFD77EFD2}"/>
                </c:ext>
              </c:extLst>
            </c:dLbl>
            <c:dLbl>
              <c:idx val="1"/>
              <c:layout>
                <c:manualLayout>
                  <c:x val="1.2254903143324758E-2"/>
                  <c:y val="-1.511226509054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80D-4C77-8964-A6BCFD77EFD2}"/>
                </c:ext>
              </c:extLst>
            </c:dLbl>
            <c:dLbl>
              <c:idx val="2"/>
              <c:layout>
                <c:manualLayout>
                  <c:x val="1.2254903143324758E-2"/>
                  <c:y val="-1.07944750646775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80D-4C77-8964-A6BCFD77EFD2}"/>
                </c:ext>
              </c:extLst>
            </c:dLbl>
            <c:dLbl>
              <c:idx val="3"/>
              <c:layout>
                <c:manualLayout>
                  <c:x val="1.4705883771989711E-2"/>
                  <c:y val="-1.943005511641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80D-4C77-8964-A6BCFD77EFD2}"/>
                </c:ext>
              </c:extLst>
            </c:dLbl>
            <c:dLbl>
              <c:idx val="4"/>
              <c:layout>
                <c:manualLayout>
                  <c:x val="2.328431597231705E-2"/>
                  <c:y val="-3.886011023283937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dirty="0">
                        <a:solidFill>
                          <a:srgbClr val="FF0000"/>
                        </a:solidFill>
                      </a:rPr>
                      <a:t>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80D-4C77-8964-A6BCFD77EF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2013 ж.</c:v>
                </c:pt>
                <c:pt idx="1">
                  <c:v>2014 ж.</c:v>
                </c:pt>
                <c:pt idx="2">
                  <c:v>2015 ж.</c:v>
                </c:pt>
                <c:pt idx="3">
                  <c:v>2016 ж.</c:v>
                </c:pt>
                <c:pt idx="4">
                  <c:v>2017 ж.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</c:v>
                </c:pt>
                <c:pt idx="1">
                  <c:v>1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80D-4C77-8964-A6BCFD77EF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1996672"/>
        <c:axId val="131998464"/>
        <c:axId val="0"/>
      </c:bar3DChart>
      <c:catAx>
        <c:axId val="1319966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1998464"/>
        <c:crosses val="autoZero"/>
        <c:auto val="1"/>
        <c:lblAlgn val="ctr"/>
        <c:lblOffset val="100"/>
        <c:noMultiLvlLbl val="0"/>
      </c:catAx>
      <c:valAx>
        <c:axId val="131998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199667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0.06324</cdr:x>
      <cdr:y>0.06808</cdr:y>
    </cdr:from>
    <cdr:to>
      <cdr:x>0.10544</cdr:x>
      <cdr:y>0.35513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39590" y="341534"/>
          <a:ext cx="360040" cy="14401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0.35861</cdr:x>
      <cdr:y>0.22596</cdr:y>
    </cdr:from>
    <cdr:to>
      <cdr:x>0.62023</cdr:x>
      <cdr:y>0.35513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059870" y="1133622"/>
          <a:ext cx="2232248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0.18139</cdr:x>
      <cdr:y>0.05372</cdr:y>
    </cdr:from>
    <cdr:to>
      <cdr:x>0.22359</cdr:x>
      <cdr:y>0.62783</cdr:y>
    </cdr:to>
    <cdr:sp macro="" textlink="">
      <cdr:nvSpPr>
        <cdr:cNvPr id="4" name="TextBox 3"/>
        <cdr:cNvSpPr txBox="1"/>
      </cdr:nvSpPr>
      <cdr:spPr>
        <a:xfrm xmlns:a="http://schemas.openxmlformats.org/drawingml/2006/main" rot="16200000">
          <a:off x="287562" y="1529666"/>
          <a:ext cx="288032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Қозғалыс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жылдамдығы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cdr:txBody>
    </cdr:sp>
  </cdr:relSizeAnchor>
  <cdr:relSizeAnchor xmlns:cdr="http://schemas.openxmlformats.org/drawingml/2006/chartDrawing">
    <cdr:from>
      <cdr:x>0.56116</cdr:x>
      <cdr:y>0.2116</cdr:y>
    </cdr:from>
    <cdr:to>
      <cdr:x>0.59491</cdr:x>
      <cdr:y>0.64219</cdr:y>
    </cdr:to>
    <cdr:sp macro="" textlink="">
      <cdr:nvSpPr>
        <cdr:cNvPr id="5" name="TextBox 4"/>
        <cdr:cNvSpPr txBox="1"/>
      </cdr:nvSpPr>
      <cdr:spPr>
        <a:xfrm xmlns:a="http://schemas.openxmlformats.org/drawingml/2006/main" rot="16200000">
          <a:off x="3851958" y="1997718"/>
          <a:ext cx="216024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Сақтандыру белдігі </a:t>
          </a:r>
        </a:p>
      </cdr:txBody>
    </cdr:sp>
  </cdr:relSizeAnchor>
  <cdr:relSizeAnchor xmlns:cdr="http://schemas.openxmlformats.org/drawingml/2006/chartDrawing">
    <cdr:from>
      <cdr:x>0.38393</cdr:x>
      <cdr:y>0.12549</cdr:y>
    </cdr:from>
    <cdr:to>
      <cdr:x>0.41769</cdr:x>
      <cdr:y>0.64219</cdr:y>
    </cdr:to>
    <cdr:sp macro="" textlink="">
      <cdr:nvSpPr>
        <cdr:cNvPr id="6" name="TextBox 5"/>
        <cdr:cNvSpPr txBox="1"/>
      </cdr:nvSpPr>
      <cdr:spPr>
        <a:xfrm xmlns:a="http://schemas.openxmlformats.org/drawingml/2006/main" rot="16200000">
          <a:off x="2123766" y="1781694"/>
          <a:ext cx="259228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Жарықтандыру құрылғысы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0.7637</cdr:x>
      <cdr:y>0.11113</cdr:y>
    </cdr:from>
    <cdr:to>
      <cdr:x>0.81434</cdr:x>
      <cdr:y>0.64219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5400130" y="1673682"/>
          <a:ext cx="266429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Ұ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</a:t>
          </a:r>
          <a:r>
            <a:rPr lang="kk-KZ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лы телефон пайдалану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0.03168</cdr:x>
      <cdr:y>0.74266</cdr:y>
    </cdr:from>
    <cdr:to>
      <cdr:x>0.17697</cdr:x>
      <cdr:y>0.80007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72576" y="3725910"/>
          <a:ext cx="125018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Барлығы</a:t>
          </a:r>
          <a:endParaRPr lang="ru-RU" sz="1600" b="1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6739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r">
              <a:defRPr sz="1200"/>
            </a:lvl1pPr>
          </a:lstStyle>
          <a:p>
            <a:fld id="{449DA97F-A34D-4188-AAF5-DF0DA7C9917D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6739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r">
              <a:defRPr sz="1200"/>
            </a:lvl1pPr>
          </a:lstStyle>
          <a:p>
            <a:fld id="{AF770061-3EAD-4B35-8931-2A7627BDCF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475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9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r">
              <a:defRPr sz="1200"/>
            </a:lvl1pPr>
          </a:lstStyle>
          <a:p>
            <a:fld id="{452A507B-B0CD-4A02-AB9F-B12FC808E0B4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56" tIns="45828" rIns="91656" bIns="4582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80" y="4721186"/>
            <a:ext cx="5447030" cy="4472702"/>
          </a:xfrm>
          <a:prstGeom prst="rect">
            <a:avLst/>
          </a:prstGeom>
        </p:spPr>
        <p:txBody>
          <a:bodyPr vert="horz" lIns="91656" tIns="45828" rIns="91656" bIns="4582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9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r">
              <a:defRPr sz="1200"/>
            </a:lvl1pPr>
          </a:lstStyle>
          <a:p>
            <a:fld id="{8457BC41-3461-4122-9A56-E77CF121BA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210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20750" y="746125"/>
            <a:ext cx="4967288" cy="372586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6557"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6391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711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Ескертпе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29163" indent="-229163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(1 509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(1 895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</a:t>
            </a:r>
          </a:p>
          <a:p>
            <a:pPr marL="229163" indent="-229163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(647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(584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 2016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соңына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340 дана ЖҚҚ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таратылады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1 039 дана қыстық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киімдер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25.07.2016ж.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2017жылға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бойынша ЖҚҚ саны 828,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сұраныс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саны 646.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айтқанда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салалық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қорғану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қызметкерлерге 01.10.2016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15.10.16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қызметкерлер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9163" indent="-229163"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«ZHAMAL-AI LTD»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ЖШС-мен ЖҚҚ жеткізу № 227-16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келісім-шарт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15.06.2016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бәтеңке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- 1697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61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2017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Барлық КБ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31.08.2016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9163" indent="-229163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13.06.2016ж. тендер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өтпей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28.07.2016ж. тендер қайта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ашылуы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16.08.2016ж.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мерзімі 17-ші қыркүйек.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Өтінім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бойынша 2 464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ішінде: 1 838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2016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626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- 1-тоқсан 2017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9163" indent="-229163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67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20750" y="746125"/>
            <a:ext cx="4967288" cy="372586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Вместо ссылки </a:t>
            </a:r>
            <a:r>
              <a:rPr lang="en-US" b="1" dirty="0">
                <a:latin typeface="Verdana" pitchFamily="34" charset="0"/>
              </a:rPr>
              <a:t>www.blog.com</a:t>
            </a:r>
            <a:r>
              <a:rPr lang="uk-UA" b="1" dirty="0">
                <a:latin typeface="Verdana" pitchFamily="34" charset="0"/>
              </a:rPr>
              <a:t> </a:t>
            </a:r>
            <a:r>
              <a:rPr lang="uk-UA" dirty="0">
                <a:latin typeface="Verdana" pitchFamily="34" charset="0"/>
              </a:rPr>
              <a:t>тут и по </a:t>
            </a:r>
            <a:r>
              <a:rPr lang="uk-UA" dirty="0" err="1">
                <a:latin typeface="Verdana" pitchFamily="34" charset="0"/>
              </a:rPr>
              <a:t>всей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презентации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поставьте</a:t>
            </a:r>
            <a:r>
              <a:rPr lang="uk-UA" dirty="0">
                <a:latin typeface="Verdana" pitchFamily="34" charset="0"/>
              </a:rPr>
              <a:t> адрес </a:t>
            </a:r>
            <a:r>
              <a:rPr lang="uk-UA" dirty="0" err="1">
                <a:latin typeface="Verdana" pitchFamily="34" charset="0"/>
              </a:rPr>
              <a:t>своего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веб-портфолио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09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-9525" y="2708279"/>
            <a:ext cx="9183688" cy="1501775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/>
              <a:ahLst/>
              <a:cxnLst>
                <a:cxn ang="0">
                  <a:pos x="6" y="454"/>
                </a:cxn>
                <a:cxn ang="0">
                  <a:pos x="355" y="454"/>
                </a:cxn>
                <a:cxn ang="0">
                  <a:pos x="757" y="1"/>
                </a:cxn>
                <a:cxn ang="0">
                  <a:pos x="2511" y="0"/>
                </a:cxn>
                <a:cxn ang="0">
                  <a:pos x="2646" y="144"/>
                </a:cxn>
                <a:cxn ang="0">
                  <a:pos x="5779" y="137"/>
                </a:cxn>
                <a:cxn ang="0">
                  <a:pos x="5779" y="772"/>
                </a:cxn>
                <a:cxn ang="0">
                  <a:pos x="2899" y="765"/>
                </a:cxn>
                <a:cxn ang="0">
                  <a:pos x="2757" y="946"/>
                </a:cxn>
                <a:cxn ang="0">
                  <a:pos x="1883" y="946"/>
                </a:cxn>
                <a:cxn ang="0">
                  <a:pos x="1663" y="687"/>
                </a:cxn>
                <a:cxn ang="0">
                  <a:pos x="0" y="687"/>
                </a:cxn>
                <a:cxn ang="0">
                  <a:pos x="35" y="480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/>
              <a:ahLst/>
              <a:cxnLst>
                <a:cxn ang="0">
                  <a:pos x="0" y="455"/>
                </a:cxn>
                <a:cxn ang="0">
                  <a:pos x="369" y="454"/>
                </a:cxn>
                <a:cxn ang="0">
                  <a:pos x="776" y="0"/>
                </a:cxn>
                <a:cxn ang="0">
                  <a:pos x="2496" y="0"/>
                </a:cxn>
                <a:cxn ang="0">
                  <a:pos x="2632" y="136"/>
                </a:cxn>
                <a:cxn ang="0">
                  <a:pos x="5799" y="136"/>
                </a:cxn>
                <a:cxn ang="0">
                  <a:pos x="5788" y="727"/>
                </a:cxn>
                <a:cxn ang="0">
                  <a:pos x="2883" y="708"/>
                </a:cxn>
                <a:cxn ang="0">
                  <a:pos x="2747" y="895"/>
                </a:cxn>
                <a:cxn ang="0">
                  <a:pos x="1899" y="895"/>
                </a:cxn>
                <a:cxn ang="0">
                  <a:pos x="1681" y="635"/>
                </a:cxn>
                <a:cxn ang="0">
                  <a:pos x="7" y="635"/>
                </a:cxn>
                <a:cxn ang="0">
                  <a:pos x="7" y="454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1"/>
            <a:ext cx="1409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2000" b="1" dirty="0">
                <a:latin typeface="Verdana" pitchFamily="34" charset="0"/>
              </a:rPr>
              <a:t>ФОТО</a:t>
            </a:r>
            <a:endParaRPr lang="en-US" sz="2000" b="1" dirty="0">
              <a:latin typeface="Verdana" pitchFamily="34" charset="0"/>
            </a:endParaRP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90" y="1700213"/>
            <a:ext cx="8137525" cy="792163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ru-RU" altLang="ko-KR"/>
              <a:t>Образец заголовка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E947-0179-40F8-9670-1714461EDE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D924D-886A-4668-B5E6-2B5D01F68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14C77-0F69-42A6-83EF-0C0D1CAC9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48502-8CE0-4710-99AD-6D48358E6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7F7D-B395-4771-BE4E-FE32E7E767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B052-2527-4325-908A-76A546CDC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585AF-9FB9-46D8-ADEA-086724F7CD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48C6-721C-464C-86CA-A40CD5B6FF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B768-17B7-4363-8402-490E3E397B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79442"/>
            <a:ext cx="2057400" cy="59007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79442"/>
            <a:ext cx="6019800" cy="59007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05EB0-8EDF-49FF-BB84-D4CDDBD0B2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79437"/>
            <a:ext cx="78486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43027"/>
            <a:ext cx="8229600" cy="5137151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010400" y="2889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91200" y="6537327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671888" y="65373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0B291BA-8E09-4645-854F-3CDDB134E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360363"/>
            <a:ext cx="9148763" cy="900112"/>
          </a:xfrm>
          <a:custGeom>
            <a:avLst/>
            <a:gdLst/>
            <a:ahLst/>
            <a:cxnLst>
              <a:cxn ang="0">
                <a:pos x="0" y="368"/>
              </a:cxn>
              <a:cxn ang="0">
                <a:pos x="440" y="368"/>
              </a:cxn>
              <a:cxn ang="0">
                <a:pos x="777" y="0"/>
              </a:cxn>
              <a:cxn ang="0">
                <a:pos x="2162" y="0"/>
              </a:cxn>
              <a:cxn ang="0">
                <a:pos x="2265" y="116"/>
              </a:cxn>
              <a:cxn ang="0">
                <a:pos x="5756" y="112"/>
              </a:cxn>
              <a:cxn ang="0">
                <a:pos x="5763" y="567"/>
              </a:cxn>
              <a:cxn ang="0">
                <a:pos x="6" y="556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9525" y="336551"/>
            <a:ext cx="9182100" cy="838200"/>
          </a:xfrm>
          <a:custGeom>
            <a:avLst/>
            <a:gdLst/>
            <a:ahLst/>
            <a:cxnLst>
              <a:cxn ang="0">
                <a:pos x="449" y="370"/>
              </a:cxn>
              <a:cxn ang="0">
                <a:pos x="768" y="1"/>
              </a:cxn>
              <a:cxn ang="0">
                <a:pos x="2158" y="0"/>
              </a:cxn>
              <a:cxn ang="0">
                <a:pos x="2258" y="115"/>
              </a:cxn>
              <a:cxn ang="0">
                <a:pos x="5784" y="115"/>
              </a:cxn>
              <a:cxn ang="0">
                <a:pos x="5779" y="528"/>
              </a:cxn>
              <a:cxn ang="0">
                <a:pos x="0" y="519"/>
              </a:cxn>
              <a:cxn ang="0">
                <a:pos x="0" y="371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7"/>
            <a:ext cx="8229600" cy="513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7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fld id="{E1D3F185-9A76-4015-8A5F-1844EBC78D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7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4297428" y="4725144"/>
            <a:ext cx="4679423" cy="1032421"/>
          </a:xfrm>
          <a:prstGeom prst="rect">
            <a:avLst/>
          </a:prstGeom>
        </p:spPr>
        <p:txBody>
          <a:bodyPr vert="horz" lIns="91417" tIns="45709" rIns="91417" bIns="45709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атқарылған жұмыстар есебі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188640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фыфывфывфывфывф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404664"/>
            <a:ext cx="6048672" cy="230425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табыс көлемі </a:t>
            </a:r>
            <a:endParaRPr lang="ru-RU" sz="1814" b="1" dirty="0">
              <a:ln w="0"/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831127" cy="253019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endParaRPr lang="ru-RU" sz="1633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771076"/>
              </p:ext>
            </p:extLst>
          </p:nvPr>
        </p:nvGraphicFramePr>
        <p:xfrm>
          <a:off x="611562" y="1988837"/>
          <a:ext cx="7992885" cy="3642964"/>
        </p:xfrm>
        <a:graphic>
          <a:graphicData uri="http://schemas.openxmlformats.org/drawingml/2006/table">
            <a:tbl>
              <a:tblPr/>
              <a:tblGrid>
                <a:gridCol w="648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0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61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61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61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37604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№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2017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жыл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ауытқуы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Орынд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.,  %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жоспар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нақты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-/+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«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МаңғыстауМұнайГаз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» АҚ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8 386 609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8 381 910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-4 699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99,95%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«О</a:t>
                      </a:r>
                      <a:r>
                        <a:rPr lang="en-US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il</a:t>
                      </a:r>
                      <a:r>
                        <a:rPr lang="en-US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onstruction</a:t>
                      </a:r>
                      <a:r>
                        <a:rPr lang="en-US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ompany</a:t>
                      </a:r>
                      <a:r>
                        <a:rPr lang="en-US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» 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1 918 191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1 820 660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-97 530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94,92%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«Oil Services Company» 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2 776 642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2 674 235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-102 407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96,32%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3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«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Мангистауэнергомунай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» 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146 555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166 053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19 498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113%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3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«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Мунайтелеком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» ЖШС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87 405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90 144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2 739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103%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3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Басқа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да 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қосымша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мекемелер</a:t>
                      </a:r>
                      <a:endParaRPr lang="ru-RU" sz="14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104 612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137 704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33 092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132%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304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Барлығы: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13 420 015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13 270 707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-149 308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99,89%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546313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869435" y="1359151"/>
            <a:ext cx="5967410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 пен шығындар</a:t>
            </a:r>
            <a:endParaRPr lang="kk-KZ" sz="18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28384" y="1591805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719367"/>
              </p:ext>
            </p:extLst>
          </p:nvPr>
        </p:nvGraphicFramePr>
        <p:xfrm>
          <a:off x="457199" y="2060847"/>
          <a:ext cx="8229602" cy="3443276"/>
        </p:xfrm>
        <a:graphic>
          <a:graphicData uri="http://schemas.openxmlformats.org/drawingml/2006/table">
            <a:tbl>
              <a:tblPr/>
              <a:tblGrid>
                <a:gridCol w="4593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8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79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79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79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79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25630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№ қ/с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2017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жыл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ауытқуы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-/+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Орынд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.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367"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жоспар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нақты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36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endParaRPr lang="ru-RU" sz="14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13 929 325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13 861 596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-67 729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99,52%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36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шығын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соның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 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ішінде</a:t>
                      </a:r>
                      <a:endParaRPr lang="ru-RU" sz="14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23 765 576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21 561 055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-2 204 521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90,73%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3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Сатылған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өнімдердің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көрсетілген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қызметтердің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өзіндік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құны</a:t>
                      </a:r>
                      <a:endParaRPr lang="ru-RU" sz="1400" b="0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21 248 077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19 620 731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-1 627 346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92,35%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536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2.2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әкімшілік</a:t>
                      </a:r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endParaRPr lang="ru-RU" sz="1400" b="0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2 095 143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1 527 025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-568 118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72,89%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536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Операциялық</a:t>
                      </a:r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шығын</a:t>
                      </a:r>
                      <a:endParaRPr lang="ru-RU" sz="14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-9 836 967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-7 703 517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2 133 450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78,32%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73268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kk-K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2017 жылы автопарк жаңа көліктермен толықтырылды.</a:t>
            </a:r>
            <a:endParaRPr lang="ru-RU" sz="1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Қаламқас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орнындағы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200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вахталық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кентінің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жылыту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жүйес</a:t>
            </a:r>
            <a:r>
              <a:rPr lang="en-US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жүргізілді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МТКБ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ЖТКБ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базаларының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аумағын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асфальттау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жүргізілді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Ақтау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қаласының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МТКБ ӨЖЦ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төбесінің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жабынын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жөндеу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жұмыстары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жүргізілді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kk-KZ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ЖТКБ, МТКБ (Ынтымак) – гараждарында жылу қондырғыларына газ жүргізілді.</a:t>
            </a:r>
            <a:endPara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288" y="422634"/>
            <a:ext cx="41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292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1"/>
            <a:ext cx="8435280" cy="5400600"/>
          </a:xfrm>
        </p:spPr>
        <p:txBody>
          <a:bodyPr/>
          <a:lstStyle/>
          <a:p>
            <a:pPr marL="0" indent="0">
              <a:buNone/>
            </a:pP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Күрдел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жөндеу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құрылыс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жобаларын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асыру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бағытында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болған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ң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қосындысы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жүргізіліп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Асар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орнындағы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техникаларға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тұрақ</a:t>
            </a:r>
            <a:r>
              <a:rPr lang="en-US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(Ангар)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құрылысы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салынды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pPr>
              <a:buFont typeface="Wingdings" panose="05000000000000000000" pitchFamily="2" charset="2"/>
              <a:buChar char="Ø"/>
            </a:pPr>
            <a:endParaRPr lang="ru-RU" sz="1400" dirty="0"/>
          </a:p>
          <a:p>
            <a:pPr>
              <a:buFont typeface="Wingdings" panose="05000000000000000000" pitchFamily="2" charset="2"/>
              <a:buChar char="Ø"/>
            </a:pPr>
            <a:endParaRPr lang="ru-RU" sz="1400" dirty="0"/>
          </a:p>
          <a:p>
            <a:pPr>
              <a:buFont typeface="Wingdings" panose="05000000000000000000" pitchFamily="2" charset="2"/>
              <a:buChar char="Ø"/>
            </a:pPr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132856"/>
            <a:ext cx="7751271" cy="41764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48064" y="576920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5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r"/>
            <a:r>
              <a:rPr lang="kk-KZ" sz="14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  <a:br>
              <a:rPr lang="kk-KZ" sz="14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4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мерз</a:t>
            </a:r>
            <a:r>
              <a:rPr lang="en-US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</a:t>
            </a:r>
            <a:r>
              <a:rPr lang="en-US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жобалар</a:t>
            </a:r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Қаламқас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орнында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«400 б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рл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автокөл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кке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базасы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kk-KZ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салынды 2015-2017ж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4864"/>
            <a:ext cx="8118580" cy="40592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685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r"/>
            <a:r>
              <a:rPr lang="kk-KZ" sz="14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  <a:br>
              <a:rPr lang="kk-KZ" sz="14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4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343027"/>
            <a:ext cx="8956914" cy="513715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1. 100 б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рл</a:t>
            </a:r>
            <a:r>
              <a:rPr lang="en-US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техникаға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ӨТБ.                                                2.</a:t>
            </a:r>
            <a:r>
              <a:rPr lang="en-US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орындық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вахталық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кенті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2" y="2420888"/>
            <a:ext cx="4427984" cy="33749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642" y="2438890"/>
            <a:ext cx="4384915" cy="33569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8412" y="1343027"/>
            <a:ext cx="8868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 </a:t>
            </a: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</a:t>
            </a:r>
            <a:r>
              <a:rPr lang="en-US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нде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Қаламқас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орнында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жылжымайтын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мүлік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алынды</a:t>
            </a:r>
            <a: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4214549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1772816"/>
            <a:ext cx="8568952" cy="48965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КӨЛІКТІ ЖҮРГІЗУ </a:t>
            </a:r>
          </a:p>
          <a:p>
            <a:pPr algn="ctr"/>
            <a:r>
              <a:rPr lang="ru-RU" dirty="0" err="1"/>
              <a:t>КеЗІНДеГІ</a:t>
            </a:r>
            <a:r>
              <a:rPr lang="ru-RU" dirty="0"/>
              <a:t> ҚАУІПСІЗДІК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-35497" y="477518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pic>
        <p:nvPicPr>
          <p:cNvPr id="2051" name="Picture 3" descr="C:\Users\User\Desktop\Новая папка\Безымянны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29763"/>
            <a:ext cx="7056784" cy="329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8" y="2132856"/>
            <a:ext cx="150826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Жұмысқа дайын болу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1800" y="2042264"/>
            <a:ext cx="169269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Әрқашан жүргізу кезіндегі қауіпсіздікті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6216" y="5879013"/>
            <a:ext cx="17281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Жүк көтеру операциалары кезіндегі кауіпсіздік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2190" y="587727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Биіктікте жұмыс жасау кезінде өзіңізді құлаудан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9632" y="126876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chemeClr val="accent4"/>
                </a:solidFill>
                <a:latin typeface="Times New Roman"/>
              </a:rPr>
              <a:t>«</a:t>
            </a:r>
            <a:r>
              <a:rPr lang="kk-KZ" b="1" dirty="0">
                <a:solidFill>
                  <a:schemeClr val="accent4"/>
                </a:solidFill>
                <a:latin typeface="Times New Roman"/>
              </a:rPr>
              <a:t>Алтын қағидалар»</a:t>
            </a:r>
            <a:endParaRPr lang="ru-RU" b="1" dirty="0">
              <a:solidFill>
                <a:schemeClr val="accent4"/>
              </a:solidFill>
              <a:latin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55976" y="1859947"/>
            <a:ext cx="2051721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Қауіптілігі жоғары жұмыстар тек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қолданыстағы наряд-рұқсаттармен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ғана жүргізілуі тиіс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28184" y="1844824"/>
            <a:ext cx="216024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 бастар алдында ажыратуды тексеріңіз және көрсетілген жеке қорғаныс құралдарын пайдаланыңыздар 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43608" y="587901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Тұйық кеңестікте кірер алдында рұқсат алыңыз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65914" y="5838363"/>
            <a:ext cx="179181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Қозғалыстағы жабдықтан кауіпсіз арақашықтықта болыңыз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93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393612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sz="1400" b="1" dirty="0">
                <a:solidFill>
                  <a:schemeClr val="accent4"/>
                </a:solidFill>
                <a:latin typeface="Times New Roman"/>
              </a:rPr>
              <a:t>2017 ж</a:t>
            </a:r>
            <a:r>
              <a:rPr lang="kk-KZ" sz="1400" b="1" dirty="0">
                <a:solidFill>
                  <a:schemeClr val="accent4"/>
                </a:solidFill>
                <a:latin typeface="Times New Roman"/>
              </a:rPr>
              <a:t>ылдағы «ОТК» ЖШС жұмысшыларын арнайы </a:t>
            </a:r>
          </a:p>
          <a:p>
            <a:pPr algn="ctr" fontAlgn="b"/>
            <a:r>
              <a:rPr lang="kk-KZ" sz="1400" b="1" dirty="0">
                <a:solidFill>
                  <a:schemeClr val="accent4"/>
                </a:solidFill>
                <a:latin typeface="Times New Roman"/>
              </a:rPr>
              <a:t>киіммен және аяқкиіммен қамтамасыз ету туралы ақпарат</a:t>
            </a:r>
            <a:endParaRPr lang="ru-RU" sz="1400" b="1" dirty="0">
              <a:solidFill>
                <a:schemeClr val="accent4"/>
              </a:solidFill>
              <a:latin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502838"/>
              </p:ext>
            </p:extLst>
          </p:nvPr>
        </p:nvGraphicFramePr>
        <p:xfrm>
          <a:off x="899592" y="2060848"/>
          <a:ext cx="7305536" cy="3653365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224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69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69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08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15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698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2843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2713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</a:t>
                      </a:r>
                      <a:r>
                        <a:rPr lang="kk-KZ" sz="14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қорғаныс құралдарының (ЖҚҚ) 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БТКБ бойынша </a:t>
                      </a:r>
                    </a:p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ЖТКБ бойынша </a:t>
                      </a:r>
                    </a:p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 бойынша </a:t>
                      </a:r>
                    </a:p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Серіктестік бойынша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78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сатып</a:t>
                      </a:r>
                      <a:r>
                        <a:rPr lang="ru-RU" sz="1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алынғаны</a:t>
                      </a:r>
                      <a:endParaRPr lang="ru-RU" sz="1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1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7306"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u="none" strike="noStrike" baseline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1 182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1 267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802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903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346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2 330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2 635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i="0" u="none" strike="noStrike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2 635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527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</a:t>
                      </a:r>
                      <a:r>
                        <a:rPr lang="kk-KZ" sz="1400" u="none" strike="noStrike" baseline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310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214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586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741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837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58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</a:t>
                      </a:r>
                      <a:r>
                        <a:rPr lang="ru-RU" sz="14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1 105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1273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598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639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310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371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2 013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2 283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i="0" u="none" strike="noStrike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2 354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58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арнайы </a:t>
                      </a:r>
                      <a:r>
                        <a:rPr lang="ru-RU" sz="14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577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785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1 028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1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1 282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7393343"/>
      </p:ext>
    </p:extLst>
  </p:cSld>
  <p:clrMapOvr>
    <a:masterClrMapping/>
  </p:clrMapOvr>
  <p:transition spd="slow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16" y="1225395"/>
            <a:ext cx="8712968" cy="8354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201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201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жж.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886612"/>
              </p:ext>
            </p:extLst>
          </p:nvPr>
        </p:nvGraphicFramePr>
        <p:xfrm>
          <a:off x="179512" y="2125559"/>
          <a:ext cx="8745549" cy="3739945"/>
        </p:xfrm>
        <a:graphic>
          <a:graphicData uri="http://schemas.openxmlformats.org/drawingml/2006/table">
            <a:tbl>
              <a:tblPr firstRow="1" firstCol="1" lastRow="1">
                <a:tableStyleId>{3B4B98B0-60AC-42C2-AFA5-B58CD77FA1E5}</a:tableStyleId>
              </a:tblPr>
              <a:tblGrid>
                <a:gridCol w="1726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6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82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21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39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60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635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125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418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1773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Оқиғалар түрлері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Соқтығысу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Жаяу</a:t>
                      </a:r>
                      <a:r>
                        <a:rPr lang="kk-KZ" sz="1600" baseline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жургіншіні басып кету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Тұрған көлікке соқтығысу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Аударылу 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Басқалары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 КБ бойынша</a:t>
                      </a: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kk-KZ" sz="2000" b="1" baseline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         </a:t>
                      </a:r>
                      <a:r>
                        <a:rPr lang="ru-RU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RU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lang="ru-RU" sz="1600" baseline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</a:t>
                      </a: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292167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7886700" cy="376360"/>
          </a:xfrm>
        </p:spPr>
        <p:txBody>
          <a:bodyPr>
            <a:noAutofit/>
          </a:bodyPr>
          <a:lstStyle/>
          <a:p>
            <a:pPr algn="ctr"/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жылдағы ж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 ережесін бұзу жөнінде мәлімет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700249486"/>
              </p:ext>
            </p:extLst>
          </p:nvPr>
        </p:nvGraphicFramePr>
        <p:xfrm>
          <a:off x="360002" y="1503290"/>
          <a:ext cx="8604486" cy="5017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91161886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жазатайым </a:t>
            </a:r>
          </a:p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оқиғаларға сараптама жасау диаграммасы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-201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жж.)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570785" y="2406348"/>
            <a:ext cx="2076487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 ал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ған жазатайым оқиғалар саны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548680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кәсіби ауруларға талдау жасау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083988399"/>
              </p:ext>
            </p:extLst>
          </p:nvPr>
        </p:nvGraphicFramePr>
        <p:xfrm>
          <a:off x="140520" y="1843978"/>
          <a:ext cx="8862958" cy="4570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52050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34958" y="1293947"/>
            <a:ext cx="7904634" cy="406861"/>
          </a:xfrm>
          <a:prstGeom prst="rect">
            <a:avLst/>
          </a:prstGeom>
        </p:spPr>
        <p:txBody>
          <a:bodyPr vert="horz" lIns="80145" tIns="40073" rIns="80145" bIns="40073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ctr"/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Тәртіптік жаза қолданылған жөнінде мәлімет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111590"/>
              </p:ext>
            </p:extLst>
          </p:nvPr>
        </p:nvGraphicFramePr>
        <p:xfrm>
          <a:off x="441114" y="1844824"/>
          <a:ext cx="8492321" cy="4649188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1552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2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15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49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33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6523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562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126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Құрылымдық </a:t>
                      </a:r>
                    </a:p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бөлімше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Ескерту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Сөгіс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Қатаң сөгіс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 шартын бұзу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7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8" marR="7088" marT="708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9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Орталық Аппарат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БТКБ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ЖТКБ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ОЖЦ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ҚТ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8279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2038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291368"/>
            <a:ext cx="6246912" cy="268668"/>
          </a:xfrm>
        </p:spPr>
        <p:txBody>
          <a:bodyPr/>
          <a:lstStyle/>
          <a:p>
            <a:pPr marL="342891" lvl="0" indent="-342891">
              <a:spcBef>
                <a:spcPct val="50000"/>
              </a:spcBef>
            </a:pP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 мамандықтарын көтеру мен даярлау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95536" y="1628800"/>
            <a:ext cx="842493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2017ж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бойына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біліктілігін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арттыру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көтеру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курстарынан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даярлаудан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өткен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саны- 128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Серіктестік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санының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8 %.  2017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бюджетінде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көтеру мен даярлау»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 млн 380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тенге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қарастырылды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82867"/>
            <a:ext cx="1890210" cy="72008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915816" y="404664"/>
            <a:ext cx="628746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 оқыту, біліктілігін көтеру, жұмысшы мамандықтарындағы қызметкерлерді даярлау және қайта даярлау туралы</a:t>
            </a:r>
          </a:p>
        </p:txBody>
      </p:sp>
      <p:graphicFrame>
        <p:nvGraphicFramePr>
          <p:cNvPr id="9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0648876"/>
              </p:ext>
            </p:extLst>
          </p:nvPr>
        </p:nvGraphicFramePr>
        <p:xfrm>
          <a:off x="251520" y="2636912"/>
          <a:ext cx="8496945" cy="3854374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542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26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24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3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31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31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21610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kk-KZ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қ/с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Оқудың түрлері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0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8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10 844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1287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17 380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2 574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ішінде: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258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Өнеркәсіптік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қауіпсіздік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өрт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қауіпсіздігі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талаптары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6 324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1 146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12 155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2 406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724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kk-KZ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қызметкерлерінің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біліктіліктін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арттыру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2 882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2 685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89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sz="160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Өндірістік қызметкерлерді басқа мамандыққа даярлау</a:t>
                      </a:r>
                      <a:endParaRPr kumimoji="0" lang="ru-RU" sz="16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1 638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2 540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844841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1521" y="1194044"/>
            <a:ext cx="8265412" cy="315807"/>
          </a:xfrm>
          <a:prstGeom prst="rect">
            <a:avLst/>
          </a:prstGeom>
        </p:spPr>
        <p:txBody>
          <a:bodyPr wrap="square" lIns="78183" tIns="39092" rIns="78183" bIns="39092">
            <a:spAutoFit/>
          </a:bodyPr>
          <a:lstStyle/>
          <a:p>
            <a:pPr algn="ctr"/>
            <a:r>
              <a:rPr lang="ru-RU" sz="153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 мезгілінде мектеп жасындағы балалардың сауықтыру кешендерінде демалуы (лагерь)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568" y="1505238"/>
            <a:ext cx="8262475" cy="355305"/>
          </a:xfrm>
          <a:prstGeom prst="rect">
            <a:avLst/>
          </a:prstGeom>
          <a:noFill/>
        </p:spPr>
        <p:txBody>
          <a:bodyPr wrap="square" lIns="78183" tIns="39092" rIns="78183" bIns="39092" rtlCol="0">
            <a:spAutoFit/>
          </a:bodyPr>
          <a:lstStyle/>
          <a:p>
            <a:r>
              <a:rPr lang="ru-RU" sz="179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«Тау-</a:t>
            </a:r>
            <a:r>
              <a:rPr lang="ru-RU" sz="1796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Жанашар</a:t>
            </a:r>
            <a:r>
              <a:rPr lang="ru-RU" sz="179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лагері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Алматы каласы</a:t>
            </a:r>
            <a:endParaRPr lang="ru-RU" sz="1796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779498"/>
              </p:ext>
            </p:extLst>
          </p:nvPr>
        </p:nvGraphicFramePr>
        <p:xfrm>
          <a:off x="447104" y="4581128"/>
          <a:ext cx="8212631" cy="2277614"/>
        </p:xfrm>
        <a:graphic>
          <a:graphicData uri="http://schemas.openxmlformats.org/drawingml/2006/table">
            <a:tbl>
              <a:tblPr firstRow="1" lastRow="1">
                <a:tableStyleId>{9D7B26C5-4107-4FEC-AEDC-1716B250A1EF}</a:tableStyleId>
              </a:tblPr>
              <a:tblGrid>
                <a:gridCol w="407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54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234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Құрылымдық бөлімше</a:t>
                      </a:r>
                      <a:endParaRPr lang="ru-RU" sz="1400" b="1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Жолдама саны барлығы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бағасы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 сомасы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БТКБ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kk-KZ" sz="1400" b="0" i="0" u="none" strike="noStrike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279 800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19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ЖТКБ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kk-KZ" sz="1400" b="0" i="0" u="none" strike="noStrike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395 200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МТКБ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kk-KZ" sz="1400" b="0" i="0" u="none" strike="noStrike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003 300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ОЖЦ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</a:t>
                      </a:r>
                      <a:r>
                        <a:rPr lang="kk-KZ" sz="1400" b="0" i="0" u="none" strike="noStrike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Қауіпсіздік тобы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712</a:t>
                      </a:r>
                      <a:r>
                        <a:rPr lang="kk-KZ" sz="1400" b="0" i="0" u="none" strike="noStrike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Әкімшілік басқармасы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kk-KZ" sz="1400" b="0" i="0" u="none" strike="noStrike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374 000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9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40 595 400</a:t>
                      </a: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44824"/>
            <a:ext cx="4384468" cy="26306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709" y="3118894"/>
            <a:ext cx="1800200" cy="10801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3" y="1916832"/>
            <a:ext cx="1863433" cy="11180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5583" y="1917724"/>
            <a:ext cx="1860460" cy="11162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329" y="3118894"/>
            <a:ext cx="1800200" cy="1080120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827585" y="548680"/>
            <a:ext cx="8064896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 (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қызметкерді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қормен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әлеуметтік-тұрмыстық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корпоративті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туралы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73864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33162" y="1291110"/>
            <a:ext cx="7708538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төлемдерді, өтемақылар мен кепілдіктерді ұсынуы туралы есебі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8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4425765"/>
              </p:ext>
            </p:extLst>
          </p:nvPr>
        </p:nvGraphicFramePr>
        <p:xfrm>
          <a:off x="323528" y="1693728"/>
          <a:ext cx="8424937" cy="492562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29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2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43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1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82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6509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төлемдердің, өтемақылар мен кепілдіктердің түрі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Қызмет-дің</a:t>
                      </a: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Есептік кезеңдегі сомасы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7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50 жасты марапаттау  (65 АЕК) 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10 658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1.3.1., 1.3.2.тармақтары.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20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55 жасты марапаттау  (70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1111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32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60 жасты марапаттау  (75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9 529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693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қайтыс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болған жағдайда жерлеу рәсімін   ұйымдастыруға отбасына   (125 АЕК) 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850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9.4.1.тармағы.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807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Зейнеткерлікке шыққан зейнеткер қайтыс болған  жағдайда (50 АЕК) 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113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365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жақын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туыстарының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жұбайы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зайыбы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балалары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ата-анасы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жерлеу рәсімін ұйымдастыруға  (65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6 194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365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Нәресте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дүниеге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келгенде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260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38 346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1.3.3.тармағы.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2408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Некеге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тұрғанда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(45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1 225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1.3.4.тармағы.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989912" y="139600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539487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0" y="1340768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04664"/>
            <a:ext cx="1890210" cy="720080"/>
          </a:xfrm>
          <a:prstGeom prst="rect">
            <a:avLst/>
          </a:prstGeom>
        </p:spPr>
      </p:pic>
      <p:graphicFrame>
        <p:nvGraphicFramePr>
          <p:cNvPr id="9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8977292"/>
              </p:ext>
            </p:extLst>
          </p:nvPr>
        </p:nvGraphicFramePr>
        <p:xfrm>
          <a:off x="467544" y="1772816"/>
          <a:ext cx="8208912" cy="433172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707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2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73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78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10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381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Бала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күтіміндегі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қызметкерге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бала 1,5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келгенше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ай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сайын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(10 АЕК)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1 521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9.4.14.тармағы.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185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көрсету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r>
                        <a:rPr lang="kk-KZ" sz="1400" baseline="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180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56 054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9.6.тармағы.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506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Балаларды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сауықтыру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демалыс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орындарына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жолдама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40 595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8185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Материалдық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мұқтаж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қызметкерлерге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9 607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9.8.тармағы.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8185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шыққанда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ерлер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- 63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- 58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33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19 678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9.4.11.тармағы.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047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күні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8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АЕК)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r>
                        <a:rPr lang="en-US" sz="1400" baseline="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946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9.4.10.тармағы.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638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күні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8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(зейнеткерлерге) (20 АЕК)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1316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259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Жүкті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және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босануына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байланысты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6 506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"АНС" ЖШС   06.11.13г. шығ.№1373 хаты.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24328" y="1382316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475367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68344" y="1556792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435126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2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6339900"/>
              </p:ext>
            </p:extLst>
          </p:nvPr>
        </p:nvGraphicFramePr>
        <p:xfrm>
          <a:off x="454203" y="2006250"/>
          <a:ext cx="8294261" cy="423522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16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09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24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3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015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4688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жарамсыздығы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күннен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болса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уақытша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жарамсыздықтың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31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күнінен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оның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айлық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тарифтік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ставкасының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пайызы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мөлшерінде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көрсетеді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Бұл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жағдайда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төлейтін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есебінен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аспайды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1 908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№4 қосымша келісімінің   9.9.1.тармағы.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486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Өндірісте жарақат алған бұрынғы жұмысшыларға материалдық көмек</a:t>
                      </a:r>
                      <a:endParaRPr lang="ru-RU" sz="1400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649 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ҚР АК 937 б. 1т.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347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Бала кезден </a:t>
                      </a:r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мүгедек балалары</a:t>
                      </a:r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бар қызметкерлерге  (65 АЕК)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75</a:t>
                      </a:r>
                      <a:endParaRPr lang="ru-RU" sz="14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11 061</a:t>
                      </a:r>
                      <a:endParaRPr lang="ru-RU" sz="14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9.4.9.тармағы. 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3357027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32136" y="976229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196752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3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7701039"/>
              </p:ext>
            </p:extLst>
          </p:nvPr>
        </p:nvGraphicFramePr>
        <p:xfrm>
          <a:off x="446201" y="1536204"/>
          <a:ext cx="8302262" cy="485938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13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8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4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41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41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 қыркүйек білім күніне орай мектеп жасындағы балаларға (10 АЕК)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449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55 567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Ұжымдық шартқа  №4 қосымша келісімінің   9.4.15.тармағы.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Мұнайшылар күні мерекесіне жұмыс жасамайтын зейнеткерлерге (20 АЕК)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9756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9.4.13.тармағы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Еңбек демалысын беру кезінде қызметкердің денсаулығын жақсартуына (125 АЕК) 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2 331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660 990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1.2.4.тармағы.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Наурыз мейрамы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2 432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275 910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1.3.5.тармағы.</a:t>
                      </a: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1423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Мұнайгаз кешені қызметкерлерінің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2162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245 278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Қазақстан Республикасының Тәуелсіздік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1969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223 383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14 911 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1 692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3006163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476672"/>
            <a:ext cx="9144000" cy="72008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 мерзімі кезінде түскен сұрақтар, өткізілген кездесулер, 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 қабылдаулар және шешілген мәселелер бойынша сандық көрсеткіштерді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 арқылы  ақпарат беру,  шешімі талап етілетін  және орындалуға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 мәселелер туралы ақпарат беру</a:t>
            </a:r>
            <a:endParaRPr lang="ru-RU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268760"/>
            <a:ext cx="8951699" cy="6062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84481" algn="ctr">
              <a:lnSpc>
                <a:spcPct val="107000"/>
              </a:lnSpc>
            </a:pP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септік кезеңдегі келіп түскен мәселелер, өткізілген кездесулер және жеке қабылдауларды шешу барысы туралы қорытынды:</a:t>
            </a:r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720602"/>
              </p:ext>
            </p:extLst>
          </p:nvPr>
        </p:nvGraphicFramePr>
        <p:xfrm>
          <a:off x="637103" y="1916831"/>
          <a:ext cx="8183369" cy="31335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991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35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43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Жиналыстың атауы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Сұрақтар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Шешімі</a:t>
                      </a:r>
                      <a:r>
                        <a:rPr lang="kk-KZ" sz="1600" b="1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қарастырылуда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кездесуі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жеке сұрақтар бойынша кездесу             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48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2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Желілік басшының еңбек ұжымымен кездесуі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88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138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7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Кәсіподақпен еңбек ұжымымен кездесуі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Жоспардан тыс кездесуі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8187">
                <a:tc>
                  <a:txBody>
                    <a:bodyPr/>
                    <a:lstStyle/>
                    <a:p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Барлығы:</a:t>
                      </a:r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147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192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3528" y="5229200"/>
            <a:ext cx="799288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kk-KZ" sz="1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Оның ішінде шешілмеген - сұрақ:  </a:t>
            </a:r>
          </a:p>
          <a:p>
            <a:pPr>
              <a:spcAft>
                <a:spcPts val="0"/>
              </a:spcAft>
            </a:pPr>
            <a:r>
              <a:rPr lang="kk-KZ" sz="1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Мекеменің болашағы жөнінде туралы</a:t>
            </a:r>
            <a:endParaRPr lang="en-US" sz="1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kk-KZ" sz="1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 БТКБ басқармасының жаңа гараждың ішіндегі жаяу жолдарының қасына жол кедергісін орнату                                          </a:t>
            </a:r>
            <a:r>
              <a:rPr lang="kk-KZ" sz="1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kk-KZ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kk-KZ" sz="16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950487251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1578278"/>
            <a:ext cx="83579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Жұмыскерлердің  саны және еңбекақы қоры жөнінде мәлімет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851920" y="476672"/>
            <a:ext cx="5141741" cy="74593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Жұмыскерлердің  саны және еңбекақы қоры жөнінде мәлімет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996572"/>
              </p:ext>
            </p:extLst>
          </p:nvPr>
        </p:nvGraphicFramePr>
        <p:xfrm>
          <a:off x="475856" y="2060847"/>
          <a:ext cx="8280920" cy="3960439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359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4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97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821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 атауы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Өлшем бірлігі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жылды</a:t>
                      </a:r>
                      <a:r>
                        <a:rPr lang="kk-KZ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Жоспардың орындалуы (%)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6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3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kern="1200" noProof="0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Жұмыскерлердің </a:t>
                      </a: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есепті жылға о</a:t>
                      </a:r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рташа тізімдік  саны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0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Өндіріс </a:t>
                      </a:r>
                      <a:r>
                        <a:rPr lang="ru-RU" sz="1400" b="1" u="none" strike="noStrike" kern="1200" noProof="0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жұмыскерлердің</a:t>
                      </a:r>
                      <a:endParaRPr lang="ru-RU" sz="1400" b="1" u="none" strike="noStrike" kern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30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Әкімшілік-басқарма қызметкерлері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60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Жалпы</a:t>
                      </a:r>
                      <a:r>
                        <a:rPr lang="ru-RU" sz="1400" b="1" u="none" strike="noStrike" baseline="0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</a:t>
                      </a:r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ығындар (құнсыздануды</a:t>
                      </a:r>
                      <a:r>
                        <a:rPr lang="ru-RU" sz="1400" b="1" u="none" strike="noStrike" baseline="0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есепке   алмағанда)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b="0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32 225 609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33 491 122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30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Еңбекақы қоры, барлығы  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b="0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15 707 644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15 195 372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60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Еңбекақы қорының жалпы</a:t>
                      </a:r>
                      <a:r>
                        <a:rPr lang="en-US" sz="1400" b="1" u="none" strike="noStrike" baseline="0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шығындағы үлесі 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ru-RU" sz="1400" b="0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48,74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45,37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accent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0145303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Назарларыңды бөліп тыңдағаныңызға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Рахмет!!!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392" y="4725144"/>
            <a:ext cx="4231215" cy="17191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98847"/>
            <a:ext cx="395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</a:rPr>
              <a:t>10</a:t>
            </a:r>
          </a:p>
        </p:txBody>
      </p: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cdb2004138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7678</TotalTime>
  <Words>2337</Words>
  <Application>Microsoft Office PowerPoint</Application>
  <PresentationFormat>Экран (4:3)</PresentationFormat>
  <Paragraphs>675</Paragraphs>
  <Slides>22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Times New Roman</vt:lpstr>
      <vt:lpstr>Verdana</vt:lpstr>
      <vt:lpstr>Wingdings</vt:lpstr>
      <vt:lpstr>cdb2004138l</vt:lpstr>
      <vt:lpstr>Презентация PowerPoint</vt:lpstr>
      <vt:lpstr>Тапсырыс беруші мекемелер бойынша табыс көлемі </vt:lpstr>
      <vt:lpstr>Презентация PowerPoint</vt:lpstr>
      <vt:lpstr>Презентация PowerPoint</vt:lpstr>
      <vt:lpstr>Презентация PowerPoint</vt:lpstr>
      <vt:lpstr>Өндірістік-экономикалық көрсеткіштер,  инвестициялық  жоспарлар туралы</vt:lpstr>
      <vt:lpstr>Өндірістік-экономикалық көрсеткіштер,  инвестициялық  жоспарлар туралы</vt:lpstr>
      <vt:lpstr>Презентация PowerPoint</vt:lpstr>
      <vt:lpstr>Презентация PowerPoint</vt:lpstr>
      <vt:lpstr>Презентация PowerPoint</vt:lpstr>
      <vt:lpstr>2017 жылдағы жол қозғалыс ережесін бұзу жөнінде мәлімет</vt:lpstr>
      <vt:lpstr>Презентация PowerPoint</vt:lpstr>
      <vt:lpstr>Презентация PowerPoint</vt:lpstr>
      <vt:lpstr>Қызметкерлердің мамандықтарын көтеру мен даярлау</vt:lpstr>
      <vt:lpstr>Презентация PowerPoint</vt:lpstr>
      <vt:lpstr> Әлеуметтік төлемдерді, өтемақылар мен кепілдіктерді ұсынуы туралы есебі </vt:lpstr>
      <vt:lpstr> кестенің жалғасы </vt:lpstr>
      <vt:lpstr> кестенің жалғасы </vt:lpstr>
      <vt:lpstr> кестенің жалғасы 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</dc:title>
  <dc:creator>IrinaS</dc:creator>
  <cp:lastModifiedBy>User</cp:lastModifiedBy>
  <cp:revision>580</cp:revision>
  <cp:lastPrinted>2018-02-02T09:21:12Z</cp:lastPrinted>
  <dcterms:created xsi:type="dcterms:W3CDTF">2010-04-02T11:40:04Z</dcterms:created>
  <dcterms:modified xsi:type="dcterms:W3CDTF">2018-02-15T03:47:45Z</dcterms:modified>
</cp:coreProperties>
</file>