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3.xml" ContentType="application/vnd.openxmlformats-officedocument.drawingml.chart+xml"/>
  <Override PartName="/ppt/drawings/drawing2.xml" ContentType="application/vnd.openxmlformats-officedocument.drawingml.chartshapes+xml"/>
  <Override PartName="/ppt/charts/chart4.xml" ContentType="application/vnd.openxmlformats-officedocument.drawingml.chart+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56" r:id="rId2"/>
    <p:sldId id="402" r:id="rId3"/>
    <p:sldId id="325" r:id="rId4"/>
    <p:sldId id="327" r:id="rId5"/>
    <p:sldId id="328" r:id="rId6"/>
    <p:sldId id="410" r:id="rId7"/>
    <p:sldId id="394" r:id="rId8"/>
    <p:sldId id="408" r:id="rId9"/>
    <p:sldId id="324" r:id="rId10"/>
    <p:sldId id="407" r:id="rId11"/>
    <p:sldId id="406" r:id="rId12"/>
    <p:sldId id="395" r:id="rId13"/>
    <p:sldId id="396" r:id="rId14"/>
    <p:sldId id="379" r:id="rId15"/>
    <p:sldId id="397" r:id="rId16"/>
    <p:sldId id="401" r:id="rId17"/>
    <p:sldId id="403" r:id="rId18"/>
    <p:sldId id="409" r:id="rId19"/>
    <p:sldId id="413" r:id="rId20"/>
    <p:sldId id="414" r:id="rId21"/>
    <p:sldId id="360" r:id="rId22"/>
    <p:sldId id="361" r:id="rId23"/>
    <p:sldId id="357" r:id="rId24"/>
    <p:sldId id="359" r:id="rId25"/>
    <p:sldId id="368" r:id="rId26"/>
    <p:sldId id="415" r:id="rId27"/>
    <p:sldId id="416" r:id="rId28"/>
    <p:sldId id="358" r:id="rId29"/>
    <p:sldId id="345" r:id="rId30"/>
    <p:sldId id="346" r:id="rId31"/>
    <p:sldId id="351" r:id="rId32"/>
    <p:sldId id="352" r:id="rId33"/>
    <p:sldId id="348" r:id="rId34"/>
    <p:sldId id="349" r:id="rId35"/>
    <p:sldId id="350" r:id="rId36"/>
    <p:sldId id="333" r:id="rId37"/>
    <p:sldId id="334" r:id="rId38"/>
    <p:sldId id="306" r:id="rId39"/>
    <p:sldId id="276" r:id="rId40"/>
  </p:sldIdLst>
  <p:sldSz cx="9144000" cy="6858000" type="screen4x3"/>
  <p:notesSz cx="6858000" cy="994727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189" algn="l" rtl="0" fontAlgn="base">
      <a:spcBef>
        <a:spcPct val="0"/>
      </a:spcBef>
      <a:spcAft>
        <a:spcPct val="0"/>
      </a:spcAft>
      <a:defRPr kern="1200">
        <a:solidFill>
          <a:schemeClr val="tx1"/>
        </a:solidFill>
        <a:latin typeface="Arial" charset="0"/>
        <a:ea typeface="+mn-ea"/>
        <a:cs typeface="+mn-cs"/>
      </a:defRPr>
    </a:lvl2pPr>
    <a:lvl3pPr marL="914377" algn="l" rtl="0" fontAlgn="base">
      <a:spcBef>
        <a:spcPct val="0"/>
      </a:spcBef>
      <a:spcAft>
        <a:spcPct val="0"/>
      </a:spcAft>
      <a:defRPr kern="1200">
        <a:solidFill>
          <a:schemeClr val="tx1"/>
        </a:solidFill>
        <a:latin typeface="Arial" charset="0"/>
        <a:ea typeface="+mn-ea"/>
        <a:cs typeface="+mn-cs"/>
      </a:defRPr>
    </a:lvl3pPr>
    <a:lvl4pPr marL="1371566" algn="l" rtl="0" fontAlgn="base">
      <a:spcBef>
        <a:spcPct val="0"/>
      </a:spcBef>
      <a:spcAft>
        <a:spcPct val="0"/>
      </a:spcAft>
      <a:defRPr kern="1200">
        <a:solidFill>
          <a:schemeClr val="tx1"/>
        </a:solidFill>
        <a:latin typeface="Arial" charset="0"/>
        <a:ea typeface="+mn-ea"/>
        <a:cs typeface="+mn-cs"/>
      </a:defRPr>
    </a:lvl4pPr>
    <a:lvl5pPr marL="1828754" algn="l" rtl="0" fontAlgn="base">
      <a:spcBef>
        <a:spcPct val="0"/>
      </a:spcBef>
      <a:spcAft>
        <a:spcPct val="0"/>
      </a:spcAft>
      <a:defRPr kern="1200">
        <a:solidFill>
          <a:schemeClr val="tx1"/>
        </a:solidFill>
        <a:latin typeface="Arial" charset="0"/>
        <a:ea typeface="+mn-ea"/>
        <a:cs typeface="+mn-cs"/>
      </a:defRPr>
    </a:lvl5pPr>
    <a:lvl6pPr marL="2285943" algn="l" defTabSz="914377" rtl="0" eaLnBrk="1" latinLnBrk="0" hangingPunct="1">
      <a:defRPr kern="1200">
        <a:solidFill>
          <a:schemeClr val="tx1"/>
        </a:solidFill>
        <a:latin typeface="Arial" charset="0"/>
        <a:ea typeface="+mn-ea"/>
        <a:cs typeface="+mn-cs"/>
      </a:defRPr>
    </a:lvl6pPr>
    <a:lvl7pPr marL="2743131" algn="l" defTabSz="914377" rtl="0" eaLnBrk="1" latinLnBrk="0" hangingPunct="1">
      <a:defRPr kern="1200">
        <a:solidFill>
          <a:schemeClr val="tx1"/>
        </a:solidFill>
        <a:latin typeface="Arial" charset="0"/>
        <a:ea typeface="+mn-ea"/>
        <a:cs typeface="+mn-cs"/>
      </a:defRPr>
    </a:lvl7pPr>
    <a:lvl8pPr marL="3200320" algn="l" defTabSz="914377" rtl="0" eaLnBrk="1" latinLnBrk="0" hangingPunct="1">
      <a:defRPr kern="1200">
        <a:solidFill>
          <a:schemeClr val="tx1"/>
        </a:solidFill>
        <a:latin typeface="Arial" charset="0"/>
        <a:ea typeface="+mn-ea"/>
        <a:cs typeface="+mn-cs"/>
      </a:defRPr>
    </a:lvl8pPr>
    <a:lvl9pPr marL="3657509" algn="l" defTabSz="914377"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 xmlns:p15="http://schemas.microsoft.com/office/powerpoint/2012/main">
        <p15:guide id="1" orient="horz" pos="3132" userDrawn="1">
          <p15:clr>
            <a:srgbClr val="A4A3A4"/>
          </p15:clr>
        </p15:guide>
        <p15:guide id="2" pos="213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E6EE"/>
    <a:srgbClr val="6F9AEF"/>
    <a:srgbClr val="6DCEF1"/>
    <a:srgbClr val="99CC00"/>
    <a:srgbClr val="93DADF"/>
    <a:srgbClr val="3BCBDF"/>
    <a:srgbClr val="4976D1"/>
    <a:srgbClr val="BED6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Светлый стиль 1 — акцент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82" autoAdjust="0"/>
    <p:restoredTop sz="96433" autoAdjust="0"/>
  </p:normalViewPr>
  <p:slideViewPr>
    <p:cSldViewPr>
      <p:cViewPr varScale="1">
        <p:scale>
          <a:sx n="117" d="100"/>
          <a:sy n="117" d="100"/>
        </p:scale>
        <p:origin x="-1812" y="-10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p:cViewPr varScale="1">
        <p:scale>
          <a:sx n="70" d="100"/>
          <a:sy n="70" d="100"/>
        </p:scale>
        <p:origin x="3240" y="72"/>
      </p:cViewPr>
      <p:guideLst>
        <p:guide orient="horz" pos="3134"/>
        <p:guide pos="216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User\Desktop\&#1086;&#1090;&#1095;&#1077;&#1090;%20&#1079;&#1072;%206%20&#1084;&#1077;&#1089;.2015%20&#1075;&#1086;&#1076;&#1072;\&#1089;&#1083;&#1072;&#1081;&#1076;%20&#1076;&#1072;&#1085;&#1085;&#1099;&#1077;%206%20&#1084;&#1077;&#1089;.2015&#1075;..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_____Microsoft_Excel2.xlsx"/></Relationships>
</file>

<file path=ppt/charts/_rels/chart4.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Microsoft_Excel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63874748342451"/>
          <c:y val="4.6344694184770323E-2"/>
          <c:w val="0.83343057063063553"/>
          <c:h val="0.75711701706768053"/>
        </c:manualLayout>
      </c:layout>
      <c:barChart>
        <c:barDir val="col"/>
        <c:grouping val="clustered"/>
        <c:varyColors val="0"/>
        <c:ser>
          <c:idx val="0"/>
          <c:order val="0"/>
          <c:tx>
            <c:strRef>
              <c:f>Лист1!$B$1</c:f>
              <c:strCache>
                <c:ptCount val="1"/>
                <c:pt idx="0">
                  <c:v>Жоспар</c:v>
                </c:pt>
              </c:strCache>
            </c:strRef>
          </c:tx>
          <c:spPr>
            <a:gradFill rotWithShape="1">
              <a:gsLst>
                <a:gs pos="0">
                  <a:schemeClr val="accent1">
                    <a:shade val="15000"/>
                    <a:satMod val="180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rgbClr r="0" g="0" b="0">
                  <a:satMod val="300000"/>
                </a:scrgbClr>
              </a:contourClr>
            </a:sp3d>
          </c:spPr>
          <c:invertIfNegative val="0"/>
          <c:dLbls>
            <c:dLbl>
              <c:idx val="0"/>
              <c:layout/>
              <c:tx>
                <c:rich>
                  <a:bodyPr/>
                  <a:lstStyle/>
                  <a:p>
                    <a:r>
                      <a:rPr lang="en-US" smtClean="0"/>
                      <a:t>16</a:t>
                    </a:r>
                    <a:endParaRPr lang="en-US"/>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vert="horz"/>
              <a:lstStyle/>
              <a:p>
                <a:pPr>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Лист1!$A$2:$A$7</c:f>
              <c:strCache>
                <c:ptCount val="6"/>
                <c:pt idx="0">
                  <c:v>МТКБ</c:v>
                </c:pt>
                <c:pt idx="1">
                  <c:v>ЖТКБ</c:v>
                </c:pt>
                <c:pt idx="2">
                  <c:v>БТКБ</c:v>
                </c:pt>
                <c:pt idx="3">
                  <c:v>ЦРЦ</c:v>
                </c:pt>
                <c:pt idx="4">
                  <c:v>OSC</c:v>
                </c:pt>
                <c:pt idx="5">
                  <c:v>Барлығы</c:v>
                </c:pt>
              </c:strCache>
            </c:strRef>
          </c:cat>
          <c:val>
            <c:numRef>
              <c:f>Лист1!$B$2:$B$7</c:f>
              <c:numCache>
                <c:formatCode>General</c:formatCode>
                <c:ptCount val="6"/>
                <c:pt idx="0">
                  <c:v>16</c:v>
                </c:pt>
                <c:pt idx="1">
                  <c:v>34</c:v>
                </c:pt>
                <c:pt idx="2">
                  <c:v>35</c:v>
                </c:pt>
                <c:pt idx="3">
                  <c:v>11</c:v>
                </c:pt>
                <c:pt idx="4">
                  <c:v>10</c:v>
                </c:pt>
                <c:pt idx="5">
                  <c:v>106</c:v>
                </c:pt>
              </c:numCache>
            </c:numRef>
          </c:val>
        </c:ser>
        <c:ser>
          <c:idx val="1"/>
          <c:order val="1"/>
          <c:tx>
            <c:strRef>
              <c:f>Лист1!$C$1</c:f>
              <c:strCache>
                <c:ptCount val="1"/>
                <c:pt idx="0">
                  <c:v>Нақты</c:v>
                </c:pt>
              </c:strCache>
            </c:strRef>
          </c:tx>
          <c:spPr>
            <a:gradFill rotWithShape="1">
              <a:gsLst>
                <a:gs pos="0">
                  <a:schemeClr val="accent2">
                    <a:shade val="15000"/>
                    <a:satMod val="18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rgbClr r="0" g="0" b="0">
                  <a:satMod val="300000"/>
                </a:scrgbClr>
              </a:contourClr>
            </a:sp3d>
          </c:spPr>
          <c:invertIfNegative val="0"/>
          <c:dLbls>
            <c:dLbl>
              <c:idx val="0"/>
              <c:layout/>
              <c:tx>
                <c:rich>
                  <a:bodyPr/>
                  <a:lstStyle/>
                  <a:p>
                    <a:r>
                      <a:rPr lang="en-US" smtClean="0"/>
                      <a:t>15</a:t>
                    </a:r>
                    <a:endParaRPr lang="en-US"/>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vert="horz"/>
              <a:lstStyle/>
              <a:p>
                <a:pPr>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Лист1!$A$2:$A$7</c:f>
              <c:strCache>
                <c:ptCount val="6"/>
                <c:pt idx="0">
                  <c:v>МТКБ</c:v>
                </c:pt>
                <c:pt idx="1">
                  <c:v>ЖТКБ</c:v>
                </c:pt>
                <c:pt idx="2">
                  <c:v>БТКБ</c:v>
                </c:pt>
                <c:pt idx="3">
                  <c:v>ЦРЦ</c:v>
                </c:pt>
                <c:pt idx="4">
                  <c:v>OSC</c:v>
                </c:pt>
                <c:pt idx="5">
                  <c:v>Барлығы</c:v>
                </c:pt>
              </c:strCache>
            </c:strRef>
          </c:cat>
          <c:val>
            <c:numRef>
              <c:f>Лист1!$C$2:$C$7</c:f>
              <c:numCache>
                <c:formatCode>General</c:formatCode>
                <c:ptCount val="6"/>
                <c:pt idx="0">
                  <c:v>15</c:v>
                </c:pt>
                <c:pt idx="1">
                  <c:v>26</c:v>
                </c:pt>
                <c:pt idx="2">
                  <c:v>22</c:v>
                </c:pt>
                <c:pt idx="3">
                  <c:v>12</c:v>
                </c:pt>
                <c:pt idx="4">
                  <c:v>12</c:v>
                </c:pt>
                <c:pt idx="5">
                  <c:v>87</c:v>
                </c:pt>
              </c:numCache>
            </c:numRef>
          </c:val>
        </c:ser>
        <c:dLbls>
          <c:showLegendKey val="0"/>
          <c:showVal val="0"/>
          <c:showCatName val="0"/>
          <c:showSerName val="0"/>
          <c:showPercent val="0"/>
          <c:showBubbleSize val="0"/>
        </c:dLbls>
        <c:gapWidth val="100"/>
        <c:overlap val="-24"/>
        <c:axId val="206527872"/>
        <c:axId val="206975744"/>
      </c:barChart>
      <c:catAx>
        <c:axId val="206527872"/>
        <c:scaling>
          <c:orientation val="minMax"/>
        </c:scaling>
        <c:delete val="0"/>
        <c:axPos val="b"/>
        <c:numFmt formatCode="General" sourceLinked="0"/>
        <c:majorTickMark val="none"/>
        <c:minorTickMark val="none"/>
        <c:tickLblPos val="nextTo"/>
        <c:spPr>
          <a:noFill/>
          <a:ln w="19050" cap="flat" cmpd="sng" algn="ctr">
            <a:solidFill>
              <a:schemeClr val="tx1">
                <a:alpha val="94000"/>
              </a:schemeClr>
            </a:solidFill>
            <a:round/>
          </a:ln>
          <a:effectLst/>
        </c:spPr>
        <c:txPr>
          <a:bodyPr rot="-60000000" vert="horz"/>
          <a:lstStyle/>
          <a:p>
            <a:pPr>
              <a:defRPr/>
            </a:pPr>
            <a:endParaRPr lang="ru-RU"/>
          </a:p>
        </c:txPr>
        <c:crossAx val="206975744"/>
        <c:crosses val="autoZero"/>
        <c:auto val="1"/>
        <c:lblAlgn val="ctr"/>
        <c:lblOffset val="100"/>
        <c:noMultiLvlLbl val="0"/>
      </c:catAx>
      <c:valAx>
        <c:axId val="206975744"/>
        <c:scaling>
          <c:orientation val="minMax"/>
          <c:max val="23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ru-RU"/>
          </a:p>
        </c:txPr>
        <c:crossAx val="206527872"/>
        <c:crosses val="autoZero"/>
        <c:crossBetween val="between"/>
        <c:majorUnit val="20"/>
      </c:valAx>
      <c:dTable>
        <c:showHorzBorder val="1"/>
        <c:showVertBorder val="1"/>
        <c:showOutline val="1"/>
        <c:showKeys val="1"/>
        <c:spPr>
          <a:noFill/>
          <a:ln w="9525" cap="flat" cmpd="sng" algn="ctr">
            <a:solidFill>
              <a:schemeClr val="tx1">
                <a:lumMod val="15000"/>
                <a:lumOff val="85000"/>
              </a:schemeClr>
            </a:solidFill>
            <a:round/>
          </a:ln>
          <a:effectLst/>
        </c:spPr>
      </c:dTable>
      <c:spPr>
        <a:noFill/>
        <a:ln>
          <a:noFill/>
        </a:ln>
        <a:effectLst/>
      </c:spPr>
    </c:plotArea>
    <c:plotVisOnly val="1"/>
    <c:dispBlanksAs val="gap"/>
    <c:showDLblsOverMax val="0"/>
  </c:chart>
  <c:spPr>
    <a:noFill/>
    <a:ln>
      <a:noFill/>
    </a:ln>
    <a:effectLst/>
  </c:spPr>
  <c:txPr>
    <a:bodyPr/>
    <a:lstStyle/>
    <a:p>
      <a:pPr>
        <a:defRPr sz="16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5.4245197648219124E-3"/>
          <c:y val="1.9769281814071035E-3"/>
          <c:w val="0.67650940244893321"/>
          <c:h val="0.89114964607521874"/>
        </c:manualLayout>
      </c:layout>
      <c:pie3DChart>
        <c:varyColors val="1"/>
        <c:ser>
          <c:idx val="0"/>
          <c:order val="0"/>
          <c:spPr>
            <a:solidFill>
              <a:schemeClr val="accent2"/>
            </a:solidFill>
            <a:ln w="63500" cap="flat" cmpd="thickThin" algn="ctr">
              <a:solidFill>
                <a:schemeClr val="lt1"/>
              </a:solidFill>
              <a:prstDash val="solid"/>
            </a:ln>
            <a:effectLst>
              <a:outerShdw blurRad="50800" dist="38100" dir="5400000" rotWithShape="0">
                <a:srgbClr val="000000">
                  <a:alpha val="35000"/>
                </a:srgbClr>
              </a:outerShdw>
            </a:effectLst>
          </c:spPr>
          <c:explosion val="25"/>
          <c:dPt>
            <c:idx val="1"/>
            <c:bubble3D val="0"/>
            <c:spPr>
              <a:solidFill>
                <a:srgbClr val="00B050"/>
              </a:solidFill>
              <a:ln w="63500" cap="flat" cmpd="thickThin" algn="ctr">
                <a:solidFill>
                  <a:schemeClr val="lt1"/>
                </a:solidFill>
                <a:prstDash val="solid"/>
              </a:ln>
              <a:effectLst>
                <a:outerShdw blurRad="50800" dist="38100" dir="5400000" rotWithShape="0">
                  <a:srgbClr val="000000">
                    <a:alpha val="35000"/>
                  </a:srgbClr>
                </a:outerShdw>
              </a:effectLst>
            </c:spPr>
          </c:dPt>
          <c:dPt>
            <c:idx val="2"/>
            <c:bubble3D val="0"/>
            <c:spPr>
              <a:solidFill>
                <a:schemeClr val="accent4">
                  <a:lumMod val="75000"/>
                </a:schemeClr>
              </a:solidFill>
              <a:ln w="63500" cap="flat" cmpd="thickThin" algn="ctr">
                <a:solidFill>
                  <a:schemeClr val="lt1"/>
                </a:solidFill>
                <a:prstDash val="solid"/>
              </a:ln>
              <a:effectLst>
                <a:outerShdw blurRad="50800" dist="38100" dir="5400000" rotWithShape="0">
                  <a:srgbClr val="000000">
                    <a:alpha val="35000"/>
                  </a:srgbClr>
                </a:outerShdw>
              </a:effectLst>
            </c:spPr>
          </c:dPt>
          <c:dPt>
            <c:idx val="3"/>
            <c:bubble3D val="0"/>
            <c:spPr>
              <a:solidFill>
                <a:schemeClr val="bg1">
                  <a:lumMod val="65000"/>
                </a:schemeClr>
              </a:solidFill>
              <a:ln w="63500" cap="flat" cmpd="thickThin" algn="ctr">
                <a:solidFill>
                  <a:schemeClr val="lt1"/>
                </a:solidFill>
                <a:prstDash val="solid"/>
              </a:ln>
              <a:effectLst>
                <a:outerShdw blurRad="50800" dist="38100" dir="5400000" rotWithShape="0">
                  <a:srgbClr val="000000">
                    <a:alpha val="35000"/>
                  </a:srgbClr>
                </a:outerShdw>
              </a:effectLst>
            </c:spPr>
          </c:dPt>
          <c:dLbls>
            <c:dLbl>
              <c:idx val="0"/>
              <c:delete val="1"/>
              <c:extLst>
                <c:ext xmlns:c15="http://schemas.microsoft.com/office/drawing/2012/chart" uri="{CE6537A1-D6FC-4f65-9D91-7224C49458BB}"/>
              </c:extLst>
            </c:dLbl>
            <c:dLbl>
              <c:idx val="1"/>
              <c:layout>
                <c:manualLayout>
                  <c:x val="-0.10684346525422714"/>
                  <c:y val="0.12840659186948519"/>
                </c:manualLayout>
              </c:layout>
              <c:tx>
                <c:rich>
                  <a:bodyPr/>
                  <a:lstStyle/>
                  <a:p>
                    <a:r>
                      <a:rPr lang="ru-RU" sz="2400" b="1" dirty="0" smtClean="0">
                        <a:solidFill>
                          <a:schemeClr val="bg1"/>
                        </a:solidFill>
                        <a:latin typeface="Times New Roman" panose="02020603050405020304" pitchFamily="18" charset="0"/>
                        <a:cs typeface="Times New Roman" panose="02020603050405020304" pitchFamily="18" charset="0"/>
                      </a:rPr>
                      <a:t>73 </a:t>
                    </a:r>
                    <a:r>
                      <a:rPr lang="ru-RU" sz="2400" b="1" dirty="0" err="1" smtClean="0">
                        <a:solidFill>
                          <a:schemeClr val="bg1"/>
                        </a:solidFill>
                        <a:latin typeface="Times New Roman" panose="02020603050405020304" pitchFamily="18" charset="0"/>
                        <a:cs typeface="Times New Roman" panose="02020603050405020304" pitchFamily="18" charset="0"/>
                      </a:rPr>
                      <a:t>бірлік</a:t>
                    </a:r>
                    <a:r>
                      <a:rPr lang="ru-RU" sz="2400" b="1" dirty="0" smtClean="0">
                        <a:solidFill>
                          <a:schemeClr val="bg1"/>
                        </a:solidFill>
                        <a:latin typeface="Times New Roman" panose="02020603050405020304" pitchFamily="18" charset="0"/>
                        <a:cs typeface="Times New Roman" panose="02020603050405020304" pitchFamily="18" charset="0"/>
                      </a:rPr>
                      <a:t> </a:t>
                    </a:r>
                  </a:p>
                  <a:p>
                    <a:r>
                      <a:rPr lang="ru-RU" sz="2400" b="1" dirty="0" smtClean="0">
                        <a:solidFill>
                          <a:schemeClr val="bg1"/>
                        </a:solidFill>
                        <a:latin typeface="Times New Roman" panose="02020603050405020304" pitchFamily="18" charset="0"/>
                        <a:cs typeface="Times New Roman" panose="02020603050405020304" pitchFamily="18" charset="0"/>
                      </a:rPr>
                      <a:t>7 %</a:t>
                    </a:r>
                    <a:endParaRPr lang="ru-RU" sz="2400" dirty="0"/>
                  </a:p>
                </c:rich>
              </c:tx>
              <c:showLegendKey val="0"/>
              <c:showVal val="1"/>
              <c:showCatName val="0"/>
              <c:showSerName val="1"/>
              <c:showPercent val="1"/>
              <c:showBubbleSize val="0"/>
              <c:extLst>
                <c:ext xmlns:c15="http://schemas.microsoft.com/office/drawing/2012/chart" uri="{CE6537A1-D6FC-4f65-9D91-7224C49458BB}"/>
              </c:extLst>
            </c:dLbl>
            <c:dLbl>
              <c:idx val="2"/>
              <c:layout>
                <c:manualLayout>
                  <c:x val="-0.18324845022115521"/>
                  <c:y val="-8.1173963645622196E-2"/>
                </c:manualLayout>
              </c:layout>
              <c:tx>
                <c:rich>
                  <a:bodyPr/>
                  <a:lstStyle/>
                  <a:p>
                    <a:r>
                      <a:rPr lang="ru-RU" sz="2400" b="1" dirty="0" smtClean="0">
                        <a:solidFill>
                          <a:schemeClr val="bg1"/>
                        </a:solidFill>
                        <a:latin typeface="Times New Roman" panose="02020603050405020304" pitchFamily="18" charset="0"/>
                        <a:cs typeface="Times New Roman" panose="02020603050405020304" pitchFamily="18" charset="0"/>
                      </a:rPr>
                      <a:t>319</a:t>
                    </a:r>
                    <a:r>
                      <a:rPr lang="ru-RU" sz="2400" b="1" baseline="0" dirty="0" smtClean="0">
                        <a:solidFill>
                          <a:schemeClr val="bg1"/>
                        </a:solidFill>
                        <a:latin typeface="Times New Roman" panose="02020603050405020304" pitchFamily="18" charset="0"/>
                        <a:cs typeface="Times New Roman" panose="02020603050405020304" pitchFamily="18" charset="0"/>
                      </a:rPr>
                      <a:t> </a:t>
                    </a:r>
                    <a:r>
                      <a:rPr lang="ru-RU" sz="2400" b="1" dirty="0" err="1" smtClean="0">
                        <a:solidFill>
                          <a:schemeClr val="bg1"/>
                        </a:solidFill>
                        <a:latin typeface="Times New Roman" panose="02020603050405020304" pitchFamily="18" charset="0"/>
                        <a:cs typeface="Times New Roman" panose="02020603050405020304" pitchFamily="18" charset="0"/>
                      </a:rPr>
                      <a:t>бірлік</a:t>
                    </a:r>
                    <a:endParaRPr lang="ru-RU" sz="2400" b="1" dirty="0" smtClean="0">
                      <a:solidFill>
                        <a:schemeClr val="bg1"/>
                      </a:solidFill>
                      <a:latin typeface="Times New Roman" panose="02020603050405020304" pitchFamily="18" charset="0"/>
                      <a:cs typeface="Times New Roman" panose="02020603050405020304" pitchFamily="18" charset="0"/>
                    </a:endParaRPr>
                  </a:p>
                  <a:p>
                    <a:r>
                      <a:rPr lang="ru-RU" sz="2400" b="1" dirty="0" smtClean="0">
                        <a:solidFill>
                          <a:schemeClr val="bg1"/>
                        </a:solidFill>
                        <a:latin typeface="Times New Roman" panose="02020603050405020304" pitchFamily="18" charset="0"/>
                        <a:cs typeface="Times New Roman" panose="02020603050405020304" pitchFamily="18" charset="0"/>
                      </a:rPr>
                      <a:t> 29 %</a:t>
                    </a:r>
                    <a:endParaRPr lang="ru-RU" sz="2400" dirty="0"/>
                  </a:p>
                </c:rich>
              </c:tx>
              <c:showLegendKey val="0"/>
              <c:showVal val="1"/>
              <c:showCatName val="0"/>
              <c:showSerName val="1"/>
              <c:showPercent val="1"/>
              <c:showBubbleSize val="0"/>
              <c:extLst>
                <c:ext xmlns:c15="http://schemas.microsoft.com/office/drawing/2012/chart" uri="{CE6537A1-D6FC-4f65-9D91-7224C49458BB}"/>
              </c:extLst>
            </c:dLbl>
            <c:dLbl>
              <c:idx val="3"/>
              <c:layout/>
              <c:tx>
                <c:rich>
                  <a:bodyPr/>
                  <a:lstStyle/>
                  <a:p>
                    <a:pPr>
                      <a:defRPr sz="2800" b="1">
                        <a:solidFill>
                          <a:schemeClr val="bg1"/>
                        </a:solidFill>
                        <a:latin typeface="Times New Roman" panose="02020603050405020304" pitchFamily="18" charset="0"/>
                        <a:cs typeface="Times New Roman" panose="02020603050405020304" pitchFamily="18" charset="0"/>
                      </a:defRPr>
                    </a:pPr>
                    <a:r>
                      <a:rPr lang="ru-RU" sz="2800" b="1" dirty="0" smtClean="0">
                        <a:solidFill>
                          <a:schemeClr val="bg1"/>
                        </a:solidFill>
                        <a:latin typeface="Times New Roman" panose="02020603050405020304" pitchFamily="18" charset="0"/>
                        <a:cs typeface="Times New Roman" panose="02020603050405020304" pitchFamily="18" charset="0"/>
                      </a:rPr>
                      <a:t>389 </a:t>
                    </a:r>
                    <a:r>
                      <a:rPr lang="ru-RU" sz="2800" b="1" dirty="0" err="1" smtClean="0">
                        <a:solidFill>
                          <a:schemeClr val="bg1"/>
                        </a:solidFill>
                        <a:latin typeface="Times New Roman" panose="02020603050405020304" pitchFamily="18" charset="0"/>
                        <a:cs typeface="Times New Roman" panose="02020603050405020304" pitchFamily="18" charset="0"/>
                      </a:rPr>
                      <a:t>бірлік</a:t>
                    </a:r>
                    <a:r>
                      <a:rPr lang="ru-RU" sz="2800" b="1" dirty="0" smtClean="0">
                        <a:solidFill>
                          <a:schemeClr val="bg1"/>
                        </a:solidFill>
                        <a:latin typeface="Times New Roman" panose="02020603050405020304" pitchFamily="18" charset="0"/>
                        <a:cs typeface="Times New Roman" panose="02020603050405020304" pitchFamily="18" charset="0"/>
                      </a:rPr>
                      <a:t> </a:t>
                    </a:r>
                  </a:p>
                  <a:p>
                    <a:pPr>
                      <a:defRPr sz="2800" b="1">
                        <a:solidFill>
                          <a:schemeClr val="bg1"/>
                        </a:solidFill>
                        <a:latin typeface="Times New Roman" panose="02020603050405020304" pitchFamily="18" charset="0"/>
                        <a:cs typeface="Times New Roman" panose="02020603050405020304" pitchFamily="18" charset="0"/>
                      </a:defRPr>
                    </a:pPr>
                    <a:r>
                      <a:rPr lang="ru-RU" sz="2800" b="1" dirty="0" smtClean="0">
                        <a:solidFill>
                          <a:schemeClr val="bg1"/>
                        </a:solidFill>
                        <a:latin typeface="Times New Roman" panose="02020603050405020304" pitchFamily="18" charset="0"/>
                        <a:cs typeface="Times New Roman" panose="02020603050405020304" pitchFamily="18" charset="0"/>
                      </a:rPr>
                      <a:t>35 %</a:t>
                    </a:r>
                    <a:endParaRPr lang="ru-RU" sz="2800" dirty="0"/>
                  </a:p>
                </c:rich>
              </c:tx>
              <c:spPr>
                <a:noFill/>
                <a:ln>
                  <a:noFill/>
                </a:ln>
                <a:effectLst/>
              </c:spPr>
              <c:showLegendKey val="0"/>
              <c:showVal val="1"/>
              <c:showCatName val="0"/>
              <c:showSerName val="1"/>
              <c:showPercent val="1"/>
              <c:showBubbleSize val="0"/>
              <c:extLst>
                <c:ext xmlns:c15="http://schemas.microsoft.com/office/drawing/2012/chart" uri="{CE6537A1-D6FC-4f65-9D91-7224C49458BB}"/>
              </c:extLst>
            </c:dLbl>
            <c:dLbl>
              <c:idx val="4"/>
              <c:layout/>
              <c:tx>
                <c:rich>
                  <a:bodyPr/>
                  <a:lstStyle/>
                  <a:p>
                    <a:r>
                      <a:rPr lang="ru-RU" sz="2400" b="1" dirty="0" smtClean="0">
                        <a:solidFill>
                          <a:schemeClr val="bg1"/>
                        </a:solidFill>
                        <a:latin typeface="Times New Roman" panose="02020603050405020304" pitchFamily="18" charset="0"/>
                        <a:cs typeface="Times New Roman" panose="02020603050405020304" pitchFamily="18" charset="0"/>
                      </a:rPr>
                      <a:t>306 </a:t>
                    </a:r>
                    <a:r>
                      <a:rPr lang="ru-RU" sz="2400" b="1" dirty="0" err="1" smtClean="0">
                        <a:solidFill>
                          <a:schemeClr val="bg1"/>
                        </a:solidFill>
                        <a:latin typeface="Times New Roman" panose="02020603050405020304" pitchFamily="18" charset="0"/>
                        <a:cs typeface="Times New Roman" panose="02020603050405020304" pitchFamily="18" charset="0"/>
                      </a:rPr>
                      <a:t>бірлік</a:t>
                    </a:r>
                    <a:r>
                      <a:rPr lang="ru-RU" sz="2400" b="1" dirty="0" smtClean="0">
                        <a:solidFill>
                          <a:schemeClr val="bg1"/>
                        </a:solidFill>
                        <a:latin typeface="Times New Roman" panose="02020603050405020304" pitchFamily="18" charset="0"/>
                        <a:cs typeface="Times New Roman" panose="02020603050405020304" pitchFamily="18" charset="0"/>
                      </a:rPr>
                      <a:t> </a:t>
                    </a:r>
                  </a:p>
                  <a:p>
                    <a:r>
                      <a:rPr lang="ru-RU" sz="2400" b="1" dirty="0" smtClean="0">
                        <a:solidFill>
                          <a:schemeClr val="bg1"/>
                        </a:solidFill>
                        <a:latin typeface="Times New Roman" panose="02020603050405020304" pitchFamily="18" charset="0"/>
                        <a:cs typeface="Times New Roman" panose="02020603050405020304" pitchFamily="18" charset="0"/>
                      </a:rPr>
                      <a:t>29 %</a:t>
                    </a:r>
                    <a:endParaRPr lang="ru-RU" sz="2400" dirty="0"/>
                  </a:p>
                </c:rich>
              </c:tx>
              <c:showLegendKey val="0"/>
              <c:showVal val="1"/>
              <c:showCatName val="0"/>
              <c:showSerName val="1"/>
              <c:showPercent val="1"/>
              <c:showBubbleSize val="0"/>
              <c:extLst>
                <c:ext xmlns:c15="http://schemas.microsoft.com/office/drawing/2012/chart" uri="{CE6537A1-D6FC-4f65-9D91-7224C49458BB}"/>
              </c:extLst>
            </c:dLbl>
            <c:spPr>
              <a:noFill/>
              <a:ln>
                <a:noFill/>
              </a:ln>
              <a:effectLst/>
            </c:spPr>
            <c:txPr>
              <a:bodyPr/>
              <a:lstStyle/>
              <a:p>
                <a:pPr>
                  <a:defRPr sz="2400" b="1">
                    <a:solidFill>
                      <a:schemeClr val="bg1"/>
                    </a:solidFill>
                    <a:latin typeface="Times New Roman" panose="02020603050405020304" pitchFamily="18" charset="0"/>
                    <a:cs typeface="Times New Roman" panose="02020603050405020304" pitchFamily="18" charset="0"/>
                  </a:defRPr>
                </a:pPr>
                <a:endParaRPr lang="ru-RU"/>
              </a:p>
            </c:txPr>
            <c:showLegendKey val="0"/>
            <c:showVal val="1"/>
            <c:showCatName val="0"/>
            <c:showSerName val="1"/>
            <c:showPercent val="1"/>
            <c:showBubbleSize val="0"/>
            <c:showLeaderLines val="1"/>
            <c:extLst>
              <c:ext xmlns:c15="http://schemas.microsoft.com/office/drawing/2012/chart" uri="{CE6537A1-D6FC-4f65-9D91-7224C49458BB}"/>
            </c:extLst>
          </c:dLbls>
          <c:cat>
            <c:strRef>
              <c:f>'ТС год вып.'!$B$1:$F$1</c:f>
              <c:strCache>
                <c:ptCount val="5"/>
                <c:pt idx="0">
                  <c:v>Наименов.</c:v>
                </c:pt>
                <c:pt idx="1">
                  <c:v>3 жылға дейінгі</c:v>
                </c:pt>
                <c:pt idx="2">
                  <c:v>5 жылға дейінгі</c:v>
                </c:pt>
                <c:pt idx="3">
                  <c:v>10 жылға дейінгі</c:v>
                </c:pt>
                <c:pt idx="4">
                  <c:v>10 жылдан жогары</c:v>
                </c:pt>
              </c:strCache>
            </c:strRef>
          </c:cat>
          <c:val>
            <c:numRef>
              <c:f>'ТС год вып.'!$B$2:$F$2</c:f>
              <c:numCache>
                <c:formatCode>General</c:formatCode>
                <c:ptCount val="5"/>
                <c:pt idx="1">
                  <c:v>185</c:v>
                </c:pt>
                <c:pt idx="2">
                  <c:v>234</c:v>
                </c:pt>
                <c:pt idx="3">
                  <c:v>411</c:v>
                </c:pt>
                <c:pt idx="4">
                  <c:v>365</c:v>
                </c:pt>
              </c:numCache>
            </c:numRef>
          </c:val>
        </c:ser>
        <c:dLbls>
          <c:showLegendKey val="0"/>
          <c:showVal val="0"/>
          <c:showCatName val="0"/>
          <c:showSerName val="0"/>
          <c:showPercent val="0"/>
          <c:showBubbleSize val="0"/>
          <c:showLeaderLines val="1"/>
        </c:dLbls>
      </c:pie3DChart>
      <c:spPr>
        <a:noFill/>
        <a:ln w="25400">
          <a:noFill/>
        </a:ln>
      </c:spPr>
    </c:plotArea>
    <c:plotVisOnly val="1"/>
    <c:dispBlanksAs val="zero"/>
    <c:showDLblsOverMax val="0"/>
  </c:chart>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manualLayout>
          <c:layoutTarget val="inner"/>
          <c:xMode val="edge"/>
          <c:yMode val="edge"/>
          <c:x val="0.12895398030912006"/>
          <c:y val="5.1469531535435362E-2"/>
          <c:w val="0.85951080096544052"/>
          <c:h val="0.74001630852817224"/>
        </c:manualLayout>
      </c:layout>
      <c:bar3DChart>
        <c:barDir val="col"/>
        <c:grouping val="stacked"/>
        <c:varyColors val="0"/>
        <c:ser>
          <c:idx val="0"/>
          <c:order val="0"/>
          <c:tx>
            <c:strRef>
              <c:f>Лист1!$B$1</c:f>
              <c:strCache>
                <c:ptCount val="1"/>
                <c:pt idx="0">
                  <c:v>БТКБ</c:v>
                </c:pt>
              </c:strCache>
            </c:strRef>
          </c:tx>
          <c:spPr>
            <a:solidFill>
              <a:srgbClr val="00B050"/>
            </a:solidFill>
          </c:spPr>
          <c:invertIfNegative val="0"/>
          <c:cat>
            <c:numRef>
              <c:f>Лист1!$A$2:$A$5</c:f>
              <c:numCache>
                <c:formatCode>General</c:formatCode>
                <c:ptCount val="4"/>
              </c:numCache>
            </c:numRef>
          </c:cat>
          <c:val>
            <c:numRef>
              <c:f>Лист1!$B$2:$B$5</c:f>
              <c:numCache>
                <c:formatCode>General</c:formatCode>
                <c:ptCount val="4"/>
                <c:pt idx="0">
                  <c:v>8</c:v>
                </c:pt>
                <c:pt idx="2">
                  <c:v>7</c:v>
                </c:pt>
              </c:numCache>
            </c:numRef>
          </c:val>
        </c:ser>
        <c:ser>
          <c:idx val="1"/>
          <c:order val="1"/>
          <c:tx>
            <c:strRef>
              <c:f>Лист1!$C$1</c:f>
              <c:strCache>
                <c:ptCount val="1"/>
                <c:pt idx="0">
                  <c:v>ЖТКБ</c:v>
                </c:pt>
              </c:strCache>
            </c:strRef>
          </c:tx>
          <c:spPr>
            <a:solidFill>
              <a:srgbClr val="FF0000"/>
            </a:solidFill>
          </c:spPr>
          <c:invertIfNegative val="0"/>
          <c:cat>
            <c:numRef>
              <c:f>Лист1!$A$2:$A$5</c:f>
              <c:numCache>
                <c:formatCode>General</c:formatCode>
                <c:ptCount val="4"/>
              </c:numCache>
            </c:numRef>
          </c:cat>
          <c:val>
            <c:numRef>
              <c:f>Лист1!$C$2:$C$5</c:f>
              <c:numCache>
                <c:formatCode>General</c:formatCode>
                <c:ptCount val="4"/>
                <c:pt idx="0">
                  <c:v>19</c:v>
                </c:pt>
                <c:pt idx="1">
                  <c:v>1</c:v>
                </c:pt>
                <c:pt idx="2">
                  <c:v>2</c:v>
                </c:pt>
                <c:pt idx="3">
                  <c:v>1</c:v>
                </c:pt>
              </c:numCache>
            </c:numRef>
          </c:val>
        </c:ser>
        <c:ser>
          <c:idx val="2"/>
          <c:order val="2"/>
          <c:tx>
            <c:strRef>
              <c:f>Лист1!$D$1</c:f>
              <c:strCache>
                <c:ptCount val="1"/>
                <c:pt idx="0">
                  <c:v>МТКБ</c:v>
                </c:pt>
              </c:strCache>
            </c:strRef>
          </c:tx>
          <c:spPr>
            <a:solidFill>
              <a:schemeClr val="accent2"/>
            </a:solidFill>
          </c:spPr>
          <c:invertIfNegative val="0"/>
          <c:cat>
            <c:numRef>
              <c:f>Лист1!$A$2:$A$5</c:f>
              <c:numCache>
                <c:formatCode>General</c:formatCode>
                <c:ptCount val="4"/>
              </c:numCache>
            </c:numRef>
          </c:cat>
          <c:val>
            <c:numRef>
              <c:f>Лист1!$D$2:$D$5</c:f>
              <c:numCache>
                <c:formatCode>General</c:formatCode>
                <c:ptCount val="4"/>
                <c:pt idx="0">
                  <c:v>8</c:v>
                </c:pt>
              </c:numCache>
            </c:numRef>
          </c:val>
        </c:ser>
        <c:dLbls>
          <c:showLegendKey val="0"/>
          <c:showVal val="0"/>
          <c:showCatName val="0"/>
          <c:showSerName val="0"/>
          <c:showPercent val="0"/>
          <c:showBubbleSize val="0"/>
        </c:dLbls>
        <c:gapWidth val="95"/>
        <c:gapDepth val="95"/>
        <c:shape val="cylinder"/>
        <c:axId val="242470912"/>
        <c:axId val="242472448"/>
        <c:axId val="0"/>
      </c:bar3DChart>
      <c:catAx>
        <c:axId val="242470912"/>
        <c:scaling>
          <c:orientation val="minMax"/>
        </c:scaling>
        <c:delete val="0"/>
        <c:axPos val="b"/>
        <c:numFmt formatCode="General" sourceLinked="0"/>
        <c:majorTickMark val="none"/>
        <c:minorTickMark val="none"/>
        <c:tickLblPos val="nextTo"/>
        <c:txPr>
          <a:bodyPr/>
          <a:lstStyle/>
          <a:p>
            <a:pPr>
              <a:defRPr b="1">
                <a:solidFill>
                  <a:srgbClr val="FF0000"/>
                </a:solidFill>
                <a:latin typeface="Times New Roman" panose="02020603050405020304" pitchFamily="18" charset="0"/>
                <a:cs typeface="Times New Roman" panose="02020603050405020304" pitchFamily="18" charset="0"/>
              </a:defRPr>
            </a:pPr>
            <a:endParaRPr lang="ru-RU"/>
          </a:p>
        </c:txPr>
        <c:crossAx val="242472448"/>
        <c:crosses val="autoZero"/>
        <c:auto val="1"/>
        <c:lblAlgn val="ctr"/>
        <c:lblOffset val="100"/>
        <c:noMultiLvlLbl val="0"/>
      </c:catAx>
      <c:valAx>
        <c:axId val="242472448"/>
        <c:scaling>
          <c:orientation val="minMax"/>
        </c:scaling>
        <c:delete val="0"/>
        <c:axPos val="l"/>
        <c:numFmt formatCode="General" sourceLinked="1"/>
        <c:majorTickMark val="none"/>
        <c:minorTickMark val="none"/>
        <c:tickLblPos val="nextTo"/>
        <c:txPr>
          <a:bodyPr/>
          <a:lstStyle/>
          <a:p>
            <a:pPr>
              <a:defRPr b="1">
                <a:solidFill>
                  <a:srgbClr val="002060"/>
                </a:solidFill>
                <a:latin typeface="Times New Roman" panose="02020603050405020304" pitchFamily="18" charset="0"/>
                <a:cs typeface="Times New Roman" panose="02020603050405020304" pitchFamily="18" charset="0"/>
              </a:defRPr>
            </a:pPr>
            <a:endParaRPr lang="ru-RU"/>
          </a:p>
        </c:txPr>
        <c:crossAx val="242470912"/>
        <c:crosses val="autoZero"/>
        <c:crossBetween val="between"/>
      </c:valAx>
      <c:dTable>
        <c:showHorzBorder val="1"/>
        <c:showVertBorder val="1"/>
        <c:showOutline val="1"/>
        <c:showKeys val="1"/>
        <c:txPr>
          <a:bodyPr/>
          <a:lstStyle/>
          <a:p>
            <a:pPr rtl="0">
              <a:defRPr>
                <a:solidFill>
                  <a:srgbClr val="002060"/>
                </a:solidFill>
                <a:latin typeface="Times New Roman" panose="02020603050405020304" pitchFamily="18" charset="0"/>
                <a:cs typeface="Times New Roman" panose="02020603050405020304" pitchFamily="18" charset="0"/>
              </a:defRPr>
            </a:pPr>
            <a:endParaRPr lang="ru-RU"/>
          </a:p>
        </c:txPr>
      </c:dTable>
    </c:plotArea>
    <c:plotVisOnly val="1"/>
    <c:dispBlanksAs val="gap"/>
    <c:showDLblsOverMax val="0"/>
  </c:chart>
  <c:txPr>
    <a:bodyPr/>
    <a:lstStyle/>
    <a:p>
      <a:pPr>
        <a:defRPr sz="1800"/>
      </a:pPr>
      <a:endParaRPr lang="ru-RU"/>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1855512955024802E-2"/>
          <c:y val="6.8303989732126119E-2"/>
          <c:w val="0.94814448704497534"/>
          <c:h val="0.84744587847074193"/>
        </c:manualLayout>
      </c:layout>
      <c:bar3DChart>
        <c:barDir val="col"/>
        <c:grouping val="clustered"/>
        <c:varyColors val="1"/>
        <c:ser>
          <c:idx val="0"/>
          <c:order val="0"/>
          <c:tx>
            <c:strRef>
              <c:f>Лист1!$B$1</c:f>
              <c:strCache>
                <c:ptCount val="1"/>
                <c:pt idx="0">
                  <c:v>Ряд 1</c:v>
                </c:pt>
              </c:strCache>
            </c:strRef>
          </c:tx>
          <c:invertIfNegative val="0"/>
          <c:dPt>
            <c:idx val="0"/>
            <c:invertIfNegative val="0"/>
            <c:bubble3D val="0"/>
            <c:spPr>
              <a:gradFill rotWithShape="1">
                <a:gsLst>
                  <a:gs pos="0">
                    <a:schemeClr val="accent1">
                      <a:shade val="50000"/>
                      <a:shade val="51000"/>
                      <a:satMod val="130000"/>
                    </a:schemeClr>
                  </a:gs>
                  <a:gs pos="80000">
                    <a:schemeClr val="accent1">
                      <a:shade val="50000"/>
                      <a:shade val="93000"/>
                      <a:satMod val="130000"/>
                    </a:schemeClr>
                  </a:gs>
                  <a:gs pos="100000">
                    <a:schemeClr val="accent1">
                      <a:shade val="50000"/>
                      <a:shade val="94000"/>
                      <a:satMod val="135000"/>
                    </a:schemeClr>
                  </a:gs>
                </a:gsLst>
                <a:lin ang="16200000" scaled="0"/>
              </a:gradFill>
              <a:ln>
                <a:noFill/>
              </a:ln>
              <a:effectLst>
                <a:outerShdw blurRad="40000" dist="23000" dir="5400000" rotWithShape="0">
                  <a:srgbClr val="000000">
                    <a:alpha val="35000"/>
                  </a:srgbClr>
                </a:outerShdw>
              </a:effectLst>
              <a:sp3d/>
            </c:spPr>
          </c:dPt>
          <c:dPt>
            <c:idx val="1"/>
            <c:invertIfNegative val="0"/>
            <c:bubble3D val="0"/>
            <c:spPr>
              <a:gradFill rotWithShape="1">
                <a:gsLst>
                  <a:gs pos="0">
                    <a:schemeClr val="accent1">
                      <a:shade val="70000"/>
                      <a:shade val="51000"/>
                      <a:satMod val="130000"/>
                    </a:schemeClr>
                  </a:gs>
                  <a:gs pos="80000">
                    <a:schemeClr val="accent1">
                      <a:shade val="70000"/>
                      <a:shade val="93000"/>
                      <a:satMod val="130000"/>
                    </a:schemeClr>
                  </a:gs>
                  <a:gs pos="100000">
                    <a:schemeClr val="accent1">
                      <a:shade val="70000"/>
                      <a:shade val="94000"/>
                      <a:satMod val="135000"/>
                    </a:schemeClr>
                  </a:gs>
                </a:gsLst>
                <a:lin ang="16200000" scaled="0"/>
              </a:gradFill>
              <a:ln>
                <a:noFill/>
              </a:ln>
              <a:effectLst>
                <a:outerShdw blurRad="40000" dist="23000" dir="5400000" rotWithShape="0">
                  <a:srgbClr val="000000">
                    <a:alpha val="35000"/>
                  </a:srgbClr>
                </a:outerShdw>
              </a:effectLst>
              <a:sp3d/>
            </c:spPr>
          </c:dPt>
          <c:dPt>
            <c:idx val="2"/>
            <c:invertIfNegative val="0"/>
            <c:bubble3D val="0"/>
            <c:spPr>
              <a:gradFill rotWithShape="1">
                <a:gsLst>
                  <a:gs pos="0">
                    <a:schemeClr val="accent1">
                      <a:shade val="90000"/>
                      <a:shade val="51000"/>
                      <a:satMod val="130000"/>
                    </a:schemeClr>
                  </a:gs>
                  <a:gs pos="80000">
                    <a:schemeClr val="accent1">
                      <a:shade val="90000"/>
                      <a:shade val="93000"/>
                      <a:satMod val="130000"/>
                    </a:schemeClr>
                  </a:gs>
                  <a:gs pos="100000">
                    <a:schemeClr val="accent1">
                      <a:shade val="90000"/>
                      <a:shade val="94000"/>
                      <a:satMod val="135000"/>
                    </a:schemeClr>
                  </a:gs>
                </a:gsLst>
                <a:lin ang="16200000" scaled="0"/>
              </a:gradFill>
              <a:ln>
                <a:noFill/>
              </a:ln>
              <a:effectLst>
                <a:outerShdw blurRad="40000" dist="23000" dir="5400000" rotWithShape="0">
                  <a:srgbClr val="000000">
                    <a:alpha val="35000"/>
                  </a:srgbClr>
                </a:outerShdw>
              </a:effectLst>
              <a:sp3d/>
            </c:spPr>
          </c:dPt>
          <c:dPt>
            <c:idx val="3"/>
            <c:invertIfNegative val="0"/>
            <c:bubble3D val="0"/>
            <c:spPr>
              <a:gradFill rotWithShape="1">
                <a:gsLst>
                  <a:gs pos="0">
                    <a:schemeClr val="accent1">
                      <a:tint val="90000"/>
                      <a:shade val="51000"/>
                      <a:satMod val="130000"/>
                    </a:schemeClr>
                  </a:gs>
                  <a:gs pos="80000">
                    <a:schemeClr val="accent1">
                      <a:tint val="90000"/>
                      <a:shade val="93000"/>
                      <a:satMod val="130000"/>
                    </a:schemeClr>
                  </a:gs>
                  <a:gs pos="100000">
                    <a:schemeClr val="accent1">
                      <a:tint val="90000"/>
                      <a:shade val="94000"/>
                      <a:satMod val="135000"/>
                    </a:schemeClr>
                  </a:gs>
                </a:gsLst>
                <a:lin ang="16200000" scaled="0"/>
              </a:gradFill>
              <a:ln>
                <a:noFill/>
              </a:ln>
              <a:effectLst>
                <a:outerShdw blurRad="40000" dist="23000" dir="5400000" rotWithShape="0">
                  <a:srgbClr val="000000">
                    <a:alpha val="35000"/>
                  </a:srgbClr>
                </a:outerShdw>
              </a:effectLst>
              <a:sp3d/>
            </c:spPr>
          </c:dPt>
          <c:dPt>
            <c:idx val="4"/>
            <c:invertIfNegative val="0"/>
            <c:bubble3D val="0"/>
            <c:spPr>
              <a:gradFill rotWithShape="1">
                <a:gsLst>
                  <a:gs pos="0">
                    <a:schemeClr val="accent1">
                      <a:tint val="70000"/>
                      <a:shade val="51000"/>
                      <a:satMod val="130000"/>
                    </a:schemeClr>
                  </a:gs>
                  <a:gs pos="80000">
                    <a:schemeClr val="accent1">
                      <a:tint val="70000"/>
                      <a:shade val="93000"/>
                      <a:satMod val="130000"/>
                    </a:schemeClr>
                  </a:gs>
                  <a:gs pos="100000">
                    <a:schemeClr val="accent1">
                      <a:tint val="70000"/>
                      <a:shade val="94000"/>
                      <a:satMod val="135000"/>
                    </a:schemeClr>
                  </a:gs>
                </a:gsLst>
                <a:lin ang="16200000" scaled="0"/>
              </a:gradFill>
              <a:ln>
                <a:noFill/>
              </a:ln>
              <a:effectLst>
                <a:outerShdw blurRad="40000" dist="23000" dir="5400000" rotWithShape="0">
                  <a:srgbClr val="000000">
                    <a:alpha val="35000"/>
                  </a:srgbClr>
                </a:outerShdw>
              </a:effectLst>
              <a:sp3d/>
            </c:spPr>
          </c:dPt>
          <c:dPt>
            <c:idx val="5"/>
            <c:invertIfNegative val="0"/>
            <c:bubble3D val="0"/>
            <c:spPr>
              <a:gradFill rotWithShape="1">
                <a:gsLst>
                  <a:gs pos="0">
                    <a:schemeClr val="accent1">
                      <a:tint val="50000"/>
                      <a:shade val="51000"/>
                      <a:satMod val="130000"/>
                    </a:schemeClr>
                  </a:gs>
                  <a:gs pos="80000">
                    <a:schemeClr val="accent1">
                      <a:tint val="50000"/>
                      <a:shade val="93000"/>
                      <a:satMod val="130000"/>
                    </a:schemeClr>
                  </a:gs>
                  <a:gs pos="100000">
                    <a:schemeClr val="accent1">
                      <a:tint val="50000"/>
                      <a:shade val="94000"/>
                      <a:satMod val="135000"/>
                    </a:schemeClr>
                  </a:gs>
                </a:gsLst>
                <a:lin ang="16200000" scaled="0"/>
              </a:gradFill>
              <a:ln>
                <a:noFill/>
              </a:ln>
              <a:effectLst>
                <a:outerShdw blurRad="40000" dist="23000" dir="5400000" rotWithShape="0">
                  <a:srgbClr val="000000">
                    <a:alpha val="35000"/>
                  </a:srgbClr>
                </a:outerShdw>
              </a:effectLst>
              <a:sp3d/>
            </c:spPr>
          </c:dPt>
          <c:dLbls>
            <c:dLbl>
              <c:idx val="0"/>
              <c:layout>
                <c:manualLayout>
                  <c:x val="8.5784322003273367E-3"/>
                  <c:y val="-2.158895012935521E-2"/>
                </c:manualLayout>
              </c:layout>
              <c:showLegendKey val="0"/>
              <c:showVal val="1"/>
              <c:showCatName val="0"/>
              <c:showSerName val="0"/>
              <c:showPercent val="0"/>
              <c:showBubbleSize val="0"/>
              <c:separator> </c:separator>
              <c:extLst>
                <c:ext xmlns:c15="http://schemas.microsoft.com/office/drawing/2012/chart" uri="{CE6537A1-D6FC-4f65-9D91-7224C49458BB}">
                  <c15:layout/>
                </c:ext>
              </c:extLst>
            </c:dLbl>
            <c:dLbl>
              <c:idx val="1"/>
              <c:layout>
                <c:manualLayout>
                  <c:x val="1.2254903143324758E-2"/>
                  <c:y val="-1.5112265090548646E-2"/>
                </c:manualLayout>
              </c:layout>
              <c:showLegendKey val="0"/>
              <c:showVal val="1"/>
              <c:showCatName val="0"/>
              <c:showSerName val="0"/>
              <c:showPercent val="0"/>
              <c:showBubbleSize val="0"/>
              <c:separator> </c:separator>
              <c:extLst>
                <c:ext xmlns:c15="http://schemas.microsoft.com/office/drawing/2012/chart" uri="{CE6537A1-D6FC-4f65-9D91-7224C49458BB}">
                  <c15:layout/>
                </c:ext>
              </c:extLst>
            </c:dLbl>
            <c:dLbl>
              <c:idx val="2"/>
              <c:layout>
                <c:manualLayout>
                  <c:x val="1.2254903143324758E-2"/>
                  <c:y val="-1.0794475064677568E-2"/>
                </c:manualLayout>
              </c:layout>
              <c:showLegendKey val="0"/>
              <c:showVal val="1"/>
              <c:showCatName val="0"/>
              <c:showSerName val="0"/>
              <c:showPercent val="0"/>
              <c:showBubbleSize val="0"/>
              <c:separator> </c:separator>
              <c:extLst>
                <c:ext xmlns:c15="http://schemas.microsoft.com/office/drawing/2012/chart" uri="{CE6537A1-D6FC-4f65-9D91-7224C49458BB}">
                  <c15:layout/>
                </c:ext>
              </c:extLst>
            </c:dLbl>
            <c:dLbl>
              <c:idx val="3"/>
              <c:layout>
                <c:manualLayout>
                  <c:x val="1.4705883771989711E-2"/>
                  <c:y val="-1.9430055116419695E-2"/>
                </c:manualLayout>
              </c:layout>
              <c:showLegendKey val="0"/>
              <c:showVal val="1"/>
              <c:showCatName val="0"/>
              <c:showSerName val="0"/>
              <c:showPercent val="0"/>
              <c:showBubbleSize val="0"/>
              <c:separator> </c:separator>
              <c:extLst>
                <c:ext xmlns:c15="http://schemas.microsoft.com/office/drawing/2012/chart" uri="{CE6537A1-D6FC-4f65-9D91-7224C49458BB}">
                  <c15:layout/>
                </c:ext>
              </c:extLst>
            </c:dLbl>
            <c:dLbl>
              <c:idx val="4"/>
              <c:layout>
                <c:manualLayout>
                  <c:x val="2.328431597231705E-2"/>
                  <c:y val="-3.8860110232839376E-2"/>
                </c:manualLayout>
              </c:layout>
              <c:tx>
                <c:rich>
                  <a:bodyPr rot="0" spcFirstLastPara="1" vertOverflow="ellipsis" vert="horz" wrap="square" lIns="38100" tIns="19050" rIns="38100" bIns="19050" anchor="ctr" anchorCtr="1">
                    <a:spAutoFit/>
                  </a:bodyPr>
                  <a:lstStyle/>
                  <a:p>
                    <a:pPr>
                      <a:defRPr sz="1800" b="1" i="0" u="none" strike="noStrike" kern="1200" baseline="0">
                        <a:solidFill>
                          <a:srgbClr val="FF0000"/>
                        </a:solidFill>
                        <a:latin typeface="+mn-lt"/>
                        <a:ea typeface="+mn-ea"/>
                        <a:cs typeface="+mn-cs"/>
                      </a:defRPr>
                    </a:pPr>
                    <a:r>
                      <a:rPr lang="en-US" sz="1800" dirty="0" smtClean="0">
                        <a:solidFill>
                          <a:srgbClr val="FF0000"/>
                        </a:solidFill>
                      </a:rPr>
                      <a:t>0</a:t>
                    </a:r>
                    <a:endParaRPr lang="en-US" sz="1800" dirty="0">
                      <a:solidFill>
                        <a:srgbClr val="FF0000"/>
                      </a:solidFill>
                    </a:endParaRPr>
                  </a:p>
                </c:rich>
              </c:tx>
              <c:spPr>
                <a:noFill/>
                <a:ln>
                  <a:noFill/>
                </a:ln>
                <a:effectLst/>
              </c:spPr>
              <c:showLegendKey val="0"/>
              <c:showVal val="1"/>
              <c:showCatName val="0"/>
              <c:showSerName val="0"/>
              <c:showPercent val="0"/>
              <c:showBubbleSize val="0"/>
              <c:separator> </c:separator>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rgbClr val="FF0000"/>
                    </a:solidFill>
                    <a:latin typeface="+mn-lt"/>
                    <a:ea typeface="+mn-ea"/>
                    <a:cs typeface="+mn-cs"/>
                  </a:defRPr>
                </a:pPr>
                <a:endParaRPr lang="ru-RU"/>
              </a:p>
            </c:txPr>
            <c:showLegendKey val="0"/>
            <c:showVal val="1"/>
            <c:showCatName val="0"/>
            <c:showSerName val="0"/>
            <c:showPercent val="0"/>
            <c:showBubbleSize val="0"/>
            <c:separator> </c:separator>
            <c:showLeaderLines val="0"/>
            <c:extLst>
              <c:ext xmlns:c15="http://schemas.microsoft.com/office/drawing/2012/chart" uri="{CE6537A1-D6FC-4f65-9D91-7224C49458BB}">
                <c15:layout/>
                <c15:showLeaderLines val="0"/>
              </c:ext>
            </c:extLst>
          </c:dLbls>
          <c:cat>
            <c:strRef>
              <c:f>Лист1!$A$2:$A$7</c:f>
              <c:strCache>
                <c:ptCount val="6"/>
                <c:pt idx="0">
                  <c:v>2011 ж.</c:v>
                </c:pt>
                <c:pt idx="1">
                  <c:v>2012 ж.</c:v>
                </c:pt>
                <c:pt idx="2">
                  <c:v>2013 ж.</c:v>
                </c:pt>
                <c:pt idx="3">
                  <c:v>2014 ж.</c:v>
                </c:pt>
                <c:pt idx="4">
                  <c:v>2015 ж.</c:v>
                </c:pt>
                <c:pt idx="5">
                  <c:v>2016 ж.</c:v>
                </c:pt>
              </c:strCache>
            </c:strRef>
          </c:cat>
          <c:val>
            <c:numRef>
              <c:f>Лист1!$B$2:$B$7</c:f>
              <c:numCache>
                <c:formatCode>General</c:formatCode>
                <c:ptCount val="6"/>
                <c:pt idx="0">
                  <c:v>3</c:v>
                </c:pt>
                <c:pt idx="1">
                  <c:v>4</c:v>
                </c:pt>
                <c:pt idx="2">
                  <c:v>3</c:v>
                </c:pt>
                <c:pt idx="3">
                  <c:v>1</c:v>
                </c:pt>
                <c:pt idx="4">
                  <c:v>0</c:v>
                </c:pt>
                <c:pt idx="5">
                  <c:v>0</c:v>
                </c:pt>
              </c:numCache>
            </c:numRef>
          </c:val>
        </c:ser>
        <c:dLbls>
          <c:showLegendKey val="0"/>
          <c:showVal val="0"/>
          <c:showCatName val="0"/>
          <c:showSerName val="0"/>
          <c:showPercent val="0"/>
          <c:showBubbleSize val="0"/>
        </c:dLbls>
        <c:gapWidth val="150"/>
        <c:shape val="cylinder"/>
        <c:axId val="206939648"/>
        <c:axId val="206941568"/>
        <c:axId val="0"/>
      </c:bar3DChart>
      <c:catAx>
        <c:axId val="206939648"/>
        <c:scaling>
          <c:orientation val="minMax"/>
        </c:scaling>
        <c:delete val="0"/>
        <c:axPos val="b"/>
        <c:numFmt formatCode="General" sourceLinked="0"/>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rgbClr val="002060"/>
                </a:solidFill>
                <a:latin typeface="+mn-lt"/>
                <a:ea typeface="+mn-ea"/>
                <a:cs typeface="+mn-cs"/>
              </a:defRPr>
            </a:pPr>
            <a:endParaRPr lang="ru-RU"/>
          </a:p>
        </c:txPr>
        <c:crossAx val="206941568"/>
        <c:crosses val="autoZero"/>
        <c:auto val="1"/>
        <c:lblAlgn val="ctr"/>
        <c:lblOffset val="100"/>
        <c:noMultiLvlLbl val="0"/>
      </c:catAx>
      <c:valAx>
        <c:axId val="206941568"/>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rgbClr val="002060"/>
                </a:solidFill>
                <a:latin typeface="+mn-lt"/>
                <a:ea typeface="+mn-ea"/>
                <a:cs typeface="+mn-cs"/>
              </a:defRPr>
            </a:pPr>
            <a:endParaRPr lang="ru-RU"/>
          </a:p>
        </c:txPr>
        <c:crossAx val="206939648"/>
        <c:crosses val="autoZero"/>
        <c:crossBetween val="between"/>
        <c:majorUnit val="1"/>
      </c:valAx>
      <c:spPr>
        <a:noFill/>
        <a:ln>
          <a:noFill/>
        </a:ln>
        <a:effectLst/>
      </c:spPr>
    </c:plotArea>
    <c:plotVisOnly val="1"/>
    <c:dispBlanksAs val="zero"/>
    <c:showDLblsOverMax val="0"/>
  </c:chart>
  <c:spPr>
    <a:noFill/>
    <a:ln>
      <a:noFill/>
    </a:ln>
    <a:effectLst/>
  </c:spPr>
  <c:txPr>
    <a:bodyPr/>
    <a:lstStyle/>
    <a:p>
      <a:pPr>
        <a:defRPr/>
      </a:pPr>
      <a:endParaRPr lang="ru-RU"/>
    </a:p>
  </c:txPr>
  <c:externalData r:id="rId1">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style1.xml><?xml version="1.0" encoding="utf-8"?>
<cs:chartStyle xmlns:cs="http://schemas.microsoft.com/office/drawing/2012/chartStyle" xmlns:a="http://schemas.openxmlformats.org/drawingml/2006/main" id="290">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0.14866</cdr:x>
      <cdr:y>0.76058</cdr:y>
    </cdr:from>
    <cdr:to>
      <cdr:x>0.38676</cdr:x>
      <cdr:y>0.84063</cdr:y>
    </cdr:to>
    <cdr:sp macro="" textlink="">
      <cdr:nvSpPr>
        <cdr:cNvPr id="3" name="TextBox 2"/>
        <cdr:cNvSpPr txBox="1"/>
      </cdr:nvSpPr>
      <cdr:spPr>
        <a:xfrm xmlns:a="http://schemas.openxmlformats.org/drawingml/2006/main">
          <a:off x="1452172" y="4186872"/>
          <a:ext cx="2325777" cy="44068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ru-RU" sz="1600" dirty="0">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0.44922</cdr:x>
      <cdr:y>0.02663</cdr:y>
    </cdr:from>
    <cdr:to>
      <cdr:x>0.64618</cdr:x>
      <cdr:y>0.10933</cdr:y>
    </cdr:to>
    <cdr:sp macro="" textlink="">
      <cdr:nvSpPr>
        <cdr:cNvPr id="17" name="TextBox 16"/>
        <cdr:cNvSpPr txBox="1"/>
      </cdr:nvSpPr>
      <cdr:spPr>
        <a:xfrm xmlns:a="http://schemas.openxmlformats.org/drawingml/2006/main">
          <a:off x="3822430" y="136821"/>
          <a:ext cx="1675925" cy="42483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1600" dirty="0" smtClean="0">
              <a:solidFill>
                <a:schemeClr val="accent4"/>
              </a:solidFill>
              <a:latin typeface="Times New Roman" panose="02020603050405020304" pitchFamily="18" charset="0"/>
              <a:cs typeface="Times New Roman" panose="02020603050405020304" pitchFamily="18" charset="0"/>
            </a:rPr>
            <a:t>3 </a:t>
          </a:r>
          <a:r>
            <a:rPr lang="ru-RU" sz="1600" dirty="0" err="1" smtClean="0">
              <a:solidFill>
                <a:schemeClr val="accent4"/>
              </a:solidFill>
              <a:latin typeface="Times New Roman" panose="02020603050405020304" pitchFamily="18" charset="0"/>
              <a:cs typeface="Times New Roman" panose="02020603050405020304" pitchFamily="18" charset="0"/>
            </a:rPr>
            <a:t>жыл</a:t>
          </a:r>
          <a:r>
            <a:rPr lang="kk-KZ" sz="1600" dirty="0" smtClean="0">
              <a:solidFill>
                <a:schemeClr val="accent4"/>
              </a:solidFill>
              <a:latin typeface="Times New Roman" panose="02020603050405020304" pitchFamily="18" charset="0"/>
              <a:cs typeface="Times New Roman" panose="02020603050405020304" pitchFamily="18" charset="0"/>
            </a:rPr>
            <a:t>ға дейін</a:t>
          </a:r>
          <a:endParaRPr lang="ru-RU" sz="1600" dirty="0">
            <a:solidFill>
              <a:schemeClr val="accent4"/>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0.49588</cdr:x>
      <cdr:y>0.09671</cdr:y>
    </cdr:from>
    <cdr:to>
      <cdr:x>0.51987</cdr:x>
      <cdr:y>0.14048</cdr:y>
    </cdr:to>
    <cdr:cxnSp macro="">
      <cdr:nvCxnSpPr>
        <cdr:cNvPr id="19" name="Прямая со стрелкой 18"/>
        <cdr:cNvCxnSpPr/>
      </cdr:nvCxnSpPr>
      <cdr:spPr>
        <a:xfrm xmlns:a="http://schemas.openxmlformats.org/drawingml/2006/main" flipH="1">
          <a:off x="4219429" y="496846"/>
          <a:ext cx="204081" cy="224825"/>
        </a:xfrm>
        <a:prstGeom xmlns:a="http://schemas.openxmlformats.org/drawingml/2006/main" prst="straightConnector1">
          <a:avLst/>
        </a:prstGeom>
        <a:ln xmlns:a="http://schemas.openxmlformats.org/drawingml/2006/main" w="28575">
          <a:solidFill>
            <a:srgbClr val="00B050"/>
          </a:solidFill>
          <a:tailEnd type="triangle"/>
        </a:ln>
      </cdr:spPr>
      <cdr:style>
        <a:lnRef xmlns:a="http://schemas.openxmlformats.org/drawingml/2006/main" idx="1">
          <a:schemeClr val="accent4"/>
        </a:lnRef>
        <a:fillRef xmlns:a="http://schemas.openxmlformats.org/drawingml/2006/main" idx="0">
          <a:schemeClr val="accent4"/>
        </a:fillRef>
        <a:effectRef xmlns:a="http://schemas.openxmlformats.org/drawingml/2006/main" idx="0">
          <a:schemeClr val="accent4"/>
        </a:effectRef>
        <a:fontRef xmlns:a="http://schemas.openxmlformats.org/drawingml/2006/main" idx="minor">
          <a:schemeClr val="tx1"/>
        </a:fontRef>
      </cdr:style>
    </cdr:cxnSp>
  </cdr:relSizeAnchor>
  <cdr:relSizeAnchor xmlns:cdr="http://schemas.openxmlformats.org/drawingml/2006/chartDrawing">
    <cdr:from>
      <cdr:x>0.67137</cdr:x>
      <cdr:y>0.3721</cdr:y>
    </cdr:from>
    <cdr:to>
      <cdr:x>0.74508</cdr:x>
      <cdr:y>0.3721</cdr:y>
    </cdr:to>
    <cdr:cxnSp macro="">
      <cdr:nvCxnSpPr>
        <cdr:cNvPr id="25" name="Прямая со стрелкой 24"/>
        <cdr:cNvCxnSpPr/>
      </cdr:nvCxnSpPr>
      <cdr:spPr>
        <a:xfrm xmlns:a="http://schemas.openxmlformats.org/drawingml/2006/main" flipH="1">
          <a:off x="5712631" y="1911591"/>
          <a:ext cx="627195" cy="0"/>
        </a:xfrm>
        <a:prstGeom xmlns:a="http://schemas.openxmlformats.org/drawingml/2006/main" prst="straightConnector1">
          <a:avLst/>
        </a:prstGeom>
        <a:ln xmlns:a="http://schemas.openxmlformats.org/drawingml/2006/main" w="28575">
          <a:solidFill>
            <a:srgbClr val="002060"/>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0.23551</cdr:x>
      <cdr:y>0.8396</cdr:y>
    </cdr:from>
    <cdr:to>
      <cdr:x>0.49427</cdr:x>
      <cdr:y>0.90063</cdr:y>
    </cdr:to>
    <cdr:sp macro="" textlink="">
      <cdr:nvSpPr>
        <cdr:cNvPr id="26" name="TextBox 25"/>
        <cdr:cNvSpPr txBox="1"/>
      </cdr:nvSpPr>
      <cdr:spPr>
        <a:xfrm xmlns:a="http://schemas.openxmlformats.org/drawingml/2006/main">
          <a:off x="2003944" y="4313270"/>
          <a:ext cx="2201795" cy="31352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1600" dirty="0" smtClean="0">
              <a:latin typeface="Times New Roman" panose="02020603050405020304" pitchFamily="18" charset="0"/>
              <a:cs typeface="Times New Roman" panose="02020603050405020304" pitchFamily="18" charset="0"/>
            </a:rPr>
            <a:t>10</a:t>
          </a:r>
          <a:r>
            <a:rPr lang="en-US" sz="1600" dirty="0" smtClean="0">
              <a:latin typeface="Times New Roman" panose="02020603050405020304" pitchFamily="18" charset="0"/>
              <a:cs typeface="Times New Roman" panose="02020603050405020304" pitchFamily="18" charset="0"/>
            </a:rPr>
            <a:t> </a:t>
          </a:r>
          <a:r>
            <a:rPr lang="kk-KZ" sz="1600" dirty="0" smtClean="0">
              <a:solidFill>
                <a:schemeClr val="accent4"/>
              </a:solidFill>
              <a:latin typeface="Times New Roman" panose="02020603050405020304" pitchFamily="18" charset="0"/>
              <a:cs typeface="Times New Roman" panose="02020603050405020304" pitchFamily="18" charset="0"/>
            </a:rPr>
            <a:t>жылға</a:t>
          </a:r>
          <a:r>
            <a:rPr lang="kk-KZ" sz="1600" dirty="0" smtClean="0">
              <a:latin typeface="Times New Roman" panose="02020603050405020304" pitchFamily="18" charset="0"/>
              <a:cs typeface="Times New Roman" panose="02020603050405020304" pitchFamily="18" charset="0"/>
            </a:rPr>
            <a:t> </a:t>
          </a:r>
          <a:r>
            <a:rPr lang="kk-KZ" sz="1600" dirty="0" smtClean="0">
              <a:solidFill>
                <a:schemeClr val="accent4"/>
              </a:solidFill>
              <a:latin typeface="Times New Roman" panose="02020603050405020304" pitchFamily="18" charset="0"/>
              <a:cs typeface="Times New Roman" panose="02020603050405020304" pitchFamily="18" charset="0"/>
            </a:rPr>
            <a:t>дейінгі</a:t>
          </a:r>
          <a:endParaRPr lang="ru-RU" sz="1600" dirty="0">
            <a:solidFill>
              <a:schemeClr val="accent4"/>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0.33075</cdr:x>
      <cdr:y>0.74149</cdr:y>
    </cdr:from>
    <cdr:to>
      <cdr:x>0.33075</cdr:x>
      <cdr:y>0.8396</cdr:y>
    </cdr:to>
    <cdr:cxnSp macro="">
      <cdr:nvCxnSpPr>
        <cdr:cNvPr id="30" name="Прямая со стрелкой 29"/>
        <cdr:cNvCxnSpPr/>
      </cdr:nvCxnSpPr>
      <cdr:spPr>
        <a:xfrm xmlns:a="http://schemas.openxmlformats.org/drawingml/2006/main" flipV="1">
          <a:off x="2814318" y="3809215"/>
          <a:ext cx="1" cy="504055"/>
        </a:xfrm>
        <a:prstGeom xmlns:a="http://schemas.openxmlformats.org/drawingml/2006/main" prst="straightConnector1">
          <a:avLst/>
        </a:prstGeom>
        <a:ln xmlns:a="http://schemas.openxmlformats.org/drawingml/2006/main" w="28575">
          <a:solidFill>
            <a:schemeClr val="accent3">
              <a:lumMod val="65000"/>
            </a:schemeClr>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0.02068</cdr:x>
      <cdr:y>0.03936</cdr:y>
    </cdr:from>
    <cdr:to>
      <cdr:x>0.28875</cdr:x>
      <cdr:y>0.10933</cdr:y>
    </cdr:to>
    <cdr:sp macro="" textlink="">
      <cdr:nvSpPr>
        <cdr:cNvPr id="32" name="TextBox 31"/>
        <cdr:cNvSpPr txBox="1"/>
      </cdr:nvSpPr>
      <cdr:spPr>
        <a:xfrm xmlns:a="http://schemas.openxmlformats.org/drawingml/2006/main">
          <a:off x="175941" y="202185"/>
          <a:ext cx="2280987" cy="35947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kk-KZ" sz="1600" dirty="0" smtClean="0">
              <a:solidFill>
                <a:schemeClr val="accent4"/>
              </a:solidFill>
              <a:latin typeface="Times New Roman" panose="02020603050405020304" pitchFamily="18" charset="0"/>
              <a:cs typeface="Times New Roman" panose="02020603050405020304" pitchFamily="18" charset="0"/>
            </a:rPr>
            <a:t>10 жылдан жоғары</a:t>
          </a:r>
          <a:endParaRPr lang="ru-RU" sz="1600" dirty="0">
            <a:solidFill>
              <a:schemeClr val="accent4"/>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0.11918</cdr:x>
      <cdr:y>0.10021</cdr:y>
    </cdr:from>
    <cdr:to>
      <cdr:x>0.15603</cdr:x>
      <cdr:y>0.16561</cdr:y>
    </cdr:to>
    <cdr:cxnSp macro="">
      <cdr:nvCxnSpPr>
        <cdr:cNvPr id="34" name="Прямая со стрелкой 33"/>
        <cdr:cNvCxnSpPr/>
      </cdr:nvCxnSpPr>
      <cdr:spPr>
        <a:xfrm xmlns:a="http://schemas.openxmlformats.org/drawingml/2006/main">
          <a:off x="1164140" y="551621"/>
          <a:ext cx="360040" cy="360040"/>
        </a:xfrm>
        <a:prstGeom xmlns:a="http://schemas.openxmlformats.org/drawingml/2006/main" prst="straightConnector1">
          <a:avLst/>
        </a:prstGeom>
        <a:ln xmlns:a="http://schemas.openxmlformats.org/drawingml/2006/main" w="28575">
          <a:solidFill>
            <a:srgbClr val="00B0F0"/>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0.06324</cdr:x>
      <cdr:y>0.06808</cdr:y>
    </cdr:from>
    <cdr:to>
      <cdr:x>0.10544</cdr:x>
      <cdr:y>0.35513</cdr:y>
    </cdr:to>
    <cdr:sp macro="" textlink="">
      <cdr:nvSpPr>
        <cdr:cNvPr id="2" name="TextBox 1"/>
        <cdr:cNvSpPr txBox="1"/>
      </cdr:nvSpPr>
      <cdr:spPr>
        <a:xfrm xmlns:a="http://schemas.openxmlformats.org/drawingml/2006/main">
          <a:off x="539590" y="341534"/>
          <a:ext cx="360040" cy="144016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ru-RU" sz="1100" dirty="0"/>
        </a:p>
      </cdr:txBody>
    </cdr:sp>
  </cdr:relSizeAnchor>
  <cdr:relSizeAnchor xmlns:cdr="http://schemas.openxmlformats.org/drawingml/2006/chartDrawing">
    <cdr:from>
      <cdr:x>0.35861</cdr:x>
      <cdr:y>0.22596</cdr:y>
    </cdr:from>
    <cdr:to>
      <cdr:x>0.62023</cdr:x>
      <cdr:y>0.35513</cdr:y>
    </cdr:to>
    <cdr:sp macro="" textlink="">
      <cdr:nvSpPr>
        <cdr:cNvPr id="3" name="TextBox 2"/>
        <cdr:cNvSpPr txBox="1"/>
      </cdr:nvSpPr>
      <cdr:spPr>
        <a:xfrm xmlns:a="http://schemas.openxmlformats.org/drawingml/2006/main">
          <a:off x="3059870" y="1133622"/>
          <a:ext cx="2232248" cy="64807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ru-RU" sz="1100" dirty="0"/>
        </a:p>
      </cdr:txBody>
    </cdr:sp>
  </cdr:relSizeAnchor>
  <cdr:relSizeAnchor xmlns:cdr="http://schemas.openxmlformats.org/drawingml/2006/chartDrawing">
    <cdr:from>
      <cdr:x>0.18139</cdr:x>
      <cdr:y>0.05372</cdr:y>
    </cdr:from>
    <cdr:to>
      <cdr:x>0.22359</cdr:x>
      <cdr:y>0.62783</cdr:y>
    </cdr:to>
    <cdr:sp macro="" textlink="">
      <cdr:nvSpPr>
        <cdr:cNvPr id="4" name="TextBox 3"/>
        <cdr:cNvSpPr txBox="1"/>
      </cdr:nvSpPr>
      <cdr:spPr>
        <a:xfrm xmlns:a="http://schemas.openxmlformats.org/drawingml/2006/main" rot="16200000">
          <a:off x="287562" y="1529666"/>
          <a:ext cx="2880320" cy="36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1400" b="1" dirty="0" err="1">
              <a:solidFill>
                <a:srgbClr val="002060"/>
              </a:solidFill>
              <a:latin typeface="Times New Roman" panose="02020603050405020304" pitchFamily="18" charset="0"/>
              <a:cs typeface="Times New Roman" panose="02020603050405020304" pitchFamily="18" charset="0"/>
            </a:rPr>
            <a:t>Қозғалыс</a:t>
          </a:r>
          <a:r>
            <a:rPr lang="ru-RU" sz="1400" b="1" dirty="0">
              <a:solidFill>
                <a:srgbClr val="002060"/>
              </a:solidFill>
              <a:latin typeface="Times New Roman" panose="02020603050405020304" pitchFamily="18" charset="0"/>
              <a:cs typeface="Times New Roman" panose="02020603050405020304" pitchFamily="18" charset="0"/>
            </a:rPr>
            <a:t> </a:t>
          </a:r>
          <a:r>
            <a:rPr lang="ru-RU" sz="1400" b="1" dirty="0" err="1">
              <a:solidFill>
                <a:srgbClr val="002060"/>
              </a:solidFill>
              <a:latin typeface="Times New Roman" panose="02020603050405020304" pitchFamily="18" charset="0"/>
              <a:cs typeface="Times New Roman" panose="02020603050405020304" pitchFamily="18" charset="0"/>
            </a:rPr>
            <a:t>жылдамдығы</a:t>
          </a:r>
          <a:r>
            <a:rPr lang="ru-RU" sz="1400" b="1" dirty="0" smtClean="0">
              <a:solidFill>
                <a:srgbClr val="002060"/>
              </a:solidFill>
              <a:latin typeface="Times New Roman" panose="02020603050405020304" pitchFamily="18" charset="0"/>
              <a:cs typeface="Times New Roman" panose="02020603050405020304" pitchFamily="18" charset="0"/>
            </a:rPr>
            <a:t> </a:t>
          </a:r>
          <a:endParaRPr lang="ru-RU" sz="1400" b="1" dirty="0">
            <a:solidFill>
              <a:srgbClr val="002060"/>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0.56116</cdr:x>
      <cdr:y>0.2116</cdr:y>
    </cdr:from>
    <cdr:to>
      <cdr:x>0.59491</cdr:x>
      <cdr:y>0.64219</cdr:y>
    </cdr:to>
    <cdr:sp macro="" textlink="">
      <cdr:nvSpPr>
        <cdr:cNvPr id="5" name="TextBox 4"/>
        <cdr:cNvSpPr txBox="1"/>
      </cdr:nvSpPr>
      <cdr:spPr>
        <a:xfrm xmlns:a="http://schemas.openxmlformats.org/drawingml/2006/main" rot="16200000">
          <a:off x="3851958" y="1997718"/>
          <a:ext cx="2160240" cy="2880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1400" b="1" dirty="0" smtClean="0">
              <a:solidFill>
                <a:srgbClr val="002060"/>
              </a:solidFill>
              <a:latin typeface="Times New Roman" panose="02020603050405020304" pitchFamily="18" charset="0"/>
              <a:cs typeface="Times New Roman" panose="02020603050405020304" pitchFamily="18" charset="0"/>
            </a:rPr>
            <a:t>Сақтандыру </a:t>
          </a:r>
          <a:r>
            <a:rPr lang="ru-RU" sz="1400" b="1" dirty="0">
              <a:solidFill>
                <a:srgbClr val="002060"/>
              </a:solidFill>
              <a:latin typeface="Times New Roman" panose="02020603050405020304" pitchFamily="18" charset="0"/>
              <a:cs typeface="Times New Roman" panose="02020603050405020304" pitchFamily="18" charset="0"/>
            </a:rPr>
            <a:t>белдігі</a:t>
          </a:r>
          <a:r>
            <a:rPr lang="ru-RU" sz="1400" b="1" dirty="0" smtClean="0">
              <a:solidFill>
                <a:srgbClr val="002060"/>
              </a:solidFill>
              <a:latin typeface="Times New Roman" panose="02020603050405020304" pitchFamily="18" charset="0"/>
              <a:cs typeface="Times New Roman" panose="02020603050405020304" pitchFamily="18" charset="0"/>
            </a:rPr>
            <a:t> </a:t>
          </a:r>
          <a:endParaRPr lang="ru-RU" sz="1400" b="1" dirty="0">
            <a:solidFill>
              <a:srgbClr val="002060"/>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0.38393</cdr:x>
      <cdr:y>0.12549</cdr:y>
    </cdr:from>
    <cdr:to>
      <cdr:x>0.41769</cdr:x>
      <cdr:y>0.64219</cdr:y>
    </cdr:to>
    <cdr:sp macro="" textlink="">
      <cdr:nvSpPr>
        <cdr:cNvPr id="6" name="TextBox 5"/>
        <cdr:cNvSpPr txBox="1"/>
      </cdr:nvSpPr>
      <cdr:spPr>
        <a:xfrm xmlns:a="http://schemas.openxmlformats.org/drawingml/2006/main" rot="16200000">
          <a:off x="2123766" y="1781694"/>
          <a:ext cx="2592288" cy="2880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kk-KZ" sz="1400" b="1" dirty="0" smtClean="0">
              <a:solidFill>
                <a:srgbClr val="002060"/>
              </a:solidFill>
              <a:latin typeface="Times New Roman" panose="02020603050405020304" pitchFamily="18" charset="0"/>
              <a:cs typeface="Times New Roman" panose="02020603050405020304" pitchFamily="18" charset="0"/>
            </a:rPr>
            <a:t>Жарықтандыру құрылғысы</a:t>
          </a:r>
          <a:endParaRPr lang="ru-RU" sz="1400" b="1" dirty="0">
            <a:solidFill>
              <a:srgbClr val="002060"/>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0.7637</cdr:x>
      <cdr:y>0.11113</cdr:y>
    </cdr:from>
    <cdr:to>
      <cdr:x>0.81434</cdr:x>
      <cdr:y>0.64219</cdr:y>
    </cdr:to>
    <cdr:sp macro="" textlink="">
      <cdr:nvSpPr>
        <cdr:cNvPr id="7" name="TextBox 6"/>
        <cdr:cNvSpPr txBox="1"/>
      </cdr:nvSpPr>
      <cdr:spPr>
        <a:xfrm xmlns:a="http://schemas.openxmlformats.org/drawingml/2006/main" rot="16200000">
          <a:off x="5400130" y="1673682"/>
          <a:ext cx="2664296" cy="43204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kk-KZ" sz="1400" b="1" dirty="0" smtClean="0">
              <a:solidFill>
                <a:srgbClr val="002060"/>
              </a:solidFill>
              <a:latin typeface="Times New Roman" panose="02020603050405020304" pitchFamily="18" charset="0"/>
              <a:cs typeface="Times New Roman" panose="02020603050405020304" pitchFamily="18" charset="0"/>
            </a:rPr>
            <a:t>Ұ</a:t>
          </a:r>
          <a:r>
            <a:rPr lang="ru-RU" sz="1400" b="1" dirty="0">
              <a:solidFill>
                <a:srgbClr val="002060"/>
              </a:solidFill>
              <a:latin typeface="Times New Roman" panose="02020603050405020304" pitchFamily="18" charset="0"/>
              <a:cs typeface="Times New Roman" panose="02020603050405020304" pitchFamily="18" charset="0"/>
            </a:rPr>
            <a:t>я</a:t>
          </a:r>
          <a:r>
            <a:rPr lang="kk-KZ" sz="1400" b="1" dirty="0" smtClean="0">
              <a:solidFill>
                <a:srgbClr val="002060"/>
              </a:solidFill>
              <a:latin typeface="Times New Roman" panose="02020603050405020304" pitchFamily="18" charset="0"/>
              <a:cs typeface="Times New Roman" panose="02020603050405020304" pitchFamily="18" charset="0"/>
            </a:rPr>
            <a:t>лы телефон пайдалану</a:t>
          </a:r>
          <a:endParaRPr lang="ru-RU" sz="1400" b="1" dirty="0">
            <a:solidFill>
              <a:srgbClr val="002060"/>
            </a:solidFill>
            <a:latin typeface="Times New Roman" panose="02020603050405020304" pitchFamily="18" charset="0"/>
            <a:cs typeface="Times New Roman" panose="02020603050405020304" pitchFamily="18" charset="0"/>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1" cy="497364"/>
          </a:xfrm>
          <a:prstGeom prst="rect">
            <a:avLst/>
          </a:prstGeom>
        </p:spPr>
        <p:txBody>
          <a:bodyPr vert="horz" lIns="91989" tIns="45994" rIns="91989" bIns="45994" rtlCol="0"/>
          <a:lstStyle>
            <a:lvl1pPr algn="l">
              <a:defRPr sz="1200"/>
            </a:lvl1pPr>
          </a:lstStyle>
          <a:p>
            <a:endParaRPr lang="ru-RU"/>
          </a:p>
        </p:txBody>
      </p:sp>
      <p:sp>
        <p:nvSpPr>
          <p:cNvPr id="3" name="Дата 2"/>
          <p:cNvSpPr>
            <a:spLocks noGrp="1"/>
          </p:cNvSpPr>
          <p:nvPr>
            <p:ph type="dt" sz="quarter" idx="1"/>
          </p:nvPr>
        </p:nvSpPr>
        <p:spPr>
          <a:xfrm>
            <a:off x="3884613" y="0"/>
            <a:ext cx="2971801" cy="497364"/>
          </a:xfrm>
          <a:prstGeom prst="rect">
            <a:avLst/>
          </a:prstGeom>
        </p:spPr>
        <p:txBody>
          <a:bodyPr vert="horz" lIns="91989" tIns="45994" rIns="91989" bIns="45994" rtlCol="0"/>
          <a:lstStyle>
            <a:lvl1pPr algn="r">
              <a:defRPr sz="1200"/>
            </a:lvl1pPr>
          </a:lstStyle>
          <a:p>
            <a:fld id="{449DA97F-A34D-4188-AAF5-DF0DA7C9917D}" type="datetimeFigureOut">
              <a:rPr lang="ru-RU" smtClean="0"/>
              <a:pPr/>
              <a:t>03.08.2016</a:t>
            </a:fld>
            <a:endParaRPr lang="ru-RU"/>
          </a:p>
        </p:txBody>
      </p:sp>
      <p:sp>
        <p:nvSpPr>
          <p:cNvPr id="4" name="Нижний колонтитул 3"/>
          <p:cNvSpPr>
            <a:spLocks noGrp="1"/>
          </p:cNvSpPr>
          <p:nvPr>
            <p:ph type="ftr" sz="quarter" idx="2"/>
          </p:nvPr>
        </p:nvSpPr>
        <p:spPr>
          <a:xfrm>
            <a:off x="0" y="9448185"/>
            <a:ext cx="2971801" cy="497364"/>
          </a:xfrm>
          <a:prstGeom prst="rect">
            <a:avLst/>
          </a:prstGeom>
        </p:spPr>
        <p:txBody>
          <a:bodyPr vert="horz" lIns="91989" tIns="45994" rIns="91989" bIns="45994" rtlCol="0" anchor="b"/>
          <a:lstStyle>
            <a:lvl1pPr algn="l">
              <a:defRPr sz="1200"/>
            </a:lvl1pPr>
          </a:lstStyle>
          <a:p>
            <a:endParaRPr lang="ru-RU"/>
          </a:p>
        </p:txBody>
      </p:sp>
      <p:sp>
        <p:nvSpPr>
          <p:cNvPr id="5" name="Номер слайда 4"/>
          <p:cNvSpPr>
            <a:spLocks noGrp="1"/>
          </p:cNvSpPr>
          <p:nvPr>
            <p:ph type="sldNum" sz="quarter" idx="3"/>
          </p:nvPr>
        </p:nvSpPr>
        <p:spPr>
          <a:xfrm>
            <a:off x="3884613" y="9448185"/>
            <a:ext cx="2971801" cy="497364"/>
          </a:xfrm>
          <a:prstGeom prst="rect">
            <a:avLst/>
          </a:prstGeom>
        </p:spPr>
        <p:txBody>
          <a:bodyPr vert="horz" lIns="91989" tIns="45994" rIns="91989" bIns="45994" rtlCol="0" anchor="b"/>
          <a:lstStyle>
            <a:lvl1pPr algn="r">
              <a:defRPr sz="1200"/>
            </a:lvl1pPr>
          </a:lstStyle>
          <a:p>
            <a:fld id="{AF770061-3EAD-4B35-8931-2A7627BDCFF5}" type="slidenum">
              <a:rPr lang="ru-RU" smtClean="0"/>
              <a:pPr/>
              <a:t>‹#›</a:t>
            </a:fld>
            <a:endParaRPr lang="ru-RU"/>
          </a:p>
        </p:txBody>
      </p:sp>
    </p:spTree>
    <p:extLst>
      <p:ext uri="{BB962C8B-B14F-4D97-AF65-F5344CB8AC3E}">
        <p14:creationId xmlns:p14="http://schemas.microsoft.com/office/powerpoint/2010/main" val="415774755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1" cy="497364"/>
          </a:xfrm>
          <a:prstGeom prst="rect">
            <a:avLst/>
          </a:prstGeom>
        </p:spPr>
        <p:txBody>
          <a:bodyPr vert="horz" lIns="91989" tIns="45994" rIns="91989" bIns="45994" rtlCol="0"/>
          <a:lstStyle>
            <a:lvl1pPr algn="l">
              <a:defRPr sz="1200"/>
            </a:lvl1pPr>
          </a:lstStyle>
          <a:p>
            <a:endParaRPr lang="ru-RU"/>
          </a:p>
        </p:txBody>
      </p:sp>
      <p:sp>
        <p:nvSpPr>
          <p:cNvPr id="3" name="Дата 2"/>
          <p:cNvSpPr>
            <a:spLocks noGrp="1"/>
          </p:cNvSpPr>
          <p:nvPr>
            <p:ph type="dt" idx="1"/>
          </p:nvPr>
        </p:nvSpPr>
        <p:spPr>
          <a:xfrm>
            <a:off x="3884613" y="0"/>
            <a:ext cx="2971801" cy="497364"/>
          </a:xfrm>
          <a:prstGeom prst="rect">
            <a:avLst/>
          </a:prstGeom>
        </p:spPr>
        <p:txBody>
          <a:bodyPr vert="horz" lIns="91989" tIns="45994" rIns="91989" bIns="45994" rtlCol="0"/>
          <a:lstStyle>
            <a:lvl1pPr algn="r">
              <a:defRPr sz="1200"/>
            </a:lvl1pPr>
          </a:lstStyle>
          <a:p>
            <a:fld id="{452A507B-B0CD-4A02-AB9F-B12FC808E0B4}" type="datetimeFigureOut">
              <a:rPr lang="ru-RU" smtClean="0"/>
              <a:pPr/>
              <a:t>03.08.2016</a:t>
            </a:fld>
            <a:endParaRPr lang="ru-RU"/>
          </a:p>
        </p:txBody>
      </p:sp>
      <p:sp>
        <p:nvSpPr>
          <p:cNvPr id="4" name="Образ слайда 3"/>
          <p:cNvSpPr>
            <a:spLocks noGrp="1" noRot="1" noChangeAspect="1"/>
          </p:cNvSpPr>
          <p:nvPr>
            <p:ph type="sldImg" idx="2"/>
          </p:nvPr>
        </p:nvSpPr>
        <p:spPr>
          <a:xfrm>
            <a:off x="942975" y="746125"/>
            <a:ext cx="4972050" cy="3729038"/>
          </a:xfrm>
          <a:prstGeom prst="rect">
            <a:avLst/>
          </a:prstGeom>
          <a:noFill/>
          <a:ln w="12700">
            <a:solidFill>
              <a:prstClr val="black"/>
            </a:solidFill>
          </a:ln>
        </p:spPr>
        <p:txBody>
          <a:bodyPr vert="horz" lIns="91989" tIns="45994" rIns="91989" bIns="45994" rtlCol="0" anchor="ctr"/>
          <a:lstStyle/>
          <a:p>
            <a:endParaRPr lang="ru-RU"/>
          </a:p>
        </p:txBody>
      </p:sp>
      <p:sp>
        <p:nvSpPr>
          <p:cNvPr id="5" name="Заметки 4"/>
          <p:cNvSpPr>
            <a:spLocks noGrp="1"/>
          </p:cNvSpPr>
          <p:nvPr>
            <p:ph type="body" sz="quarter" idx="3"/>
          </p:nvPr>
        </p:nvSpPr>
        <p:spPr>
          <a:xfrm>
            <a:off x="685801" y="4724956"/>
            <a:ext cx="5486400" cy="4476274"/>
          </a:xfrm>
          <a:prstGeom prst="rect">
            <a:avLst/>
          </a:prstGeom>
        </p:spPr>
        <p:txBody>
          <a:bodyPr vert="horz" lIns="91989" tIns="45994" rIns="91989" bIns="45994"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8185"/>
            <a:ext cx="2971801" cy="497364"/>
          </a:xfrm>
          <a:prstGeom prst="rect">
            <a:avLst/>
          </a:prstGeom>
        </p:spPr>
        <p:txBody>
          <a:bodyPr vert="horz" lIns="91989" tIns="45994" rIns="91989" bIns="45994" rtlCol="0" anchor="b"/>
          <a:lstStyle>
            <a:lvl1pPr algn="l">
              <a:defRPr sz="1200"/>
            </a:lvl1pPr>
          </a:lstStyle>
          <a:p>
            <a:endParaRPr lang="ru-RU"/>
          </a:p>
        </p:txBody>
      </p:sp>
      <p:sp>
        <p:nvSpPr>
          <p:cNvPr id="7" name="Номер слайда 6"/>
          <p:cNvSpPr>
            <a:spLocks noGrp="1"/>
          </p:cNvSpPr>
          <p:nvPr>
            <p:ph type="sldNum" sz="quarter" idx="5"/>
          </p:nvPr>
        </p:nvSpPr>
        <p:spPr>
          <a:xfrm>
            <a:off x="3884613" y="9448185"/>
            <a:ext cx="2971801" cy="497364"/>
          </a:xfrm>
          <a:prstGeom prst="rect">
            <a:avLst/>
          </a:prstGeom>
        </p:spPr>
        <p:txBody>
          <a:bodyPr vert="horz" lIns="91989" tIns="45994" rIns="91989" bIns="45994" rtlCol="0" anchor="b"/>
          <a:lstStyle>
            <a:lvl1pPr algn="r">
              <a:defRPr sz="1200"/>
            </a:lvl1pPr>
          </a:lstStyle>
          <a:p>
            <a:fld id="{8457BC41-3461-4122-9A56-E77CF121BA32}" type="slidenum">
              <a:rPr lang="ru-RU" smtClean="0"/>
              <a:pPr/>
              <a:t>‹#›</a:t>
            </a:fld>
            <a:endParaRPr lang="ru-RU"/>
          </a:p>
        </p:txBody>
      </p:sp>
    </p:spTree>
    <p:extLst>
      <p:ext uri="{BB962C8B-B14F-4D97-AF65-F5344CB8AC3E}">
        <p14:creationId xmlns:p14="http://schemas.microsoft.com/office/powerpoint/2010/main" val="480321051"/>
      </p:ext>
    </p:extLst>
  </p:cSld>
  <p:clrMap bg1="lt1" tx1="dk1" bg2="lt2" tx2="dk2" accent1="accent1" accent2="accent2" accent3="accent3" accent4="accent4" accent5="accent5" accent6="accent6" hlink="hlink" folHlink="folHlink"/>
  <p:hf sldNum="0" hdr="0" ftr="0" dt="0"/>
  <p:notesStyle>
    <a:lvl1pPr marL="0" algn="l" defTabSz="914377" rtl="0" eaLnBrk="1" latinLnBrk="0" hangingPunct="1">
      <a:defRPr sz="1200" kern="1200">
        <a:solidFill>
          <a:schemeClr val="tx1"/>
        </a:solidFill>
        <a:latin typeface="+mn-lt"/>
        <a:ea typeface="+mn-ea"/>
        <a:cs typeface="+mn-cs"/>
      </a:defRPr>
    </a:lvl1pPr>
    <a:lvl2pPr marL="457189" algn="l" defTabSz="914377" rtl="0" eaLnBrk="1" latinLnBrk="0" hangingPunct="1">
      <a:defRPr sz="1200" kern="1200">
        <a:solidFill>
          <a:schemeClr val="tx1"/>
        </a:solidFill>
        <a:latin typeface="+mn-lt"/>
        <a:ea typeface="+mn-ea"/>
        <a:cs typeface="+mn-cs"/>
      </a:defRPr>
    </a:lvl2pPr>
    <a:lvl3pPr marL="914377" algn="l" defTabSz="914377" rtl="0" eaLnBrk="1" latinLnBrk="0" hangingPunct="1">
      <a:defRPr sz="1200" kern="1200">
        <a:solidFill>
          <a:schemeClr val="tx1"/>
        </a:solidFill>
        <a:latin typeface="+mn-lt"/>
        <a:ea typeface="+mn-ea"/>
        <a:cs typeface="+mn-cs"/>
      </a:defRPr>
    </a:lvl3pPr>
    <a:lvl4pPr marL="1371566" algn="l" defTabSz="914377" rtl="0" eaLnBrk="1" latinLnBrk="0" hangingPunct="1">
      <a:defRPr sz="1200" kern="1200">
        <a:solidFill>
          <a:schemeClr val="tx1"/>
        </a:solidFill>
        <a:latin typeface="+mn-lt"/>
        <a:ea typeface="+mn-ea"/>
        <a:cs typeface="+mn-cs"/>
      </a:defRPr>
    </a:lvl4pPr>
    <a:lvl5pPr marL="1828754" algn="l" defTabSz="914377" rtl="0" eaLnBrk="1" latinLnBrk="0" hangingPunct="1">
      <a:defRPr sz="1200" kern="1200">
        <a:solidFill>
          <a:schemeClr val="tx1"/>
        </a:solidFill>
        <a:latin typeface="+mn-lt"/>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42975" y="746125"/>
            <a:ext cx="4972050" cy="3729038"/>
          </a:xfrm>
        </p:spPr>
      </p:sp>
      <p:sp>
        <p:nvSpPr>
          <p:cNvPr id="3" name="Заметки 2"/>
          <p:cNvSpPr>
            <a:spLocks noGrp="1"/>
          </p:cNvSpPr>
          <p:nvPr>
            <p:ph type="body" idx="1"/>
          </p:nvPr>
        </p:nvSpPr>
        <p:spPr/>
        <p:txBody>
          <a:bodyPr>
            <a:normAutofit/>
          </a:bodyPr>
          <a:lstStyle/>
          <a:p>
            <a:pPr defTabSz="919886">
              <a:defRPr/>
            </a:pPr>
            <a:endParaRPr lang="ru-RU" dirty="0" smtClean="0"/>
          </a:p>
        </p:txBody>
      </p:sp>
    </p:spTree>
    <p:extLst>
      <p:ext uri="{BB962C8B-B14F-4D97-AF65-F5344CB8AC3E}">
        <p14:creationId xmlns:p14="http://schemas.microsoft.com/office/powerpoint/2010/main" val="486391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42975" y="746125"/>
            <a:ext cx="4972050" cy="3729038"/>
          </a:xfrm>
        </p:spPr>
      </p:sp>
      <p:sp>
        <p:nvSpPr>
          <p:cNvPr id="3" name="Заметки 2"/>
          <p:cNvSpPr>
            <a:spLocks noGrp="1"/>
          </p:cNvSpPr>
          <p:nvPr>
            <p:ph type="body" idx="1"/>
          </p:nvPr>
        </p:nvSpPr>
        <p:spPr/>
        <p:txBody>
          <a:bodyPr>
            <a:normAutofit/>
          </a:bodyPr>
          <a:lstStyle/>
          <a:p>
            <a:pPr defTabSz="919886">
              <a:defRPr/>
            </a:pPr>
            <a:r>
              <a:rPr lang="ru-RU" smtClean="0"/>
              <a:t>Каждый пункт </a:t>
            </a:r>
            <a:r>
              <a:rPr lang="uk-UA" smtClean="0"/>
              <a:t>ЗМІСТУ</a:t>
            </a:r>
            <a:r>
              <a:rPr lang="ru-RU" baseline="0" smtClean="0"/>
              <a:t> является ссылкой на соответствующий слайд.</a:t>
            </a:r>
            <a:endParaRPr lang="ru-RU" dirty="0" smtClean="0"/>
          </a:p>
        </p:txBody>
      </p:sp>
    </p:spTree>
    <p:extLst>
      <p:ext uri="{BB962C8B-B14F-4D97-AF65-F5344CB8AC3E}">
        <p14:creationId xmlns:p14="http://schemas.microsoft.com/office/powerpoint/2010/main" val="3590685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Tree>
    <p:extLst>
      <p:ext uri="{BB962C8B-B14F-4D97-AF65-F5344CB8AC3E}">
        <p14:creationId xmlns:p14="http://schemas.microsoft.com/office/powerpoint/2010/main" val="3732711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Tree>
    <p:extLst>
      <p:ext uri="{BB962C8B-B14F-4D97-AF65-F5344CB8AC3E}">
        <p14:creationId xmlns:p14="http://schemas.microsoft.com/office/powerpoint/2010/main" val="1758847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Tree>
    <p:extLst>
      <p:ext uri="{BB962C8B-B14F-4D97-AF65-F5344CB8AC3E}">
        <p14:creationId xmlns:p14="http://schemas.microsoft.com/office/powerpoint/2010/main" val="128994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lnSpcReduction="10000"/>
          </a:bodyPr>
          <a:lstStyle/>
          <a:p>
            <a:r>
              <a:rPr lang="ru-RU" dirty="0" err="1" smtClean="0">
                <a:latin typeface="Times New Roman" panose="02020603050405020304" pitchFamily="18" charset="0"/>
                <a:cs typeface="Times New Roman" panose="02020603050405020304" pitchFamily="18" charset="0"/>
              </a:rPr>
              <a:t>Ескертпе</a:t>
            </a:r>
            <a:r>
              <a:rPr lang="ru-RU" dirty="0" smtClean="0">
                <a:latin typeface="Times New Roman" panose="02020603050405020304" pitchFamily="18" charset="0"/>
                <a:cs typeface="Times New Roman" panose="02020603050405020304" pitchFamily="18" charset="0"/>
              </a:rPr>
              <a:t>: </a:t>
            </a:r>
          </a:p>
          <a:p>
            <a:pPr marL="229972" indent="-229972" algn="just">
              <a:buAutoNum type="arabicPeriod"/>
            </a:pPr>
            <a:r>
              <a:rPr lang="ru-RU" dirty="0" smtClean="0">
                <a:latin typeface="Times New Roman" panose="02020603050405020304" pitchFamily="18" charset="0"/>
                <a:cs typeface="Times New Roman" panose="02020603050405020304" pitchFamily="18" charset="0"/>
              </a:rPr>
              <a:t>ЖШС «ЖАНАРЫС»-пен ЖҚҚ бойынша </a:t>
            </a:r>
            <a:r>
              <a:rPr lang="ru-RU" dirty="0" err="1" smtClean="0">
                <a:latin typeface="Times New Roman" panose="02020603050405020304" pitchFamily="18" charset="0"/>
                <a:cs typeface="Times New Roman" panose="02020603050405020304" pitchFamily="18" charset="0"/>
              </a:rPr>
              <a:t>ұзақ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мерзімге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келісім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жасалған</a:t>
            </a:r>
            <a:r>
              <a:rPr lang="ru-RU" dirty="0" smtClean="0">
                <a:latin typeface="Times New Roman" panose="02020603050405020304" pitchFamily="18" charset="0"/>
                <a:cs typeface="Times New Roman" panose="02020603050405020304" pitchFamily="18" charset="0"/>
              </a:rPr>
              <a:t> (1 509 дана) </a:t>
            </a:r>
            <a:r>
              <a:rPr lang="ru-RU" dirty="0" err="1" smtClean="0">
                <a:latin typeface="Times New Roman" panose="02020603050405020304" pitchFamily="18" charset="0"/>
                <a:cs typeface="Times New Roman" panose="02020603050405020304" pitchFamily="18" charset="0"/>
              </a:rPr>
              <a:t>және</a:t>
            </a:r>
            <a:r>
              <a:rPr lang="ru-RU" dirty="0" smtClean="0">
                <a:latin typeface="Times New Roman" panose="02020603050405020304" pitchFamily="18" charset="0"/>
                <a:cs typeface="Times New Roman" panose="02020603050405020304" pitchFamily="18" charset="0"/>
              </a:rPr>
              <a:t> ЖШС «</a:t>
            </a:r>
            <a:r>
              <a:rPr lang="en-US" dirty="0" smtClean="0">
                <a:latin typeface="Times New Roman" panose="02020603050405020304" pitchFamily="18" charset="0"/>
                <a:cs typeface="Times New Roman" panose="02020603050405020304" pitchFamily="18" charset="0"/>
              </a:rPr>
              <a:t>ZHAMAL-AI LTD» (1 895 </a:t>
            </a:r>
            <a:r>
              <a:rPr lang="ru-RU" dirty="0" smtClean="0">
                <a:latin typeface="Times New Roman" panose="02020603050405020304" pitchFamily="18" charset="0"/>
                <a:cs typeface="Times New Roman" panose="02020603050405020304" pitchFamily="18" charset="0"/>
              </a:rPr>
              <a:t>дана).</a:t>
            </a:r>
          </a:p>
          <a:p>
            <a:pPr marL="229972" indent="-229972" algn="just">
              <a:buAutoNum type="arabicPeriod"/>
            </a:pPr>
            <a:r>
              <a:rPr lang="ru-RU" dirty="0" smtClean="0">
                <a:latin typeface="Times New Roman" panose="02020603050405020304" pitchFamily="18" charset="0"/>
                <a:cs typeface="Times New Roman" panose="02020603050405020304" pitchFamily="18" charset="0"/>
              </a:rPr>
              <a:t>ЖШС «ЖАНАРЫС»-пен ЖҚҚ бойынша </a:t>
            </a:r>
            <a:r>
              <a:rPr lang="ru-RU" dirty="0" err="1" smtClean="0">
                <a:latin typeface="Times New Roman" panose="02020603050405020304" pitchFamily="18" charset="0"/>
                <a:cs typeface="Times New Roman" panose="02020603050405020304" pitchFamily="18" charset="0"/>
              </a:rPr>
              <a:t>ұзақ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мерзімге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келісім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жасалған</a:t>
            </a:r>
            <a:r>
              <a:rPr lang="ru-RU" dirty="0" smtClean="0">
                <a:latin typeface="Times New Roman" panose="02020603050405020304" pitchFamily="18" charset="0"/>
                <a:cs typeface="Times New Roman" panose="02020603050405020304" pitchFamily="18" charset="0"/>
              </a:rPr>
              <a:t> (647 дана) </a:t>
            </a:r>
            <a:r>
              <a:rPr lang="ru-RU" dirty="0" err="1" smtClean="0">
                <a:latin typeface="Times New Roman" panose="02020603050405020304" pitchFamily="18" charset="0"/>
                <a:cs typeface="Times New Roman" panose="02020603050405020304" pitchFamily="18" charset="0"/>
              </a:rPr>
              <a:t>және</a:t>
            </a:r>
            <a:r>
              <a:rPr lang="ru-RU" dirty="0" smtClean="0">
                <a:latin typeface="Times New Roman" panose="02020603050405020304" pitchFamily="18" charset="0"/>
                <a:cs typeface="Times New Roman" panose="02020603050405020304" pitchFamily="18" charset="0"/>
              </a:rPr>
              <a:t> ЖШС «</a:t>
            </a:r>
            <a:r>
              <a:rPr lang="en-US" dirty="0" smtClean="0">
                <a:latin typeface="Times New Roman" panose="02020603050405020304" pitchFamily="18" charset="0"/>
                <a:cs typeface="Times New Roman" panose="02020603050405020304" pitchFamily="18" charset="0"/>
              </a:rPr>
              <a:t>ZHAMAL-AI LTD» (584 </a:t>
            </a:r>
            <a:r>
              <a:rPr lang="ru-RU" dirty="0" smtClean="0">
                <a:latin typeface="Times New Roman" panose="02020603050405020304" pitchFamily="18" charset="0"/>
                <a:cs typeface="Times New Roman" panose="02020603050405020304" pitchFamily="18" charset="0"/>
              </a:rPr>
              <a:t>дана). 2016 </a:t>
            </a:r>
            <a:r>
              <a:rPr lang="ru-RU" dirty="0" err="1" smtClean="0">
                <a:latin typeface="Times New Roman" panose="02020603050405020304" pitchFamily="18" charset="0"/>
                <a:cs typeface="Times New Roman" panose="02020603050405020304" pitchFamily="18" charset="0"/>
              </a:rPr>
              <a:t>жылдың</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соңына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дейін</a:t>
            </a:r>
            <a:r>
              <a:rPr lang="ru-RU" dirty="0" smtClean="0">
                <a:latin typeface="Times New Roman" panose="02020603050405020304" pitchFamily="18" charset="0"/>
                <a:cs typeface="Times New Roman" panose="02020603050405020304" pitchFamily="18" charset="0"/>
              </a:rPr>
              <a:t> 340 дана ЖҚҚ </a:t>
            </a:r>
            <a:r>
              <a:rPr lang="ru-RU" dirty="0" err="1" smtClean="0">
                <a:latin typeface="Times New Roman" panose="02020603050405020304" pitchFamily="18" charset="0"/>
                <a:cs typeface="Times New Roman" panose="02020603050405020304" pitchFamily="18" charset="0"/>
              </a:rPr>
              <a:t>сатып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алынып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жұмысшыларға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таратылады</a:t>
            </a:r>
            <a:r>
              <a:rPr lang="ru-RU" dirty="0" smtClean="0">
                <a:latin typeface="Times New Roman" panose="02020603050405020304" pitchFamily="18" charset="0"/>
                <a:cs typeface="Times New Roman" panose="02020603050405020304" pitchFamily="18" charset="0"/>
              </a:rPr>
              <a:t>. 1 039 дана </a:t>
            </a:r>
            <a:r>
              <a:rPr lang="ru-RU" dirty="0" err="1" smtClean="0">
                <a:latin typeface="Times New Roman" panose="02020603050405020304" pitchFamily="18" charset="0"/>
                <a:cs typeface="Times New Roman" panose="02020603050405020304" pitchFamily="18" charset="0"/>
              </a:rPr>
              <a:t>қыстық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киімдер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тендері</a:t>
            </a:r>
            <a:r>
              <a:rPr lang="ru-RU" dirty="0" smtClean="0">
                <a:latin typeface="Times New Roman" panose="02020603050405020304" pitchFamily="18" charset="0"/>
                <a:cs typeface="Times New Roman" panose="02020603050405020304" pitchFamily="18" charset="0"/>
              </a:rPr>
              <a:t> 25.07.2016ж. </a:t>
            </a:r>
            <a:r>
              <a:rPr lang="ru-RU" dirty="0" err="1" smtClean="0">
                <a:latin typeface="Times New Roman" panose="02020603050405020304" pitchFamily="18" charset="0"/>
                <a:cs typeface="Times New Roman" panose="02020603050405020304" pitchFamily="18" charset="0"/>
              </a:rPr>
              <a:t>Жарияланды</a:t>
            </a:r>
            <a:r>
              <a:rPr lang="ru-RU" dirty="0" smtClean="0">
                <a:latin typeface="Times New Roman" panose="02020603050405020304" pitchFamily="18" charset="0"/>
                <a:cs typeface="Times New Roman" panose="02020603050405020304" pitchFamily="18" charset="0"/>
              </a:rPr>
              <a:t>. 2017жылға </a:t>
            </a:r>
            <a:r>
              <a:rPr lang="ru-RU" dirty="0" err="1" smtClean="0">
                <a:latin typeface="Times New Roman" panose="02020603050405020304" pitchFamily="18" charset="0"/>
                <a:cs typeface="Times New Roman" panose="02020603050405020304" pitchFamily="18" charset="0"/>
              </a:rPr>
              <a:t>ұзақ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мерзімдегі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келісім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 бойынша ЖҚҚ саны 828, </a:t>
            </a:r>
            <a:r>
              <a:rPr lang="ru-RU" dirty="0" err="1" smtClean="0">
                <a:latin typeface="Times New Roman" panose="02020603050405020304" pitchFamily="18" charset="0"/>
                <a:cs typeface="Times New Roman" panose="02020603050405020304" pitchFamily="18" charset="0"/>
              </a:rPr>
              <a:t>біздегі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сұраныс</a:t>
            </a:r>
            <a:r>
              <a:rPr lang="ru-RU" dirty="0" smtClean="0">
                <a:latin typeface="Times New Roman" panose="02020603050405020304" pitchFamily="18" charset="0"/>
                <a:cs typeface="Times New Roman" panose="02020603050405020304" pitchFamily="18" charset="0"/>
              </a:rPr>
              <a:t> саны 646. </a:t>
            </a:r>
            <a:r>
              <a:rPr lang="ru-RU" dirty="0" err="1" smtClean="0">
                <a:latin typeface="Times New Roman" panose="02020603050405020304" pitchFamily="18" charset="0"/>
                <a:cs typeface="Times New Roman" panose="02020603050405020304" pitchFamily="18" charset="0"/>
              </a:rPr>
              <a:t>Атап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айтқанда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салалық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нормаларға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сәйкес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тегін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берілетін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аяқ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және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басқа</a:t>
            </a:r>
            <a:r>
              <a:rPr lang="ru-RU" dirty="0" smtClean="0">
                <a:latin typeface="Times New Roman" panose="02020603050405020304" pitchFamily="18" charset="0"/>
                <a:cs typeface="Times New Roman" panose="02020603050405020304" pitchFamily="18" charset="0"/>
              </a:rPr>
              <a:t> да </a:t>
            </a:r>
            <a:r>
              <a:rPr lang="ru-RU" dirty="0" err="1" smtClean="0">
                <a:latin typeface="Times New Roman" panose="02020603050405020304" pitchFamily="18" charset="0"/>
                <a:cs typeface="Times New Roman" panose="02020603050405020304" pitchFamily="18" charset="0"/>
              </a:rPr>
              <a:t>жеке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қорғану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құралдарын</a:t>
            </a:r>
            <a:r>
              <a:rPr lang="ru-RU" dirty="0" smtClean="0">
                <a:latin typeface="Times New Roman" panose="02020603050405020304" pitchFamily="18" charset="0"/>
                <a:cs typeface="Times New Roman" panose="02020603050405020304" pitchFamily="18" charset="0"/>
              </a:rPr>
              <a:t> беру </a:t>
            </a:r>
            <a:r>
              <a:rPr lang="ru-RU" dirty="0" err="1" smtClean="0">
                <a:latin typeface="Times New Roman" panose="02020603050405020304" pitchFamily="18" charset="0"/>
                <a:cs typeface="Times New Roman" panose="02020603050405020304" pitchFamily="18" charset="0"/>
              </a:rPr>
              <a:t>көзделген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Жұмысшыларға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жылдың</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суық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мезгіліне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дейін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жылы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және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аяқ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беріледі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Жылы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a:t>
            </a:r>
            <a:r>
              <a:rPr lang="ru-RU" dirty="0" smtClean="0">
                <a:latin typeface="Times New Roman" panose="02020603050405020304" pitchFamily="18" charset="0"/>
                <a:cs typeface="Times New Roman" panose="02020603050405020304" pitchFamily="18" charset="0"/>
              </a:rPr>
              <a:t> мен </a:t>
            </a:r>
            <a:r>
              <a:rPr lang="ru-RU" dirty="0" err="1" smtClean="0">
                <a:latin typeface="Times New Roman" panose="02020603050405020304" pitchFamily="18" charset="0"/>
                <a:cs typeface="Times New Roman" panose="02020603050405020304" pitchFamily="18" charset="0"/>
              </a:rPr>
              <a:t>аяқ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қызметкерлерге</a:t>
            </a:r>
            <a:r>
              <a:rPr lang="ru-RU" dirty="0" smtClean="0">
                <a:latin typeface="Times New Roman" panose="02020603050405020304" pitchFamily="18" charset="0"/>
                <a:cs typeface="Times New Roman" panose="02020603050405020304" pitchFamily="18" charset="0"/>
              </a:rPr>
              <a:t> 01.10.2016 ж. </a:t>
            </a:r>
            <a:r>
              <a:rPr lang="ru-RU" dirty="0" err="1" smtClean="0">
                <a:latin typeface="Times New Roman" panose="02020603050405020304" pitchFamily="18" charset="0"/>
                <a:cs typeface="Times New Roman" panose="02020603050405020304" pitchFamily="18" charset="0"/>
              </a:rPr>
              <a:t>бастап</a:t>
            </a:r>
            <a:r>
              <a:rPr lang="ru-RU" dirty="0" smtClean="0">
                <a:latin typeface="Times New Roman" panose="02020603050405020304" pitchFamily="18" charset="0"/>
                <a:cs typeface="Times New Roman" panose="02020603050405020304" pitchFamily="18" charset="0"/>
              </a:rPr>
              <a:t>, 15.10.16 ж. </a:t>
            </a:r>
            <a:r>
              <a:rPr lang="ru-RU" dirty="0" err="1" smtClean="0">
                <a:latin typeface="Times New Roman" panose="02020603050405020304" pitchFamily="18" charset="0"/>
                <a:cs typeface="Times New Roman" panose="02020603050405020304" pitchFamily="18" charset="0"/>
              </a:rPr>
              <a:t>дейін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беріледі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қызметкерлер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жылы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киіммен</a:t>
            </a:r>
            <a:r>
              <a:rPr lang="ru-RU" dirty="0" smtClean="0">
                <a:latin typeface="Times New Roman" panose="02020603050405020304" pitchFamily="18" charset="0"/>
                <a:cs typeface="Times New Roman" panose="02020603050405020304" pitchFamily="18" charset="0"/>
              </a:rPr>
              <a:t> 100% - </a:t>
            </a:r>
            <a:r>
              <a:rPr lang="ru-RU" dirty="0" err="1" smtClean="0">
                <a:latin typeface="Times New Roman" panose="02020603050405020304" pitchFamily="18" charset="0"/>
                <a:cs typeface="Times New Roman" panose="02020603050405020304" pitchFamily="18" charset="0"/>
              </a:rPr>
              <a:t>ға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қамтамасыз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етілетін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болады</a:t>
            </a:r>
            <a:r>
              <a:rPr lang="ru-RU" dirty="0" smtClean="0">
                <a:latin typeface="Times New Roman" panose="02020603050405020304" pitchFamily="18" charset="0"/>
                <a:cs typeface="Times New Roman" panose="02020603050405020304" pitchFamily="18" charset="0"/>
              </a:rPr>
              <a:t>. </a:t>
            </a:r>
          </a:p>
          <a:p>
            <a:pPr marL="229972" indent="-229972">
              <a:buAutoNum type="arabicPeriod"/>
            </a:pPr>
            <a:r>
              <a:rPr lang="en-US" dirty="0" smtClean="0">
                <a:latin typeface="Times New Roman" panose="02020603050405020304" pitchFamily="18" charset="0"/>
                <a:cs typeface="Times New Roman" panose="02020603050405020304" pitchFamily="18" charset="0"/>
              </a:rPr>
              <a:t>«ZHAMAL-AI LTD» </a:t>
            </a:r>
            <a:r>
              <a:rPr lang="ru-RU" dirty="0" smtClean="0">
                <a:latin typeface="Times New Roman" panose="02020603050405020304" pitchFamily="18" charset="0"/>
                <a:cs typeface="Times New Roman" panose="02020603050405020304" pitchFamily="18" charset="0"/>
              </a:rPr>
              <a:t>ЖШС-мен ЖҚҚ </a:t>
            </a:r>
            <a:r>
              <a:rPr lang="ru-RU" dirty="0" err="1" smtClean="0">
                <a:latin typeface="Times New Roman" panose="02020603050405020304" pitchFamily="18" charset="0"/>
                <a:cs typeface="Times New Roman" panose="02020603050405020304" pitchFamily="18" charset="0"/>
              </a:rPr>
              <a:t>жеткізу</a:t>
            </a:r>
            <a:r>
              <a:rPr lang="ru-RU" dirty="0" smtClean="0">
                <a:latin typeface="Times New Roman" panose="02020603050405020304" pitchFamily="18" charset="0"/>
                <a:cs typeface="Times New Roman" panose="02020603050405020304" pitchFamily="18" charset="0"/>
              </a:rPr>
              <a:t> № 227-16 </a:t>
            </a:r>
            <a:r>
              <a:rPr lang="ru-RU" dirty="0" err="1" smtClean="0">
                <a:latin typeface="Times New Roman" panose="02020603050405020304" pitchFamily="18" charset="0"/>
                <a:cs typeface="Times New Roman" panose="02020603050405020304" pitchFamily="18" charset="0"/>
              </a:rPr>
              <a:t>ұзақ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мерзімді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келісім-шарт</a:t>
            </a:r>
            <a:r>
              <a:rPr lang="ru-RU" dirty="0" smtClean="0">
                <a:latin typeface="Times New Roman" panose="02020603050405020304" pitchFamily="18" charset="0"/>
                <a:cs typeface="Times New Roman" panose="02020603050405020304" pitchFamily="18" charset="0"/>
              </a:rPr>
              <a:t> 15.06.2016 </a:t>
            </a:r>
            <a:r>
              <a:rPr lang="ru-RU" dirty="0" err="1" smtClean="0">
                <a:latin typeface="Times New Roman" panose="02020603050405020304" pitchFamily="18" charset="0"/>
                <a:cs typeface="Times New Roman" panose="02020603050405020304" pitchFamily="18" charset="0"/>
              </a:rPr>
              <a:t>жылы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құрылды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бәтеңке</a:t>
            </a:r>
            <a:r>
              <a:rPr lang="ru-RU" dirty="0" smtClean="0">
                <a:latin typeface="Times New Roman" panose="02020603050405020304" pitchFamily="18" charset="0"/>
                <a:cs typeface="Times New Roman" panose="02020603050405020304" pitchFamily="18" charset="0"/>
              </a:rPr>
              <a:t> - 1697 </a:t>
            </a:r>
            <a:r>
              <a:rPr lang="ru-RU" dirty="0" err="1" smtClean="0">
                <a:latin typeface="Times New Roman" panose="02020603050405020304" pitchFamily="18" charset="0"/>
                <a:cs typeface="Times New Roman" panose="02020603050405020304" pitchFamily="18" charset="0"/>
              </a:rPr>
              <a:t>жұп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етік</a:t>
            </a:r>
            <a:r>
              <a:rPr lang="ru-RU" dirty="0" smtClean="0">
                <a:latin typeface="Times New Roman" panose="02020603050405020304" pitchFamily="18" charset="0"/>
                <a:cs typeface="Times New Roman" panose="02020603050405020304" pitchFamily="18" charset="0"/>
              </a:rPr>
              <a:t> - 657 </a:t>
            </a:r>
            <a:r>
              <a:rPr lang="ru-RU" dirty="0" err="1" smtClean="0">
                <a:latin typeface="Times New Roman" panose="02020603050405020304" pitchFamily="18" charset="0"/>
                <a:cs typeface="Times New Roman" panose="02020603050405020304" pitchFamily="18" charset="0"/>
              </a:rPr>
              <a:t>жұп</a:t>
            </a:r>
            <a:r>
              <a:rPr lang="ru-RU" dirty="0" smtClean="0">
                <a:latin typeface="Times New Roman" panose="02020603050405020304" pitchFamily="18" charset="0"/>
                <a:cs typeface="Times New Roman" panose="02020603050405020304" pitchFamily="18" charset="0"/>
              </a:rPr>
              <a:t>). 61 </a:t>
            </a:r>
            <a:r>
              <a:rPr lang="ru-RU" dirty="0" err="1" smtClean="0">
                <a:latin typeface="Times New Roman" panose="02020603050405020304" pitchFamily="18" charset="0"/>
                <a:cs typeface="Times New Roman" panose="02020603050405020304" pitchFamily="18" charset="0"/>
              </a:rPr>
              <a:t>жұбы</a:t>
            </a:r>
            <a:r>
              <a:rPr lang="ru-RU" dirty="0" smtClean="0">
                <a:latin typeface="Times New Roman" panose="02020603050405020304" pitchFamily="18" charset="0"/>
                <a:cs typeface="Times New Roman" panose="02020603050405020304" pitchFamily="18" charset="0"/>
              </a:rPr>
              <a:t> 2017 жылға </a:t>
            </a:r>
            <a:r>
              <a:rPr lang="ru-RU" dirty="0" err="1" smtClean="0">
                <a:latin typeface="Times New Roman" panose="02020603050405020304" pitchFamily="18" charset="0"/>
                <a:cs typeface="Times New Roman" panose="02020603050405020304" pitchFamily="18" charset="0"/>
              </a:rPr>
              <a:t>өтеді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Барлық</a:t>
            </a:r>
            <a:r>
              <a:rPr lang="ru-RU" dirty="0" smtClean="0">
                <a:latin typeface="Times New Roman" panose="02020603050405020304" pitchFamily="18" charset="0"/>
                <a:cs typeface="Times New Roman" panose="02020603050405020304" pitchFamily="18" charset="0"/>
              </a:rPr>
              <a:t> КБ </a:t>
            </a:r>
            <a:r>
              <a:rPr lang="ru-RU" dirty="0" err="1" smtClean="0">
                <a:latin typeface="Times New Roman" panose="02020603050405020304" pitchFamily="18" charset="0"/>
                <a:cs typeface="Times New Roman" panose="02020603050405020304" pitchFamily="18" charset="0"/>
              </a:rPr>
              <a:t>қызметкерлері</a:t>
            </a:r>
            <a:r>
              <a:rPr lang="ru-RU" dirty="0" smtClean="0">
                <a:latin typeface="Times New Roman" panose="02020603050405020304" pitchFamily="18" charset="0"/>
                <a:cs typeface="Times New Roman" panose="02020603050405020304" pitchFamily="18" charset="0"/>
              </a:rPr>
              <a:t> 31.08.2016 жылға </a:t>
            </a:r>
            <a:r>
              <a:rPr lang="ru-RU" dirty="0" err="1" smtClean="0">
                <a:latin typeface="Times New Roman" panose="02020603050405020304" pitchFamily="18" charset="0"/>
                <a:cs typeface="Times New Roman" panose="02020603050405020304" pitchFamily="18" charset="0"/>
              </a:rPr>
              <a:t>дейін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жазғы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аяқкиіммен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қамтамасыз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етіледі</a:t>
            </a:r>
            <a:r>
              <a:rPr lang="ru-RU" dirty="0" smtClean="0">
                <a:latin typeface="Times New Roman" panose="02020603050405020304" pitchFamily="18" charset="0"/>
                <a:cs typeface="Times New Roman" panose="02020603050405020304" pitchFamily="18" charset="0"/>
              </a:rPr>
              <a:t>.</a:t>
            </a:r>
          </a:p>
          <a:p>
            <a:pPr marL="229972" indent="-229972">
              <a:buAutoNum type="arabicPeriod"/>
            </a:pPr>
            <a:r>
              <a:rPr lang="ru-RU" dirty="0" smtClean="0">
                <a:latin typeface="Times New Roman" panose="02020603050405020304" pitchFamily="18" charset="0"/>
                <a:cs typeface="Times New Roman" panose="02020603050405020304" pitchFamily="18" charset="0"/>
              </a:rPr>
              <a:t>13.06.2016ж. тендер </a:t>
            </a:r>
            <a:r>
              <a:rPr lang="ru-RU" dirty="0" err="1" smtClean="0">
                <a:latin typeface="Times New Roman" panose="02020603050405020304" pitchFamily="18" charset="0"/>
                <a:cs typeface="Times New Roman" panose="02020603050405020304" pitchFamily="18" charset="0"/>
              </a:rPr>
              <a:t>жарияланды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өтпей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калды</a:t>
            </a:r>
            <a:r>
              <a:rPr lang="ru-RU" dirty="0" smtClean="0">
                <a:latin typeface="Times New Roman" panose="02020603050405020304" pitchFamily="18" charset="0"/>
                <a:cs typeface="Times New Roman" panose="02020603050405020304" pitchFamily="18" charset="0"/>
              </a:rPr>
              <a:t>. 28.07.2016ж. тендер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жарияланды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ашылуы</a:t>
            </a:r>
            <a:r>
              <a:rPr lang="ru-RU" dirty="0" smtClean="0">
                <a:latin typeface="Times New Roman" panose="02020603050405020304" pitchFamily="18" charset="0"/>
                <a:cs typeface="Times New Roman" panose="02020603050405020304" pitchFamily="18" charset="0"/>
              </a:rPr>
              <a:t> 16.08.2016ж. </a:t>
            </a:r>
            <a:r>
              <a:rPr lang="ru-RU" dirty="0" err="1" smtClean="0">
                <a:latin typeface="Times New Roman" panose="02020603050405020304" pitchFamily="18" charset="0"/>
                <a:cs typeface="Times New Roman" panose="02020603050405020304" pitchFamily="18" charset="0"/>
              </a:rPr>
              <a:t>қарауға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және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қорытындысын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шығаруға</a:t>
            </a:r>
            <a:r>
              <a:rPr lang="ru-RU" dirty="0" smtClean="0">
                <a:latin typeface="Times New Roman" panose="02020603050405020304" pitchFamily="18" charset="0"/>
                <a:cs typeface="Times New Roman" panose="02020603050405020304" pitchFamily="18" charset="0"/>
              </a:rPr>
              <a:t> 10 </a:t>
            </a:r>
            <a:r>
              <a:rPr lang="ru-RU" dirty="0" err="1" smtClean="0">
                <a:latin typeface="Times New Roman" panose="02020603050405020304" pitchFamily="18" charset="0"/>
                <a:cs typeface="Times New Roman" panose="02020603050405020304" pitchFamily="18" charset="0"/>
              </a:rPr>
              <a:t>күн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беріледі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және</a:t>
            </a:r>
            <a:r>
              <a:rPr lang="ru-RU" dirty="0" smtClean="0">
                <a:latin typeface="Times New Roman" panose="02020603050405020304" pitchFamily="18" charset="0"/>
                <a:cs typeface="Times New Roman" panose="02020603050405020304" pitchFamily="18" charset="0"/>
              </a:rPr>
              <a:t> 10 </a:t>
            </a:r>
            <a:r>
              <a:rPr lang="ru-RU" dirty="0" err="1" smtClean="0">
                <a:latin typeface="Times New Roman" panose="02020603050405020304" pitchFamily="18" charset="0"/>
                <a:cs typeface="Times New Roman" panose="02020603050405020304" pitchFamily="18" charset="0"/>
              </a:rPr>
              <a:t>күн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келісім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құруға</a:t>
            </a:r>
            <a:r>
              <a:rPr lang="ru-RU" dirty="0" smtClean="0">
                <a:latin typeface="Times New Roman" panose="02020603050405020304" pitchFamily="18" charset="0"/>
                <a:cs typeface="Times New Roman" panose="02020603050405020304" pitchFamily="18" charset="0"/>
              </a:rPr>
              <a:t>, 45 </a:t>
            </a:r>
            <a:r>
              <a:rPr lang="ru-RU" dirty="0" err="1" smtClean="0">
                <a:latin typeface="Times New Roman" panose="02020603050405020304" pitchFamily="18" charset="0"/>
                <a:cs typeface="Times New Roman" panose="02020603050405020304" pitchFamily="18" charset="0"/>
              </a:rPr>
              <a:t>күн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аяқкиімді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дайындауға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және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жеткізуге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беріледі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Жеткізудің</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жоспарланған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мерзімі</a:t>
            </a:r>
            <a:r>
              <a:rPr lang="ru-RU" dirty="0" smtClean="0">
                <a:latin typeface="Times New Roman" panose="02020603050405020304" pitchFamily="18" charset="0"/>
                <a:cs typeface="Times New Roman" panose="02020603050405020304" pitchFamily="18" charset="0"/>
              </a:rPr>
              <a:t> 17-ші </a:t>
            </a:r>
            <a:r>
              <a:rPr lang="ru-RU" dirty="0" err="1" smtClean="0">
                <a:latin typeface="Times New Roman" panose="02020603050405020304" pitchFamily="18" charset="0"/>
                <a:cs typeface="Times New Roman" panose="02020603050405020304" pitchFamily="18" charset="0"/>
              </a:rPr>
              <a:t>қыркүйек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Өтінім</a:t>
            </a:r>
            <a:r>
              <a:rPr lang="ru-RU" dirty="0" smtClean="0">
                <a:latin typeface="Times New Roman" panose="02020603050405020304" pitchFamily="18" charset="0"/>
                <a:cs typeface="Times New Roman" panose="02020603050405020304" pitchFamily="18" charset="0"/>
              </a:rPr>
              <a:t> бойынша 2 464 </a:t>
            </a:r>
            <a:r>
              <a:rPr lang="ru-RU" dirty="0" err="1" smtClean="0">
                <a:latin typeface="Times New Roman" panose="02020603050405020304" pitchFamily="18" charset="0"/>
                <a:cs typeface="Times New Roman" panose="02020603050405020304" pitchFamily="18" charset="0"/>
              </a:rPr>
              <a:t>жұп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арнайы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аяқкиім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оның</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ішінде</a:t>
            </a:r>
            <a:r>
              <a:rPr lang="ru-RU" dirty="0" smtClean="0">
                <a:latin typeface="Times New Roman" panose="02020603050405020304" pitchFamily="18" charset="0"/>
                <a:cs typeface="Times New Roman" panose="02020603050405020304" pitchFamily="18" charset="0"/>
              </a:rPr>
              <a:t>: 1 838 </a:t>
            </a:r>
            <a:r>
              <a:rPr lang="ru-RU" dirty="0" err="1" smtClean="0">
                <a:latin typeface="Times New Roman" panose="02020603050405020304" pitchFamily="18" charset="0"/>
                <a:cs typeface="Times New Roman" panose="02020603050405020304" pitchFamily="18" charset="0"/>
              </a:rPr>
              <a:t>жұп</a:t>
            </a:r>
            <a:r>
              <a:rPr lang="ru-RU" dirty="0" smtClean="0">
                <a:latin typeface="Times New Roman" panose="02020603050405020304" pitchFamily="18" charset="0"/>
                <a:cs typeface="Times New Roman" panose="02020603050405020304" pitchFamily="18" charset="0"/>
              </a:rPr>
              <a:t> – 2016 </a:t>
            </a:r>
            <a:r>
              <a:rPr lang="ru-RU" dirty="0" err="1" smtClean="0">
                <a:latin typeface="Times New Roman" panose="02020603050405020304" pitchFamily="18" charset="0"/>
                <a:cs typeface="Times New Roman" panose="02020603050405020304" pitchFamily="18" charset="0"/>
              </a:rPr>
              <a:t>жылғы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қажеттілік</a:t>
            </a:r>
            <a:r>
              <a:rPr lang="ru-RU" dirty="0" smtClean="0">
                <a:latin typeface="Times New Roman" panose="02020603050405020304" pitchFamily="18" charset="0"/>
                <a:cs typeface="Times New Roman" panose="02020603050405020304" pitchFamily="18" charset="0"/>
              </a:rPr>
              <a:t>, 626 </a:t>
            </a:r>
            <a:r>
              <a:rPr lang="ru-RU" dirty="0" err="1" smtClean="0">
                <a:latin typeface="Times New Roman" panose="02020603050405020304" pitchFamily="18" charset="0"/>
                <a:cs typeface="Times New Roman" panose="02020603050405020304" pitchFamily="18" charset="0"/>
              </a:rPr>
              <a:t>жұп</a:t>
            </a:r>
            <a:r>
              <a:rPr lang="ru-RU" dirty="0" smtClean="0">
                <a:latin typeface="Times New Roman" panose="02020603050405020304" pitchFamily="18" charset="0"/>
                <a:cs typeface="Times New Roman" panose="02020603050405020304" pitchFamily="18" charset="0"/>
              </a:rPr>
              <a:t> - 1-тоқсан 2017 </a:t>
            </a:r>
            <a:r>
              <a:rPr lang="ru-RU" dirty="0" err="1" smtClean="0">
                <a:latin typeface="Times New Roman" panose="02020603050405020304" pitchFamily="18" charset="0"/>
                <a:cs typeface="Times New Roman" panose="02020603050405020304" pitchFamily="18" charset="0"/>
              </a:rPr>
              <a:t>жылғы</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қажеттілік</a:t>
            </a:r>
            <a:r>
              <a:rPr lang="ru-RU" dirty="0" smtClean="0">
                <a:latin typeface="Times New Roman" panose="02020603050405020304" pitchFamily="18" charset="0"/>
                <a:cs typeface="Times New Roman" panose="02020603050405020304" pitchFamily="18" charset="0"/>
              </a:rPr>
              <a:t>.</a:t>
            </a:r>
          </a:p>
          <a:p>
            <a:pPr marL="229972" indent="-229972">
              <a:buAutoNum type="arabicPeriod"/>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2467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42975" y="746125"/>
            <a:ext cx="4972050" cy="3729038"/>
          </a:xfrm>
        </p:spPr>
      </p:sp>
      <p:sp>
        <p:nvSpPr>
          <p:cNvPr id="3" name="Заметки 2"/>
          <p:cNvSpPr>
            <a:spLocks noGrp="1"/>
          </p:cNvSpPr>
          <p:nvPr>
            <p:ph type="body" idx="1"/>
          </p:nvPr>
        </p:nvSpPr>
        <p:spPr/>
        <p:txBody>
          <a:bodyPr>
            <a:normAutofit/>
          </a:bodyPr>
          <a:lstStyle/>
          <a:p>
            <a:r>
              <a:rPr lang="ru-RU" dirty="0" smtClean="0"/>
              <a:t>Вместо ссылки </a:t>
            </a:r>
            <a:r>
              <a:rPr lang="en-US" b="1" dirty="0">
                <a:latin typeface="Verdana" pitchFamily="34" charset="0"/>
              </a:rPr>
              <a:t>www.blog.com</a:t>
            </a:r>
            <a:r>
              <a:rPr lang="uk-UA" b="1" dirty="0">
                <a:latin typeface="Verdana" pitchFamily="34" charset="0"/>
              </a:rPr>
              <a:t> </a:t>
            </a:r>
            <a:r>
              <a:rPr lang="uk-UA" dirty="0">
                <a:latin typeface="Verdana" pitchFamily="34" charset="0"/>
              </a:rPr>
              <a:t>тут и по </a:t>
            </a:r>
            <a:r>
              <a:rPr lang="uk-UA" dirty="0" err="1">
                <a:latin typeface="Verdana" pitchFamily="34" charset="0"/>
              </a:rPr>
              <a:t>всей</a:t>
            </a:r>
            <a:r>
              <a:rPr lang="uk-UA" dirty="0">
                <a:latin typeface="Verdana" pitchFamily="34" charset="0"/>
              </a:rPr>
              <a:t> </a:t>
            </a:r>
            <a:r>
              <a:rPr lang="uk-UA" dirty="0" err="1">
                <a:latin typeface="Verdana" pitchFamily="34" charset="0"/>
              </a:rPr>
              <a:t>презентации</a:t>
            </a:r>
            <a:r>
              <a:rPr lang="uk-UA" dirty="0">
                <a:latin typeface="Verdana" pitchFamily="34" charset="0"/>
              </a:rPr>
              <a:t> </a:t>
            </a:r>
            <a:r>
              <a:rPr lang="uk-UA" dirty="0" err="1">
                <a:latin typeface="Verdana" pitchFamily="34" charset="0"/>
              </a:rPr>
              <a:t>поставьте</a:t>
            </a:r>
            <a:r>
              <a:rPr lang="uk-UA" dirty="0">
                <a:latin typeface="Verdana" pitchFamily="34" charset="0"/>
              </a:rPr>
              <a:t> адрес </a:t>
            </a:r>
            <a:r>
              <a:rPr lang="uk-UA" dirty="0" err="1">
                <a:latin typeface="Verdana" pitchFamily="34" charset="0"/>
              </a:rPr>
              <a:t>своего</a:t>
            </a:r>
            <a:r>
              <a:rPr lang="uk-UA" dirty="0">
                <a:latin typeface="Verdana" pitchFamily="34" charset="0"/>
              </a:rPr>
              <a:t> </a:t>
            </a:r>
            <a:r>
              <a:rPr lang="uk-UA" dirty="0" err="1">
                <a:latin typeface="Verdana" pitchFamily="34" charset="0"/>
              </a:rPr>
              <a:t>веб-портфолио</a:t>
            </a:r>
            <a:endParaRPr lang="ru-RU" dirty="0"/>
          </a:p>
        </p:txBody>
      </p:sp>
    </p:spTree>
    <p:extLst>
      <p:ext uri="{BB962C8B-B14F-4D97-AF65-F5344CB8AC3E}">
        <p14:creationId xmlns:p14="http://schemas.microsoft.com/office/powerpoint/2010/main" val="8890944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3089" name="Group 17"/>
          <p:cNvGrpSpPr>
            <a:grpSpLocks/>
          </p:cNvGrpSpPr>
          <p:nvPr/>
        </p:nvGrpSpPr>
        <p:grpSpPr bwMode="auto">
          <a:xfrm>
            <a:off x="-9525" y="2708279"/>
            <a:ext cx="9183688" cy="1501775"/>
            <a:chOff x="-23" y="1319"/>
            <a:chExt cx="5799" cy="946"/>
          </a:xfrm>
        </p:grpSpPr>
        <p:sp>
          <p:nvSpPr>
            <p:cNvPr id="3090" name="Freeform 18"/>
            <p:cNvSpPr>
              <a:spLocks/>
            </p:cNvSpPr>
            <p:nvPr/>
          </p:nvSpPr>
          <p:spPr bwMode="gray">
            <a:xfrm>
              <a:off x="-20" y="1319"/>
              <a:ext cx="5779" cy="946"/>
            </a:xfrm>
            <a:custGeom>
              <a:avLst/>
              <a:gdLst/>
              <a:ahLst/>
              <a:cxnLst>
                <a:cxn ang="0">
                  <a:pos x="6" y="454"/>
                </a:cxn>
                <a:cxn ang="0">
                  <a:pos x="355" y="454"/>
                </a:cxn>
                <a:cxn ang="0">
                  <a:pos x="757" y="1"/>
                </a:cxn>
                <a:cxn ang="0">
                  <a:pos x="2511" y="0"/>
                </a:cxn>
                <a:cxn ang="0">
                  <a:pos x="2646" y="144"/>
                </a:cxn>
                <a:cxn ang="0">
                  <a:pos x="5779" y="137"/>
                </a:cxn>
                <a:cxn ang="0">
                  <a:pos x="5779" y="772"/>
                </a:cxn>
                <a:cxn ang="0">
                  <a:pos x="2899" y="765"/>
                </a:cxn>
                <a:cxn ang="0">
                  <a:pos x="2757" y="946"/>
                </a:cxn>
                <a:cxn ang="0">
                  <a:pos x="1883" y="946"/>
                </a:cxn>
                <a:cxn ang="0">
                  <a:pos x="1663" y="687"/>
                </a:cxn>
                <a:cxn ang="0">
                  <a:pos x="0" y="687"/>
                </a:cxn>
                <a:cxn ang="0">
                  <a:pos x="35" y="480"/>
                </a:cxn>
              </a:cxnLst>
              <a:rect l="0" t="0" r="r" b="b"/>
              <a:pathLst>
                <a:path w="5779" h="946">
                  <a:moveTo>
                    <a:pt x="6" y="454"/>
                  </a:moveTo>
                  <a:lnTo>
                    <a:pt x="355" y="454"/>
                  </a:lnTo>
                  <a:lnTo>
                    <a:pt x="757" y="1"/>
                  </a:lnTo>
                  <a:lnTo>
                    <a:pt x="2511" y="0"/>
                  </a:lnTo>
                  <a:lnTo>
                    <a:pt x="2646" y="144"/>
                  </a:lnTo>
                  <a:lnTo>
                    <a:pt x="5779" y="137"/>
                  </a:lnTo>
                  <a:lnTo>
                    <a:pt x="5779" y="772"/>
                  </a:lnTo>
                  <a:lnTo>
                    <a:pt x="2899" y="765"/>
                  </a:lnTo>
                  <a:lnTo>
                    <a:pt x="2757" y="946"/>
                  </a:lnTo>
                  <a:lnTo>
                    <a:pt x="1883" y="946"/>
                  </a:lnTo>
                  <a:lnTo>
                    <a:pt x="1663" y="687"/>
                  </a:lnTo>
                  <a:lnTo>
                    <a:pt x="0" y="687"/>
                  </a:lnTo>
                  <a:lnTo>
                    <a:pt x="35" y="480"/>
                  </a:lnTo>
                </a:path>
              </a:pathLst>
            </a:custGeom>
            <a:solidFill>
              <a:schemeClr val="bg1"/>
            </a:solidFill>
            <a:ln w="9525">
              <a:noFill/>
              <a:round/>
              <a:headEnd/>
              <a:tailEnd/>
            </a:ln>
            <a:effectLst>
              <a:outerShdw dist="77251" dir="4832261" algn="ctr" rotWithShape="0">
                <a:srgbClr val="000066">
                  <a:alpha val="19000"/>
                </a:srgbClr>
              </a:outerShdw>
            </a:effectLst>
          </p:spPr>
          <p:txBody>
            <a:bodyPr/>
            <a:lstStyle/>
            <a:p>
              <a:endParaRPr lang="ru-RU"/>
            </a:p>
          </p:txBody>
        </p:sp>
        <p:sp>
          <p:nvSpPr>
            <p:cNvPr id="3091" name="Freeform 19" descr="01_img(Global Digtal Desigm(imageState)"/>
            <p:cNvSpPr>
              <a:spLocks/>
            </p:cNvSpPr>
            <p:nvPr/>
          </p:nvSpPr>
          <p:spPr bwMode="gray">
            <a:xfrm>
              <a:off x="-23" y="1344"/>
              <a:ext cx="5799" cy="895"/>
            </a:xfrm>
            <a:custGeom>
              <a:avLst/>
              <a:gdLst/>
              <a:ahLst/>
              <a:cxnLst>
                <a:cxn ang="0">
                  <a:pos x="0" y="455"/>
                </a:cxn>
                <a:cxn ang="0">
                  <a:pos x="369" y="454"/>
                </a:cxn>
                <a:cxn ang="0">
                  <a:pos x="776" y="0"/>
                </a:cxn>
                <a:cxn ang="0">
                  <a:pos x="2496" y="0"/>
                </a:cxn>
                <a:cxn ang="0">
                  <a:pos x="2632" y="136"/>
                </a:cxn>
                <a:cxn ang="0">
                  <a:pos x="5799" y="136"/>
                </a:cxn>
                <a:cxn ang="0">
                  <a:pos x="5788" y="727"/>
                </a:cxn>
                <a:cxn ang="0">
                  <a:pos x="2883" y="708"/>
                </a:cxn>
                <a:cxn ang="0">
                  <a:pos x="2747" y="895"/>
                </a:cxn>
                <a:cxn ang="0">
                  <a:pos x="1899" y="895"/>
                </a:cxn>
                <a:cxn ang="0">
                  <a:pos x="1681" y="635"/>
                </a:cxn>
                <a:cxn ang="0">
                  <a:pos x="7" y="635"/>
                </a:cxn>
                <a:cxn ang="0">
                  <a:pos x="7" y="454"/>
                </a:cxn>
              </a:cxnLst>
              <a:rect l="0" t="0" r="r" b="b"/>
              <a:pathLst>
                <a:path w="5799" h="895">
                  <a:moveTo>
                    <a:pt x="0" y="455"/>
                  </a:moveTo>
                  <a:lnTo>
                    <a:pt x="369" y="454"/>
                  </a:lnTo>
                  <a:lnTo>
                    <a:pt x="776" y="0"/>
                  </a:lnTo>
                  <a:lnTo>
                    <a:pt x="2496" y="0"/>
                  </a:lnTo>
                  <a:lnTo>
                    <a:pt x="2632" y="136"/>
                  </a:lnTo>
                  <a:lnTo>
                    <a:pt x="5799" y="136"/>
                  </a:lnTo>
                  <a:lnTo>
                    <a:pt x="5788" y="727"/>
                  </a:lnTo>
                  <a:lnTo>
                    <a:pt x="2883" y="708"/>
                  </a:lnTo>
                  <a:lnTo>
                    <a:pt x="2747" y="895"/>
                  </a:lnTo>
                  <a:lnTo>
                    <a:pt x="1899" y="895"/>
                  </a:lnTo>
                  <a:lnTo>
                    <a:pt x="1681" y="635"/>
                  </a:lnTo>
                  <a:lnTo>
                    <a:pt x="7" y="635"/>
                  </a:lnTo>
                  <a:lnTo>
                    <a:pt x="7" y="454"/>
                  </a:lnTo>
                </a:path>
              </a:pathLst>
            </a:custGeom>
            <a:blipFill dpi="0" rotWithShape="1">
              <a:blip r:embed="rId2"/>
              <a:srcRect/>
              <a:stretch>
                <a:fillRect/>
              </a:stretch>
            </a:blipFill>
            <a:ln w="9525">
              <a:noFill/>
              <a:round/>
              <a:headEnd/>
              <a:tailEnd/>
            </a:ln>
            <a:effectLst/>
          </p:spPr>
          <p:txBody>
            <a:bodyPr/>
            <a:lstStyle/>
            <a:p>
              <a:endParaRPr lang="ru-RU"/>
            </a:p>
          </p:txBody>
        </p:sp>
      </p:grpSp>
      <p:sp>
        <p:nvSpPr>
          <p:cNvPr id="3075" name="Rectangle 3"/>
          <p:cNvSpPr>
            <a:spLocks noGrp="1" noChangeArrowheads="1"/>
          </p:cNvSpPr>
          <p:nvPr>
            <p:ph type="subTitle" idx="1"/>
          </p:nvPr>
        </p:nvSpPr>
        <p:spPr bwMode="black">
          <a:xfrm>
            <a:off x="990600" y="4953000"/>
            <a:ext cx="7315200" cy="381000"/>
          </a:xfrm>
        </p:spPr>
        <p:txBody>
          <a:bodyPr/>
          <a:lstStyle>
            <a:lvl1pPr marL="0" indent="0" algn="ctr">
              <a:buFont typeface="Wingdings" pitchFamily="2" charset="2"/>
              <a:buNone/>
              <a:defRPr sz="1800">
                <a:latin typeface="Verdana" pitchFamily="34" charset="0"/>
              </a:defRPr>
            </a:lvl1pPr>
          </a:lstStyle>
          <a:p>
            <a:r>
              <a:rPr lang="ru-RU" smtClean="0"/>
              <a:t>Образец подзаголовка</a:t>
            </a:r>
            <a:endParaRPr lang="en-US"/>
          </a:p>
        </p:txBody>
      </p:sp>
      <p:sp>
        <p:nvSpPr>
          <p:cNvPr id="3086" name="Text Box 14"/>
          <p:cNvSpPr txBox="1">
            <a:spLocks noChangeArrowheads="1"/>
          </p:cNvSpPr>
          <p:nvPr/>
        </p:nvSpPr>
        <p:spPr bwMode="auto">
          <a:xfrm>
            <a:off x="304800" y="228601"/>
            <a:ext cx="1409680" cy="400110"/>
          </a:xfrm>
          <a:prstGeom prst="rect">
            <a:avLst/>
          </a:prstGeom>
          <a:noFill/>
          <a:ln w="9525">
            <a:noFill/>
            <a:miter lim="800000"/>
            <a:headEnd/>
            <a:tailEnd/>
          </a:ln>
          <a:effectLst/>
        </p:spPr>
        <p:txBody>
          <a:bodyPr wrap="square">
            <a:spAutoFit/>
          </a:bodyPr>
          <a:lstStyle/>
          <a:p>
            <a:r>
              <a:rPr lang="uk-UA" sz="2000" b="1" dirty="0" smtClean="0">
                <a:latin typeface="Verdana" pitchFamily="34" charset="0"/>
              </a:rPr>
              <a:t>ФОТО</a:t>
            </a:r>
            <a:endParaRPr lang="en-US" sz="2000" b="1" dirty="0">
              <a:latin typeface="Verdana" pitchFamily="34" charset="0"/>
            </a:endParaRPr>
          </a:p>
        </p:txBody>
      </p:sp>
      <p:sp>
        <p:nvSpPr>
          <p:cNvPr id="3092" name="Rectangle 20"/>
          <p:cNvSpPr>
            <a:spLocks noGrp="1" noChangeArrowheads="1"/>
          </p:cNvSpPr>
          <p:nvPr>
            <p:ph type="ctrTitle" sz="quarter"/>
          </p:nvPr>
        </p:nvSpPr>
        <p:spPr bwMode="black">
          <a:xfrm>
            <a:off x="611190" y="1700213"/>
            <a:ext cx="8137525" cy="792163"/>
          </a:xfrm>
          <a:effectLst>
            <a:outerShdw dist="53882" dir="2700000" algn="ctr" rotWithShape="0">
              <a:schemeClr val="bg2">
                <a:alpha val="50000"/>
              </a:schemeClr>
            </a:outerShdw>
          </a:effectLst>
        </p:spPr>
        <p:txBody>
          <a:bodyPr/>
          <a:lstStyle>
            <a:lvl1pPr>
              <a:defRPr sz="3600" b="1">
                <a:solidFill>
                  <a:schemeClr val="tx1"/>
                </a:solidFill>
              </a:defRPr>
            </a:lvl1pPr>
          </a:lstStyle>
          <a:p>
            <a:r>
              <a:rPr lang="ru-RU" altLang="ko-KR" smtClean="0"/>
              <a:t>Образец заголовка</a:t>
            </a:r>
            <a:endParaRPr lang="en-US" altLang="ko-K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089"/>
                                        </p:tgtEl>
                                        <p:attrNameLst>
                                          <p:attrName>style.visibility</p:attrName>
                                        </p:attrNameLst>
                                      </p:cBhvr>
                                      <p:to>
                                        <p:strVal val="visible"/>
                                      </p:to>
                                    </p:set>
                                    <p:animEffect transition="in" filter="barn(outHorizontal)">
                                      <p:cBhvr>
                                        <p:cTn id="7" dur="500"/>
                                        <p:tgtEl>
                                          <p:spTgt spid="30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r>
              <a:rPr lang="ru-RU" smtClean="0"/>
              <a:t>www.blog.com</a:t>
            </a:r>
            <a:endParaRPr lang="en-US" dirty="0"/>
          </a:p>
        </p:txBody>
      </p:sp>
      <p:sp>
        <p:nvSpPr>
          <p:cNvPr id="5" name="Нижний колонтитул 4"/>
          <p:cNvSpPr>
            <a:spLocks noGrp="1"/>
          </p:cNvSpPr>
          <p:nvPr>
            <p:ph type="ftr" sz="quarter" idx="11"/>
          </p:nvPr>
        </p:nvSpPr>
        <p:spPr/>
        <p:txBody>
          <a:bodyPr/>
          <a:lstStyle>
            <a:lvl1pPr>
              <a:defRPr/>
            </a:lvl1pPr>
          </a:lstStyle>
          <a:p>
            <a:r>
              <a:rPr lang="uk-UA" dirty="0" smtClean="0"/>
              <a:t>ПІБ, рік</a:t>
            </a:r>
            <a:endParaRPr lang="en-US" dirty="0"/>
          </a:p>
        </p:txBody>
      </p:sp>
      <p:sp>
        <p:nvSpPr>
          <p:cNvPr id="6" name="Номер слайда 5"/>
          <p:cNvSpPr>
            <a:spLocks noGrp="1"/>
          </p:cNvSpPr>
          <p:nvPr>
            <p:ph type="sldNum" sz="quarter" idx="12"/>
          </p:nvPr>
        </p:nvSpPr>
        <p:spPr/>
        <p:txBody>
          <a:bodyPr/>
          <a:lstStyle>
            <a:lvl1pPr>
              <a:defRPr/>
            </a:lvl1pPr>
          </a:lstStyle>
          <a:p>
            <a:fld id="{D5ACE947-0179-40F8-9670-1714461EDEAB}"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1"/>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r>
              <a:rPr lang="ru-RU" smtClean="0"/>
              <a:t>www.blog.com</a:t>
            </a:r>
            <a:endParaRPr lang="en-US" dirty="0"/>
          </a:p>
        </p:txBody>
      </p:sp>
      <p:sp>
        <p:nvSpPr>
          <p:cNvPr id="5" name="Нижний колонтитул 4"/>
          <p:cNvSpPr>
            <a:spLocks noGrp="1"/>
          </p:cNvSpPr>
          <p:nvPr>
            <p:ph type="ftr" sz="quarter" idx="11"/>
          </p:nvPr>
        </p:nvSpPr>
        <p:spPr/>
        <p:txBody>
          <a:bodyPr/>
          <a:lstStyle>
            <a:lvl1pPr>
              <a:defRPr/>
            </a:lvl1pPr>
          </a:lstStyle>
          <a:p>
            <a:r>
              <a:rPr lang="uk-UA" dirty="0" smtClean="0"/>
              <a:t>ПІБ, рік</a:t>
            </a:r>
            <a:endParaRPr lang="en-US" dirty="0"/>
          </a:p>
        </p:txBody>
      </p:sp>
      <p:sp>
        <p:nvSpPr>
          <p:cNvPr id="6" name="Номер слайда 5"/>
          <p:cNvSpPr>
            <a:spLocks noGrp="1"/>
          </p:cNvSpPr>
          <p:nvPr>
            <p:ph type="sldNum" sz="quarter" idx="12"/>
          </p:nvPr>
        </p:nvSpPr>
        <p:spPr/>
        <p:txBody>
          <a:bodyPr/>
          <a:lstStyle>
            <a:lvl1pPr>
              <a:defRPr/>
            </a:lvl1pPr>
          </a:lstStyle>
          <a:p>
            <a:fld id="{C70D924D-886A-4668-B5E6-2B5D01F68D35}"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343027"/>
            <a:ext cx="4038600" cy="51371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343027"/>
            <a:ext cx="4038600" cy="51371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r>
              <a:rPr lang="ru-RU" smtClean="0"/>
              <a:t>www.blog.com</a:t>
            </a:r>
            <a:endParaRPr lang="en-US" dirty="0"/>
          </a:p>
        </p:txBody>
      </p:sp>
      <p:sp>
        <p:nvSpPr>
          <p:cNvPr id="6" name="Нижний колонтитул 5"/>
          <p:cNvSpPr>
            <a:spLocks noGrp="1"/>
          </p:cNvSpPr>
          <p:nvPr>
            <p:ph type="ftr" sz="quarter" idx="11"/>
          </p:nvPr>
        </p:nvSpPr>
        <p:spPr/>
        <p:txBody>
          <a:bodyPr/>
          <a:lstStyle>
            <a:lvl1pPr>
              <a:defRPr/>
            </a:lvl1pPr>
          </a:lstStyle>
          <a:p>
            <a:r>
              <a:rPr lang="uk-UA" dirty="0" smtClean="0"/>
              <a:t>ПІБ, рік</a:t>
            </a:r>
            <a:endParaRPr lang="en-US" dirty="0"/>
          </a:p>
        </p:txBody>
      </p:sp>
      <p:sp>
        <p:nvSpPr>
          <p:cNvPr id="7" name="Номер слайда 6"/>
          <p:cNvSpPr>
            <a:spLocks noGrp="1"/>
          </p:cNvSpPr>
          <p:nvPr>
            <p:ph type="sldNum" sz="quarter" idx="12"/>
          </p:nvPr>
        </p:nvSpPr>
        <p:spPr/>
        <p:txBody>
          <a:bodyPr/>
          <a:lstStyle>
            <a:lvl1pPr>
              <a:defRPr/>
            </a:lvl1pPr>
          </a:lstStyle>
          <a:p>
            <a:fld id="{7A914C77-0F69-42A6-83EF-0C0D1CAC9BB2}"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9"/>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7" y="1535113"/>
            <a:ext cx="4041775"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r>
              <a:rPr lang="ru-RU" smtClean="0"/>
              <a:t>www.blog.com</a:t>
            </a:r>
            <a:endParaRPr lang="en-US" dirty="0"/>
          </a:p>
        </p:txBody>
      </p:sp>
      <p:sp>
        <p:nvSpPr>
          <p:cNvPr id="8" name="Нижний колонтитул 7"/>
          <p:cNvSpPr>
            <a:spLocks noGrp="1"/>
          </p:cNvSpPr>
          <p:nvPr>
            <p:ph type="ftr" sz="quarter" idx="11"/>
          </p:nvPr>
        </p:nvSpPr>
        <p:spPr/>
        <p:txBody>
          <a:bodyPr/>
          <a:lstStyle>
            <a:lvl1pPr>
              <a:defRPr/>
            </a:lvl1pPr>
          </a:lstStyle>
          <a:p>
            <a:r>
              <a:rPr lang="uk-UA" dirty="0" smtClean="0"/>
              <a:t>ПІБ, рік</a:t>
            </a:r>
            <a:endParaRPr lang="en-US" dirty="0"/>
          </a:p>
        </p:txBody>
      </p:sp>
      <p:sp>
        <p:nvSpPr>
          <p:cNvPr id="9" name="Номер слайда 8"/>
          <p:cNvSpPr>
            <a:spLocks noGrp="1"/>
          </p:cNvSpPr>
          <p:nvPr>
            <p:ph type="sldNum" sz="quarter" idx="12"/>
          </p:nvPr>
        </p:nvSpPr>
        <p:spPr/>
        <p:txBody>
          <a:bodyPr/>
          <a:lstStyle>
            <a:lvl1pPr>
              <a:defRPr/>
            </a:lvl1pPr>
          </a:lstStyle>
          <a:p>
            <a:fld id="{A0B48502-8CE0-4710-99AD-6D48358E6719}"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r>
              <a:rPr lang="ru-RU" smtClean="0"/>
              <a:t>www.blog.com</a:t>
            </a:r>
            <a:endParaRPr lang="en-US" dirty="0"/>
          </a:p>
        </p:txBody>
      </p:sp>
      <p:sp>
        <p:nvSpPr>
          <p:cNvPr id="4" name="Нижний колонтитул 3"/>
          <p:cNvSpPr>
            <a:spLocks noGrp="1"/>
          </p:cNvSpPr>
          <p:nvPr>
            <p:ph type="ftr" sz="quarter" idx="11"/>
          </p:nvPr>
        </p:nvSpPr>
        <p:spPr/>
        <p:txBody>
          <a:bodyPr/>
          <a:lstStyle>
            <a:lvl1pPr>
              <a:defRPr/>
            </a:lvl1pPr>
          </a:lstStyle>
          <a:p>
            <a:r>
              <a:rPr lang="uk-UA" dirty="0" smtClean="0"/>
              <a:t>ПІБ, рік</a:t>
            </a:r>
            <a:endParaRPr lang="en-US" dirty="0"/>
          </a:p>
        </p:txBody>
      </p:sp>
      <p:sp>
        <p:nvSpPr>
          <p:cNvPr id="5" name="Номер слайда 4"/>
          <p:cNvSpPr>
            <a:spLocks noGrp="1"/>
          </p:cNvSpPr>
          <p:nvPr>
            <p:ph type="sldNum" sz="quarter" idx="12"/>
          </p:nvPr>
        </p:nvSpPr>
        <p:spPr/>
        <p:txBody>
          <a:bodyPr/>
          <a:lstStyle>
            <a:lvl1pPr>
              <a:defRPr/>
            </a:lvl1pPr>
          </a:lstStyle>
          <a:p>
            <a:fld id="{CCAF7F7D-B395-4771-BE4E-FE32E7E7674B}"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r>
              <a:rPr lang="ru-RU" smtClean="0"/>
              <a:t>www.blog.com</a:t>
            </a:r>
            <a:endParaRPr lang="en-US" dirty="0"/>
          </a:p>
        </p:txBody>
      </p:sp>
      <p:sp>
        <p:nvSpPr>
          <p:cNvPr id="3" name="Нижний колонтитул 2"/>
          <p:cNvSpPr>
            <a:spLocks noGrp="1"/>
          </p:cNvSpPr>
          <p:nvPr>
            <p:ph type="ftr" sz="quarter" idx="11"/>
          </p:nvPr>
        </p:nvSpPr>
        <p:spPr/>
        <p:txBody>
          <a:bodyPr/>
          <a:lstStyle>
            <a:lvl1pPr>
              <a:defRPr/>
            </a:lvl1pPr>
          </a:lstStyle>
          <a:p>
            <a:r>
              <a:rPr lang="uk-UA" dirty="0" smtClean="0"/>
              <a:t>ПІБ, рік</a:t>
            </a:r>
            <a:endParaRPr lang="en-US" dirty="0"/>
          </a:p>
        </p:txBody>
      </p:sp>
      <p:sp>
        <p:nvSpPr>
          <p:cNvPr id="4" name="Номер слайда 3"/>
          <p:cNvSpPr>
            <a:spLocks noGrp="1"/>
          </p:cNvSpPr>
          <p:nvPr>
            <p:ph type="sldNum" sz="quarter" idx="12"/>
          </p:nvPr>
        </p:nvSpPr>
        <p:spPr/>
        <p:txBody>
          <a:bodyPr/>
          <a:lstStyle>
            <a:lvl1pPr>
              <a:defRPr/>
            </a:lvl1pPr>
          </a:lstStyle>
          <a:p>
            <a:fld id="{CD8FB052-2527-4325-908A-76A546CDC83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2" y="273049"/>
            <a:ext cx="3008313" cy="1162051"/>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r>
              <a:rPr lang="ru-RU" smtClean="0"/>
              <a:t>www.blog.com</a:t>
            </a:r>
            <a:endParaRPr lang="en-US" dirty="0"/>
          </a:p>
        </p:txBody>
      </p:sp>
      <p:sp>
        <p:nvSpPr>
          <p:cNvPr id="6" name="Нижний колонтитул 5"/>
          <p:cNvSpPr>
            <a:spLocks noGrp="1"/>
          </p:cNvSpPr>
          <p:nvPr>
            <p:ph type="ftr" sz="quarter" idx="11"/>
          </p:nvPr>
        </p:nvSpPr>
        <p:spPr/>
        <p:txBody>
          <a:bodyPr/>
          <a:lstStyle>
            <a:lvl1pPr>
              <a:defRPr/>
            </a:lvl1pPr>
          </a:lstStyle>
          <a:p>
            <a:r>
              <a:rPr lang="ru-RU" smtClean="0"/>
              <a:t>ПІБ, рік</a:t>
            </a:r>
            <a:endParaRPr lang="en-US"/>
          </a:p>
        </p:txBody>
      </p:sp>
      <p:sp>
        <p:nvSpPr>
          <p:cNvPr id="7" name="Номер слайда 6"/>
          <p:cNvSpPr>
            <a:spLocks noGrp="1"/>
          </p:cNvSpPr>
          <p:nvPr>
            <p:ph type="sldNum" sz="quarter" idx="12"/>
          </p:nvPr>
        </p:nvSpPr>
        <p:spPr/>
        <p:txBody>
          <a:bodyPr/>
          <a:lstStyle>
            <a:lvl1pPr>
              <a:defRPr/>
            </a:lvl1pPr>
          </a:lstStyle>
          <a:p>
            <a:fld id="{919585AF-9FB9-46D8-ADEA-086724F7CDD1}"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9"/>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9"/>
            <a:ext cx="5486400" cy="8048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r>
              <a:rPr lang="ru-RU" smtClean="0"/>
              <a:t>www.blog.com</a:t>
            </a:r>
            <a:endParaRPr lang="en-US" dirty="0"/>
          </a:p>
        </p:txBody>
      </p:sp>
      <p:sp>
        <p:nvSpPr>
          <p:cNvPr id="6" name="Нижний колонтитул 5"/>
          <p:cNvSpPr>
            <a:spLocks noGrp="1"/>
          </p:cNvSpPr>
          <p:nvPr>
            <p:ph type="ftr" sz="quarter" idx="11"/>
          </p:nvPr>
        </p:nvSpPr>
        <p:spPr/>
        <p:txBody>
          <a:bodyPr/>
          <a:lstStyle>
            <a:lvl1pPr>
              <a:defRPr/>
            </a:lvl1pPr>
          </a:lstStyle>
          <a:p>
            <a:r>
              <a:rPr lang="ru-RU" smtClean="0"/>
              <a:t>ПІБ, рік</a:t>
            </a:r>
            <a:endParaRPr lang="en-US"/>
          </a:p>
        </p:txBody>
      </p:sp>
      <p:sp>
        <p:nvSpPr>
          <p:cNvPr id="7" name="Номер слайда 6"/>
          <p:cNvSpPr>
            <a:spLocks noGrp="1"/>
          </p:cNvSpPr>
          <p:nvPr>
            <p:ph type="sldNum" sz="quarter" idx="12"/>
          </p:nvPr>
        </p:nvSpPr>
        <p:spPr/>
        <p:txBody>
          <a:bodyPr/>
          <a:lstStyle>
            <a:lvl1pPr>
              <a:defRPr/>
            </a:lvl1pPr>
          </a:lstStyle>
          <a:p>
            <a:fld id="{CF1448C6-721C-464C-86CA-A40CD5B6FF39}"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r>
              <a:rPr lang="ru-RU" smtClean="0"/>
              <a:t>www.blog.com</a:t>
            </a:r>
            <a:endParaRPr lang="en-US" dirty="0"/>
          </a:p>
        </p:txBody>
      </p:sp>
      <p:sp>
        <p:nvSpPr>
          <p:cNvPr id="5" name="Нижний колонтитул 4"/>
          <p:cNvSpPr>
            <a:spLocks noGrp="1"/>
          </p:cNvSpPr>
          <p:nvPr>
            <p:ph type="ftr" sz="quarter" idx="11"/>
          </p:nvPr>
        </p:nvSpPr>
        <p:spPr/>
        <p:txBody>
          <a:bodyPr/>
          <a:lstStyle>
            <a:lvl1pPr>
              <a:defRPr/>
            </a:lvl1pPr>
          </a:lstStyle>
          <a:p>
            <a:r>
              <a:rPr lang="ru-RU" smtClean="0"/>
              <a:t>ПІБ, рік</a:t>
            </a:r>
            <a:endParaRPr lang="en-US"/>
          </a:p>
        </p:txBody>
      </p:sp>
      <p:sp>
        <p:nvSpPr>
          <p:cNvPr id="6" name="Номер слайда 5"/>
          <p:cNvSpPr>
            <a:spLocks noGrp="1"/>
          </p:cNvSpPr>
          <p:nvPr>
            <p:ph type="sldNum" sz="quarter" idx="12"/>
          </p:nvPr>
        </p:nvSpPr>
        <p:spPr/>
        <p:txBody>
          <a:bodyPr/>
          <a:lstStyle>
            <a:lvl1pPr>
              <a:defRPr/>
            </a:lvl1pPr>
          </a:lstStyle>
          <a:p>
            <a:fld id="{8CE0B768-17B7-4363-8402-490E3E397BFD}"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79442"/>
            <a:ext cx="2057400" cy="5900737"/>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579442"/>
            <a:ext cx="6019800" cy="59007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r>
              <a:rPr lang="ru-RU" smtClean="0"/>
              <a:t>www.blog.com</a:t>
            </a:r>
            <a:endParaRPr lang="en-US" dirty="0"/>
          </a:p>
        </p:txBody>
      </p:sp>
      <p:sp>
        <p:nvSpPr>
          <p:cNvPr id="5" name="Нижний колонтитул 4"/>
          <p:cNvSpPr>
            <a:spLocks noGrp="1"/>
          </p:cNvSpPr>
          <p:nvPr>
            <p:ph type="ftr" sz="quarter" idx="11"/>
          </p:nvPr>
        </p:nvSpPr>
        <p:spPr/>
        <p:txBody>
          <a:bodyPr/>
          <a:lstStyle>
            <a:lvl1pPr>
              <a:defRPr/>
            </a:lvl1pPr>
          </a:lstStyle>
          <a:p>
            <a:r>
              <a:rPr lang="ru-RU" smtClean="0"/>
              <a:t>ПІБ, рік</a:t>
            </a:r>
            <a:endParaRPr lang="en-US"/>
          </a:p>
        </p:txBody>
      </p:sp>
      <p:sp>
        <p:nvSpPr>
          <p:cNvPr id="6" name="Номер слайда 5"/>
          <p:cNvSpPr>
            <a:spLocks noGrp="1"/>
          </p:cNvSpPr>
          <p:nvPr>
            <p:ph type="sldNum" sz="quarter" idx="12"/>
          </p:nvPr>
        </p:nvSpPr>
        <p:spPr/>
        <p:txBody>
          <a:bodyPr/>
          <a:lstStyle>
            <a:lvl1pPr>
              <a:defRPr/>
            </a:lvl1pPr>
          </a:lstStyle>
          <a:p>
            <a:fld id="{5BC05EB0-8EDF-49FF-BB84-D4CDDBD0B221}"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579437"/>
            <a:ext cx="7848600" cy="563563"/>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343027"/>
            <a:ext cx="8229600" cy="5137151"/>
          </a:xfrm>
        </p:spPr>
        <p:txBody>
          <a:bodyPr/>
          <a:lstStyle/>
          <a:p>
            <a:r>
              <a:rPr lang="ru-RU" smtClean="0"/>
              <a:t>Вставка таблицы</a:t>
            </a:r>
            <a:endParaRPr lang="ru-RU"/>
          </a:p>
        </p:txBody>
      </p:sp>
      <p:sp>
        <p:nvSpPr>
          <p:cNvPr id="4" name="Дата 3"/>
          <p:cNvSpPr>
            <a:spLocks noGrp="1"/>
          </p:cNvSpPr>
          <p:nvPr>
            <p:ph type="dt" sz="half" idx="10"/>
          </p:nvPr>
        </p:nvSpPr>
        <p:spPr>
          <a:xfrm>
            <a:off x="7010400" y="288927"/>
            <a:ext cx="2133600" cy="320675"/>
          </a:xfrm>
        </p:spPr>
        <p:txBody>
          <a:bodyPr/>
          <a:lstStyle>
            <a:lvl1pPr>
              <a:defRPr/>
            </a:lvl1pPr>
          </a:lstStyle>
          <a:p>
            <a:r>
              <a:rPr lang="ru-RU" smtClean="0"/>
              <a:t>www.blog.com</a:t>
            </a:r>
            <a:endParaRPr lang="en-US" dirty="0"/>
          </a:p>
        </p:txBody>
      </p:sp>
      <p:sp>
        <p:nvSpPr>
          <p:cNvPr id="5" name="Нижний колонтитул 4"/>
          <p:cNvSpPr>
            <a:spLocks noGrp="1"/>
          </p:cNvSpPr>
          <p:nvPr>
            <p:ph type="ftr" sz="quarter" idx="11"/>
          </p:nvPr>
        </p:nvSpPr>
        <p:spPr>
          <a:xfrm>
            <a:off x="5791200" y="6537327"/>
            <a:ext cx="2895600" cy="320675"/>
          </a:xfrm>
        </p:spPr>
        <p:txBody>
          <a:bodyPr/>
          <a:lstStyle>
            <a:lvl1pPr>
              <a:defRPr/>
            </a:lvl1pPr>
          </a:lstStyle>
          <a:p>
            <a:r>
              <a:rPr lang="uk-UA" dirty="0" smtClean="0"/>
              <a:t>ПІБ, рік</a:t>
            </a:r>
            <a:endParaRPr lang="en-US" dirty="0"/>
          </a:p>
        </p:txBody>
      </p:sp>
      <p:sp>
        <p:nvSpPr>
          <p:cNvPr id="6" name="Номер слайда 5"/>
          <p:cNvSpPr>
            <a:spLocks noGrp="1"/>
          </p:cNvSpPr>
          <p:nvPr>
            <p:ph type="sldNum" sz="quarter" idx="12"/>
          </p:nvPr>
        </p:nvSpPr>
        <p:spPr>
          <a:xfrm>
            <a:off x="3671888" y="6537327"/>
            <a:ext cx="2133600" cy="320675"/>
          </a:xfrm>
        </p:spPr>
        <p:txBody>
          <a:bodyPr/>
          <a:lstStyle>
            <a:lvl1pPr>
              <a:defRPr/>
            </a:lvl1pPr>
          </a:lstStyle>
          <a:p>
            <a:fld id="{70B291BA-8E09-4645-854F-3CDDB134E598}"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20000"/>
            <a:duotone>
              <a:schemeClr val="accent1">
                <a:shade val="45000"/>
                <a:satMod val="135000"/>
              </a:schemeClr>
              <a:prstClr val="white"/>
            </a:duotone>
            <a:lum/>
            <a:extLst>
              <a:ext uri="{BEBA8EAE-BF5A-486C-A8C5-ECC9F3942E4B}">
                <a14:imgProps xmlns:a14="http://schemas.microsoft.com/office/drawing/2010/main">
                  <a14:imgLayer r:embed="rId15">
                    <a14:imgEffect>
                      <a14:sharpenSoften amount="-50000"/>
                    </a14:imgEffect>
                    <a14:imgEffect>
                      <a14:saturation sat="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1040" name="Freeform 16"/>
          <p:cNvSpPr>
            <a:spLocks/>
          </p:cNvSpPr>
          <p:nvPr/>
        </p:nvSpPr>
        <p:spPr bwMode="gray">
          <a:xfrm>
            <a:off x="1" y="360363"/>
            <a:ext cx="9148763" cy="900112"/>
          </a:xfrm>
          <a:custGeom>
            <a:avLst/>
            <a:gdLst/>
            <a:ahLst/>
            <a:cxnLst>
              <a:cxn ang="0">
                <a:pos x="0" y="368"/>
              </a:cxn>
              <a:cxn ang="0">
                <a:pos x="440" y="368"/>
              </a:cxn>
              <a:cxn ang="0">
                <a:pos x="777" y="0"/>
              </a:cxn>
              <a:cxn ang="0">
                <a:pos x="2162" y="0"/>
              </a:cxn>
              <a:cxn ang="0">
                <a:pos x="2265" y="116"/>
              </a:cxn>
              <a:cxn ang="0">
                <a:pos x="5756" y="112"/>
              </a:cxn>
              <a:cxn ang="0">
                <a:pos x="5763" y="567"/>
              </a:cxn>
              <a:cxn ang="0">
                <a:pos x="6" y="556"/>
              </a:cxn>
            </a:cxnLst>
            <a:rect l="0" t="0" r="r" b="b"/>
            <a:pathLst>
              <a:path w="5763" h="567">
                <a:moveTo>
                  <a:pt x="0" y="368"/>
                </a:moveTo>
                <a:lnTo>
                  <a:pt x="440" y="368"/>
                </a:lnTo>
                <a:lnTo>
                  <a:pt x="777" y="0"/>
                </a:lnTo>
                <a:lnTo>
                  <a:pt x="2162" y="0"/>
                </a:lnTo>
                <a:lnTo>
                  <a:pt x="2265" y="116"/>
                </a:lnTo>
                <a:lnTo>
                  <a:pt x="5756" y="112"/>
                </a:lnTo>
                <a:lnTo>
                  <a:pt x="5763" y="567"/>
                </a:lnTo>
                <a:lnTo>
                  <a:pt x="6" y="556"/>
                </a:lnTo>
              </a:path>
            </a:pathLst>
          </a:custGeom>
          <a:solidFill>
            <a:schemeClr val="bg2"/>
          </a:solidFill>
          <a:ln w="9525">
            <a:noFill/>
            <a:round/>
            <a:headEnd/>
            <a:tailEnd/>
          </a:ln>
          <a:effectLst/>
        </p:spPr>
        <p:txBody>
          <a:bodyPr/>
          <a:lstStyle/>
          <a:p>
            <a:endParaRPr lang="ru-RU"/>
          </a:p>
        </p:txBody>
      </p:sp>
      <p:sp>
        <p:nvSpPr>
          <p:cNvPr id="1039" name="Freeform 15" descr="01b_img(Global Digtal Desigm(imageState)"/>
          <p:cNvSpPr>
            <a:spLocks/>
          </p:cNvSpPr>
          <p:nvPr/>
        </p:nvSpPr>
        <p:spPr bwMode="gray">
          <a:xfrm>
            <a:off x="-9525" y="336551"/>
            <a:ext cx="9182100" cy="838200"/>
          </a:xfrm>
          <a:custGeom>
            <a:avLst/>
            <a:gdLst/>
            <a:ahLst/>
            <a:cxnLst>
              <a:cxn ang="0">
                <a:pos x="449" y="370"/>
              </a:cxn>
              <a:cxn ang="0">
                <a:pos x="768" y="1"/>
              </a:cxn>
              <a:cxn ang="0">
                <a:pos x="2158" y="0"/>
              </a:cxn>
              <a:cxn ang="0">
                <a:pos x="2258" y="115"/>
              </a:cxn>
              <a:cxn ang="0">
                <a:pos x="5784" y="115"/>
              </a:cxn>
              <a:cxn ang="0">
                <a:pos x="5779" y="528"/>
              </a:cxn>
              <a:cxn ang="0">
                <a:pos x="0" y="519"/>
              </a:cxn>
              <a:cxn ang="0">
                <a:pos x="0" y="371"/>
              </a:cxn>
            </a:cxnLst>
            <a:rect l="0" t="0" r="r" b="b"/>
            <a:pathLst>
              <a:path w="5784" h="528">
                <a:moveTo>
                  <a:pt x="449" y="370"/>
                </a:moveTo>
                <a:lnTo>
                  <a:pt x="768" y="1"/>
                </a:lnTo>
                <a:lnTo>
                  <a:pt x="2158" y="0"/>
                </a:lnTo>
                <a:lnTo>
                  <a:pt x="2258" y="115"/>
                </a:lnTo>
                <a:lnTo>
                  <a:pt x="5784" y="115"/>
                </a:lnTo>
                <a:lnTo>
                  <a:pt x="5779" y="528"/>
                </a:lnTo>
                <a:lnTo>
                  <a:pt x="0" y="519"/>
                </a:lnTo>
                <a:lnTo>
                  <a:pt x="0" y="371"/>
                </a:lnTo>
              </a:path>
            </a:pathLst>
          </a:custGeom>
          <a:blipFill dpi="0" rotWithShape="1">
            <a:blip r:embed="rId16"/>
            <a:srcRect/>
            <a:stretch>
              <a:fillRect/>
            </a:stretch>
          </a:blipFill>
          <a:ln w="9525">
            <a:noFill/>
            <a:round/>
            <a:headEnd/>
            <a:tailEnd/>
          </a:ln>
          <a:effectLst/>
        </p:spPr>
        <p:txBody>
          <a:bodyPr/>
          <a:lstStyle/>
          <a:p>
            <a:endParaRPr lang="ru-RU"/>
          </a:p>
        </p:txBody>
      </p:sp>
      <p:sp>
        <p:nvSpPr>
          <p:cNvPr id="1027" name="Rectangle 3"/>
          <p:cNvSpPr>
            <a:spLocks noGrp="1" noChangeArrowheads="1"/>
          </p:cNvSpPr>
          <p:nvPr>
            <p:ph type="body" idx="1"/>
          </p:nvPr>
        </p:nvSpPr>
        <p:spPr bwMode="auto">
          <a:xfrm>
            <a:off x="457200" y="1343027"/>
            <a:ext cx="8229600" cy="51371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en-US" dirty="0" smtClean="0"/>
          </a:p>
        </p:txBody>
      </p:sp>
      <p:sp>
        <p:nvSpPr>
          <p:cNvPr id="1028" name="Rectangle 4"/>
          <p:cNvSpPr>
            <a:spLocks noGrp="1" noChangeArrowheads="1"/>
          </p:cNvSpPr>
          <p:nvPr>
            <p:ph type="dt" sz="half" idx="2"/>
          </p:nvPr>
        </p:nvSpPr>
        <p:spPr bwMode="auto">
          <a:xfrm>
            <a:off x="7010400" y="288927"/>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latin typeface="+mj-lt"/>
              </a:defRPr>
            </a:lvl1pPr>
          </a:lstStyle>
          <a:p>
            <a:r>
              <a:rPr lang="ru-RU" smtClean="0"/>
              <a:t>www.blog.com</a:t>
            </a:r>
            <a:endParaRPr lang="en-US" dirty="0"/>
          </a:p>
        </p:txBody>
      </p:sp>
      <p:sp>
        <p:nvSpPr>
          <p:cNvPr id="1029" name="Rectangle 5"/>
          <p:cNvSpPr>
            <a:spLocks noGrp="1" noChangeArrowheads="1"/>
          </p:cNvSpPr>
          <p:nvPr>
            <p:ph type="ftr" sz="quarter" idx="3"/>
          </p:nvPr>
        </p:nvSpPr>
        <p:spPr bwMode="auto">
          <a:xfrm>
            <a:off x="5791200" y="6537327"/>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uk-UA" dirty="0" smtClean="0"/>
              <a:t>ПІБ, рік</a:t>
            </a:r>
            <a:endParaRPr lang="en-US" dirty="0"/>
          </a:p>
        </p:txBody>
      </p:sp>
      <p:sp>
        <p:nvSpPr>
          <p:cNvPr id="1030" name="Rectangle 6"/>
          <p:cNvSpPr>
            <a:spLocks noGrp="1" noChangeArrowheads="1"/>
          </p:cNvSpPr>
          <p:nvPr>
            <p:ph type="sldNum" sz="quarter" idx="4"/>
          </p:nvPr>
        </p:nvSpPr>
        <p:spPr bwMode="auto">
          <a:xfrm>
            <a:off x="3671888" y="6537327"/>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b="1">
                <a:latin typeface="+mj-lt"/>
              </a:defRPr>
            </a:lvl1pPr>
          </a:lstStyle>
          <a:p>
            <a:fld id="{E1D3F185-9A76-4015-8A5F-1844EBC78D04}" type="slidenum">
              <a:rPr lang="en-US"/>
              <a:pPr/>
              <a:t>‹#›</a:t>
            </a:fld>
            <a:endParaRPr lang="en-US"/>
          </a:p>
        </p:txBody>
      </p:sp>
      <p:sp>
        <p:nvSpPr>
          <p:cNvPr id="1026" name="Rectangle 2"/>
          <p:cNvSpPr>
            <a:spLocks noGrp="1" noChangeArrowheads="1"/>
          </p:cNvSpPr>
          <p:nvPr>
            <p:ph type="title"/>
          </p:nvPr>
        </p:nvSpPr>
        <p:spPr bwMode="white">
          <a:xfrm>
            <a:off x="609600" y="579437"/>
            <a:ext cx="78486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189" algn="ctr" rtl="0" eaLnBrk="1" fontAlgn="base" hangingPunct="1">
        <a:spcBef>
          <a:spcPct val="0"/>
        </a:spcBef>
        <a:spcAft>
          <a:spcPct val="0"/>
        </a:spcAft>
        <a:defRPr sz="3200">
          <a:solidFill>
            <a:schemeClr val="bg1"/>
          </a:solidFill>
          <a:latin typeface="Verdana" pitchFamily="34" charset="0"/>
        </a:defRPr>
      </a:lvl6pPr>
      <a:lvl7pPr marL="914377" algn="ctr" rtl="0" eaLnBrk="1" fontAlgn="base" hangingPunct="1">
        <a:spcBef>
          <a:spcPct val="0"/>
        </a:spcBef>
        <a:spcAft>
          <a:spcPct val="0"/>
        </a:spcAft>
        <a:defRPr sz="3200">
          <a:solidFill>
            <a:schemeClr val="bg1"/>
          </a:solidFill>
          <a:latin typeface="Verdana" pitchFamily="34" charset="0"/>
        </a:defRPr>
      </a:lvl7pPr>
      <a:lvl8pPr marL="1371566" algn="ctr" rtl="0" eaLnBrk="1" fontAlgn="base" hangingPunct="1">
        <a:spcBef>
          <a:spcPct val="0"/>
        </a:spcBef>
        <a:spcAft>
          <a:spcPct val="0"/>
        </a:spcAft>
        <a:defRPr sz="3200">
          <a:solidFill>
            <a:schemeClr val="bg1"/>
          </a:solidFill>
          <a:latin typeface="Verdana" pitchFamily="34" charset="0"/>
        </a:defRPr>
      </a:lvl8pPr>
      <a:lvl9pPr marL="1828754" algn="ctr" rtl="0" eaLnBrk="1" fontAlgn="base" hangingPunct="1">
        <a:spcBef>
          <a:spcPct val="0"/>
        </a:spcBef>
        <a:spcAft>
          <a:spcPct val="0"/>
        </a:spcAft>
        <a:defRPr sz="3200">
          <a:solidFill>
            <a:schemeClr val="bg1"/>
          </a:solidFill>
          <a:latin typeface="Verdana" pitchFamily="34" charset="0"/>
        </a:defRPr>
      </a:lvl9pPr>
    </p:titleStyle>
    <p:bodyStyle>
      <a:lvl1pPr marL="342891" indent="-342891"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32" indent="-285744"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2971" indent="-228594" algn="l" rtl="0" eaLnBrk="1" fontAlgn="base" hangingPunct="1">
        <a:spcBef>
          <a:spcPct val="20000"/>
        </a:spcBef>
        <a:spcAft>
          <a:spcPct val="0"/>
        </a:spcAft>
        <a:buClr>
          <a:schemeClr val="tx1"/>
        </a:buClr>
        <a:buChar char="•"/>
        <a:defRPr sz="2400">
          <a:solidFill>
            <a:schemeClr val="tx1"/>
          </a:solidFill>
          <a:latin typeface="+mn-lt"/>
        </a:defRPr>
      </a:lvl3pPr>
      <a:lvl4pPr marL="1600160" indent="-228594" algn="l" rtl="0" eaLnBrk="1" fontAlgn="base" hangingPunct="1">
        <a:spcBef>
          <a:spcPct val="20000"/>
        </a:spcBef>
        <a:spcAft>
          <a:spcPct val="0"/>
        </a:spcAft>
        <a:buChar char="–"/>
        <a:defRPr sz="2000">
          <a:solidFill>
            <a:schemeClr val="tx1"/>
          </a:solidFill>
          <a:latin typeface="+mn-lt"/>
        </a:defRPr>
      </a:lvl4pPr>
      <a:lvl5pPr marL="2057349" indent="-228594" algn="l" rtl="0" eaLnBrk="1" fontAlgn="base" hangingPunct="1">
        <a:spcBef>
          <a:spcPct val="20000"/>
        </a:spcBef>
        <a:spcAft>
          <a:spcPct val="0"/>
        </a:spcAft>
        <a:buChar char="»"/>
        <a:defRPr sz="2000">
          <a:solidFill>
            <a:schemeClr val="tx1"/>
          </a:solidFill>
          <a:latin typeface="+mn-lt"/>
        </a:defRPr>
      </a:lvl5pPr>
      <a:lvl6pPr marL="2514537" indent="-228594" algn="l" rtl="0" eaLnBrk="1" fontAlgn="base" hangingPunct="1">
        <a:spcBef>
          <a:spcPct val="20000"/>
        </a:spcBef>
        <a:spcAft>
          <a:spcPct val="0"/>
        </a:spcAft>
        <a:buChar char="»"/>
        <a:defRPr sz="2000">
          <a:solidFill>
            <a:schemeClr val="tx1"/>
          </a:solidFill>
          <a:latin typeface="+mn-lt"/>
        </a:defRPr>
      </a:lvl6pPr>
      <a:lvl7pPr marL="2971726" indent="-228594" algn="l" rtl="0" eaLnBrk="1" fontAlgn="base" hangingPunct="1">
        <a:spcBef>
          <a:spcPct val="20000"/>
        </a:spcBef>
        <a:spcAft>
          <a:spcPct val="0"/>
        </a:spcAft>
        <a:buChar char="»"/>
        <a:defRPr sz="2000">
          <a:solidFill>
            <a:schemeClr val="tx1"/>
          </a:solidFill>
          <a:latin typeface="+mn-lt"/>
        </a:defRPr>
      </a:lvl7pPr>
      <a:lvl8pPr marL="3428914" indent="-228594" algn="l" rtl="0" eaLnBrk="1" fontAlgn="base" hangingPunct="1">
        <a:spcBef>
          <a:spcPct val="20000"/>
        </a:spcBef>
        <a:spcAft>
          <a:spcPct val="0"/>
        </a:spcAft>
        <a:buChar char="»"/>
        <a:defRPr sz="2000">
          <a:solidFill>
            <a:schemeClr val="tx1"/>
          </a:solidFill>
          <a:latin typeface="+mn-lt"/>
        </a:defRPr>
      </a:lvl8pPr>
      <a:lvl9pPr marL="3886103" indent="-228594"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0.jpe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p:cNvSpPr txBox="1">
            <a:spLocks/>
          </p:cNvSpPr>
          <p:nvPr/>
        </p:nvSpPr>
        <p:spPr>
          <a:xfrm>
            <a:off x="4297428" y="4725144"/>
            <a:ext cx="4679423" cy="1032421"/>
          </a:xfrm>
          <a:prstGeom prst="rect">
            <a:avLst/>
          </a:prstGeom>
        </p:spPr>
        <p:txBody>
          <a:bodyPr vert="horz" lIns="91417" tIns="45709" rIns="91417" bIns="45709" rtlCol="0" anchor="b">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ru-RU" sz="3200" b="1" dirty="0">
                <a:solidFill>
                  <a:srgbClr val="002060"/>
                </a:solidFill>
                <a:latin typeface="Times New Roman" panose="02020603050405020304" pitchFamily="18" charset="0"/>
                <a:cs typeface="Times New Roman" panose="02020603050405020304" pitchFamily="18" charset="0"/>
              </a:rPr>
              <a:t>2016 жылдың </a:t>
            </a:r>
          </a:p>
          <a:p>
            <a:pPr>
              <a:lnSpc>
                <a:spcPct val="100000"/>
              </a:lnSpc>
            </a:pPr>
            <a:r>
              <a:rPr lang="ru-RU" sz="3200" b="1" dirty="0">
                <a:solidFill>
                  <a:srgbClr val="002060"/>
                </a:solidFill>
                <a:latin typeface="Times New Roman" panose="02020603050405020304" pitchFamily="18" charset="0"/>
                <a:cs typeface="Times New Roman" panose="02020603050405020304" pitchFamily="18" charset="0"/>
              </a:rPr>
              <a:t>1 жарты жылдық есебі</a:t>
            </a:r>
          </a:p>
        </p:txBody>
      </p:sp>
      <p:sp>
        <p:nvSpPr>
          <p:cNvPr id="2" name="TextBox 1"/>
          <p:cNvSpPr txBox="1"/>
          <p:nvPr/>
        </p:nvSpPr>
        <p:spPr>
          <a:xfrm>
            <a:off x="0" y="188640"/>
            <a:ext cx="9144000" cy="1200329"/>
          </a:xfrm>
          <a:prstGeom prst="rect">
            <a:avLst/>
          </a:prstGeom>
          <a:solidFill>
            <a:schemeClr val="bg1"/>
          </a:solidFill>
        </p:spPr>
        <p:txBody>
          <a:bodyPr wrap="square" rtlCol="0">
            <a:spAutoFit/>
          </a:bodyPr>
          <a:lstStyle/>
          <a:p>
            <a:r>
              <a:rPr lang="ru-RU" dirty="0" smtClean="0">
                <a:solidFill>
                  <a:schemeClr val="bg1"/>
                </a:solidFill>
              </a:rPr>
              <a:t>фыфывфывфывфывф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a:t>
            </a:r>
            <a:endParaRPr lang="ru-RU" dirty="0">
              <a:solidFill>
                <a:schemeClr val="bg1"/>
              </a:solidFill>
            </a:endParaRPr>
          </a:p>
        </p:txBody>
      </p:sp>
      <p:pic>
        <p:nvPicPr>
          <p:cNvPr id="3" name="Рисунок 2"/>
          <p:cNvPicPr>
            <a:picLocks noChangeAspect="1"/>
          </p:cNvPicPr>
          <p:nvPr/>
        </p:nvPicPr>
        <p:blipFill>
          <a:blip r:embed="rId3"/>
          <a:stretch>
            <a:fillRect/>
          </a:stretch>
        </p:blipFill>
        <p:spPr>
          <a:xfrm>
            <a:off x="1331640" y="404664"/>
            <a:ext cx="6048672" cy="2304256"/>
          </a:xfrm>
          <a:prstGeom prst="rect">
            <a:avLst/>
          </a:prstGeom>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 name="Таблица 53"/>
          <p:cNvGraphicFramePr>
            <a:graphicFrameLocks noGrp="1"/>
          </p:cNvGraphicFramePr>
          <p:nvPr>
            <p:extLst>
              <p:ext uri="{D42A27DB-BD31-4B8C-83A1-F6EECF244321}">
                <p14:modId xmlns:p14="http://schemas.microsoft.com/office/powerpoint/2010/main" val="1423608042"/>
              </p:ext>
            </p:extLst>
          </p:nvPr>
        </p:nvGraphicFramePr>
        <p:xfrm>
          <a:off x="35496" y="1416303"/>
          <a:ext cx="9073008" cy="5109041"/>
        </p:xfrm>
        <a:graphic>
          <a:graphicData uri="http://schemas.openxmlformats.org/drawingml/2006/table">
            <a:tbl>
              <a:tblPr>
                <a:tableStyleId>{ED083AE6-46FA-4A59-8FB0-9F97EB10719F}</a:tableStyleId>
              </a:tblPr>
              <a:tblGrid>
                <a:gridCol w="326116"/>
                <a:gridCol w="6496786"/>
                <a:gridCol w="1379097"/>
                <a:gridCol w="871009"/>
              </a:tblGrid>
              <a:tr h="432048">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800" b="1" dirty="0" smtClean="0">
                          <a:solidFill>
                            <a:srgbClr val="002060"/>
                          </a:solidFill>
                          <a:latin typeface="Times New Roman" panose="02020603050405020304" pitchFamily="18" charset="0"/>
                          <a:cs typeface="Times New Roman" panose="02020603050405020304" pitchFamily="18" charset="0"/>
                        </a:rPr>
                        <a:t>Бірінші басшының есептік кездесуінде ұжымға жеткізілетін ақпарат:</a:t>
                      </a:r>
                      <a:endParaRPr lang="ru-RU" sz="18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hMerge="1">
                  <a:txBody>
                    <a:bodyPr/>
                    <a:lstStyle/>
                    <a:p>
                      <a:endParaRPr lang="ru-RU" dirty="0"/>
                    </a:p>
                  </a:txBody>
                  <a:tcPr/>
                </a:tc>
                <a:tc hMerge="1">
                  <a:txBody>
                    <a:bodyPr/>
                    <a:lstStyle/>
                    <a:p>
                      <a:endParaRPr lang="ru-RU"/>
                    </a:p>
                  </a:txBody>
                  <a:tcPr/>
                </a:tc>
                <a:tc hMerge="1">
                  <a:txBody>
                    <a:bodyPr/>
                    <a:lstStyle/>
                    <a:p>
                      <a:endParaRPr lang="ru-RU" dirty="0"/>
                    </a:p>
                  </a:txBody>
                  <a:tcPr/>
                </a:tc>
              </a:tr>
              <a:tr h="432048">
                <a:tc>
                  <a:txBody>
                    <a:bodyPr/>
                    <a:lstStyle/>
                    <a:p>
                      <a:pPr algn="ctr"/>
                      <a:r>
                        <a:rPr lang="ru-RU" sz="1300" b="1" dirty="0" smtClean="0">
                          <a:solidFill>
                            <a:srgbClr val="002060"/>
                          </a:solidFill>
                          <a:latin typeface="Times New Roman" panose="02020603050405020304" pitchFamily="18" charset="0"/>
                          <a:cs typeface="Times New Roman" panose="02020603050405020304" pitchFamily="18" charset="0"/>
                        </a:rPr>
                        <a:t>№</a:t>
                      </a:r>
                      <a:endParaRPr lang="ru-RU" sz="1300" b="1"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2">
                        <a:lumMod val="9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300" b="1" dirty="0" smtClean="0">
                          <a:solidFill>
                            <a:srgbClr val="002060"/>
                          </a:solidFill>
                          <a:latin typeface="Times New Roman" panose="02020603050405020304" pitchFamily="18" charset="0"/>
                          <a:cs typeface="Times New Roman" panose="02020603050405020304" pitchFamily="18" charset="0"/>
                        </a:rPr>
                        <a:t>Тараптардың</a:t>
                      </a:r>
                      <a:r>
                        <a:rPr lang="kk-KZ" sz="1300" b="1" baseline="0" dirty="0" smtClean="0">
                          <a:solidFill>
                            <a:srgbClr val="002060"/>
                          </a:solidFill>
                          <a:latin typeface="Times New Roman" panose="02020603050405020304" pitchFamily="18" charset="0"/>
                          <a:cs typeface="Times New Roman" panose="02020603050405020304" pitchFamily="18" charset="0"/>
                        </a:rPr>
                        <a:t> атауы</a:t>
                      </a:r>
                    </a:p>
                  </a:txBody>
                  <a:tcPr marL="121920" marR="121920" marT="60960" marB="60960" anchor="ctr">
                    <a:solidFill>
                      <a:schemeClr val="bg2">
                        <a:lumMod val="90000"/>
                      </a:schemeClr>
                    </a:solidFill>
                  </a:tcPr>
                </a:tc>
                <a:tc>
                  <a:txBody>
                    <a:bodyPr/>
                    <a:lstStyle/>
                    <a:p>
                      <a:pPr algn="ctr"/>
                      <a:r>
                        <a:rPr lang="kk-KZ" sz="1300" b="1" dirty="0" smtClean="0">
                          <a:solidFill>
                            <a:srgbClr val="002060"/>
                          </a:solidFill>
                          <a:latin typeface="Times New Roman" panose="02020603050405020304" pitchFamily="18" charset="0"/>
                          <a:cs typeface="Times New Roman" panose="02020603050405020304" pitchFamily="18" charset="0"/>
                        </a:rPr>
                        <a:t>Жауапты </a:t>
                      </a:r>
                      <a:endParaRPr lang="ru-RU" sz="1300" b="1"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2">
                        <a:lumMod val="90000"/>
                      </a:schemeClr>
                    </a:solidFill>
                  </a:tcPr>
                </a:tc>
                <a:tc>
                  <a:txBody>
                    <a:bodyPr/>
                    <a:lstStyle/>
                    <a:p>
                      <a:pPr algn="ctr"/>
                      <a:r>
                        <a:rPr lang="ru-RU" sz="1300" b="1" baseline="0" dirty="0" smtClean="0">
                          <a:solidFill>
                            <a:srgbClr val="002060"/>
                          </a:solidFill>
                          <a:latin typeface="Times New Roman" panose="02020603050405020304" pitchFamily="18" charset="0"/>
                          <a:cs typeface="Times New Roman" panose="02020603050405020304" pitchFamily="18" charset="0"/>
                        </a:rPr>
                        <a:t>беттер</a:t>
                      </a:r>
                      <a:endParaRPr lang="ru-RU" sz="1300" b="1"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2">
                        <a:lumMod val="90000"/>
                      </a:schemeClr>
                    </a:solidFill>
                  </a:tcPr>
                </a:tc>
              </a:tr>
              <a:tr h="504056">
                <a:tc>
                  <a:txBody>
                    <a:bodyPr/>
                    <a:lstStyle/>
                    <a:p>
                      <a:pPr algn="ctr"/>
                      <a:r>
                        <a:rPr lang="en-US" sz="1300" dirty="0" smtClean="0">
                          <a:solidFill>
                            <a:srgbClr val="002060"/>
                          </a:solidFill>
                          <a:latin typeface="Times New Roman" panose="02020603050405020304" pitchFamily="18" charset="0"/>
                          <a:cs typeface="Times New Roman" panose="02020603050405020304" pitchFamily="18" charset="0"/>
                        </a:rPr>
                        <a:t>1</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Өндірістік-экономикалық көрсеткіштер, инвестициялық  жоспарлар туралы</a:t>
                      </a:r>
                      <a:endParaRPr lang="ru-RU" sz="12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ӨТБ</a:t>
                      </a:r>
                      <a:r>
                        <a:rPr lang="ru-RU" sz="1200" dirty="0" smtClean="0">
                          <a:solidFill>
                            <a:srgbClr val="002060"/>
                          </a:solidFill>
                          <a:latin typeface="Times New Roman" panose="02020603050405020304" pitchFamily="18" charset="0"/>
                          <a:cs typeface="Times New Roman" panose="02020603050405020304" pitchFamily="18" charset="0"/>
                        </a:rPr>
                        <a:t>,</a:t>
                      </a:r>
                      <a:r>
                        <a:rPr lang="ru-RU" sz="1200" baseline="0" dirty="0" smtClean="0">
                          <a:solidFill>
                            <a:srgbClr val="002060"/>
                          </a:solidFill>
                          <a:latin typeface="Times New Roman" panose="02020603050405020304" pitchFamily="18" charset="0"/>
                          <a:cs typeface="Times New Roman" panose="02020603050405020304" pitchFamily="18" charset="0"/>
                        </a:rPr>
                        <a:t> </a:t>
                      </a:r>
                      <a:r>
                        <a:rPr lang="ru-RU" sz="1200" baseline="0" dirty="0" err="1" smtClean="0">
                          <a:solidFill>
                            <a:srgbClr val="002060"/>
                          </a:solidFill>
                          <a:latin typeface="Times New Roman" panose="02020603050405020304" pitchFamily="18" charset="0"/>
                          <a:cs typeface="Times New Roman" panose="02020603050405020304" pitchFamily="18" charset="0"/>
                        </a:rPr>
                        <a:t>БЖжЭТБ</a:t>
                      </a:r>
                      <a:r>
                        <a:rPr lang="ru-RU" sz="1200" baseline="0" dirty="0" smtClean="0">
                          <a:solidFill>
                            <a:srgbClr val="002060"/>
                          </a:solidFill>
                          <a:latin typeface="Times New Roman" panose="02020603050405020304" pitchFamily="18" charset="0"/>
                          <a:cs typeface="Times New Roman" panose="02020603050405020304" pitchFamily="18" charset="0"/>
                        </a:rPr>
                        <a:t>, </a:t>
                      </a:r>
                      <a:r>
                        <a:rPr lang="kk-KZ" sz="1200" dirty="0" smtClean="0">
                          <a:solidFill>
                            <a:srgbClr val="002060"/>
                          </a:solidFill>
                          <a:latin typeface="Times New Roman" panose="02020603050405020304" pitchFamily="18" charset="0"/>
                          <a:cs typeface="Times New Roman" panose="02020603050405020304" pitchFamily="18" charset="0"/>
                        </a:rPr>
                        <a:t>БМБ</a:t>
                      </a:r>
                      <a:endParaRPr lang="ru-RU" sz="1200" dirty="0" smtClean="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algn="ctr"/>
                      <a:r>
                        <a:rPr lang="kk-KZ" sz="1200" dirty="0" smtClean="0">
                          <a:solidFill>
                            <a:srgbClr val="002060"/>
                          </a:solidFill>
                          <a:latin typeface="Times New Roman" panose="02020603050405020304" pitchFamily="18" charset="0"/>
                          <a:cs typeface="Times New Roman" panose="02020603050405020304" pitchFamily="18" charset="0"/>
                        </a:rPr>
                        <a:t>3-17</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r h="288032">
                <a:tc>
                  <a:txBody>
                    <a:bodyPr/>
                    <a:lstStyle/>
                    <a:p>
                      <a:pPr algn="ctr"/>
                      <a:r>
                        <a:rPr lang="kk-KZ" sz="1300" dirty="0" smtClean="0">
                          <a:solidFill>
                            <a:srgbClr val="002060"/>
                          </a:solidFill>
                          <a:latin typeface="Times New Roman" panose="02020603050405020304" pitchFamily="18" charset="0"/>
                          <a:cs typeface="Times New Roman" panose="02020603050405020304" pitchFamily="18" charset="0"/>
                        </a:rPr>
                        <a:t>2</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err="1" smtClean="0">
                          <a:solidFill>
                            <a:srgbClr val="002060"/>
                          </a:solidFill>
                          <a:latin typeface="Times New Roman" panose="02020603050405020304" pitchFamily="18" charset="0"/>
                          <a:cs typeface="Times New Roman" panose="02020603050405020304" pitchFamily="18" charset="0"/>
                        </a:rPr>
                        <a:t>Мекеменің</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өндірістік</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қиындықтары</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туралы</a:t>
                      </a:r>
                      <a:endParaRPr lang="ru-RU" sz="1200" dirty="0" smtClean="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ӨТБ</a:t>
                      </a:r>
                      <a:r>
                        <a:rPr lang="ru-RU" sz="1200" dirty="0" smtClean="0">
                          <a:solidFill>
                            <a:srgbClr val="002060"/>
                          </a:solidFill>
                          <a:latin typeface="Times New Roman" panose="02020603050405020304" pitchFamily="18" charset="0"/>
                          <a:cs typeface="Times New Roman" panose="02020603050405020304" pitchFamily="18" charset="0"/>
                        </a:rPr>
                        <a:t>,</a:t>
                      </a:r>
                      <a:r>
                        <a:rPr lang="ru-RU" sz="1200" baseline="0" dirty="0" smtClean="0">
                          <a:solidFill>
                            <a:srgbClr val="002060"/>
                          </a:solidFill>
                          <a:latin typeface="Times New Roman" panose="02020603050405020304" pitchFamily="18" charset="0"/>
                          <a:cs typeface="Times New Roman" panose="02020603050405020304" pitchFamily="18" charset="0"/>
                        </a:rPr>
                        <a:t> </a:t>
                      </a:r>
                      <a:r>
                        <a:rPr lang="ru-RU" sz="1200" baseline="0" dirty="0" err="1" smtClean="0">
                          <a:solidFill>
                            <a:srgbClr val="002060"/>
                          </a:solidFill>
                          <a:latin typeface="Times New Roman" panose="02020603050405020304" pitchFamily="18" charset="0"/>
                          <a:cs typeface="Times New Roman" panose="02020603050405020304" pitchFamily="18" charset="0"/>
                        </a:rPr>
                        <a:t>БЖжЭТБ</a:t>
                      </a:r>
                      <a:endParaRPr lang="ru-RU" sz="1200" dirty="0" smtClean="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algn="ctr"/>
                      <a:r>
                        <a:rPr lang="ru-RU" sz="1200" dirty="0" smtClean="0">
                          <a:solidFill>
                            <a:srgbClr val="002060"/>
                          </a:solidFill>
                          <a:latin typeface="Times New Roman" panose="02020603050405020304" pitchFamily="18" charset="0"/>
                          <a:cs typeface="Times New Roman" panose="02020603050405020304" pitchFamily="18" charset="0"/>
                        </a:rPr>
                        <a:t>18-19</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r h="616064">
                <a:tc>
                  <a:txBody>
                    <a:bodyPr/>
                    <a:lstStyle/>
                    <a:p>
                      <a:pPr algn="ctr"/>
                      <a:r>
                        <a:rPr lang="ru-RU" sz="1300" dirty="0" smtClean="0">
                          <a:solidFill>
                            <a:srgbClr val="002060"/>
                          </a:solidFill>
                          <a:latin typeface="Times New Roman" panose="02020603050405020304" pitchFamily="18" charset="0"/>
                          <a:cs typeface="Times New Roman" panose="02020603050405020304" pitchFamily="18" charset="0"/>
                        </a:rPr>
                        <a:t>3</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r>
                        <a:rPr lang="kk-KZ" sz="1200" dirty="0" smtClean="0">
                          <a:solidFill>
                            <a:srgbClr val="002060"/>
                          </a:solidFill>
                          <a:latin typeface="Times New Roman" panose="02020603050405020304" pitchFamily="18" charset="0"/>
                          <a:cs typeface="Times New Roman" panose="02020603050405020304" pitchFamily="18" charset="0"/>
                        </a:rPr>
                        <a:t>Еңбек ету барысында оң нәтиже көрсеткен қызметкерлерді және өндіріс көрсеткіштері бойынша  ерекшеленген құрылымдық бөлімшелерді атау арқылы   еңбек тәртібі жағдайын талдау , сондай-ақ тәртіптік жазаға тартылған Қызметкерлердің сандық көрсеткішін атау</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2060"/>
                          </a:solidFill>
                          <a:latin typeface="Times New Roman" panose="02020603050405020304" pitchFamily="18" charset="0"/>
                          <a:cs typeface="Times New Roman" panose="02020603050405020304" pitchFamily="18" charset="0"/>
                        </a:rPr>
                        <a:t>АРББ, Е</a:t>
                      </a:r>
                      <a:r>
                        <a:rPr lang="kk-KZ" sz="1200" dirty="0" smtClean="0">
                          <a:solidFill>
                            <a:srgbClr val="002060"/>
                          </a:solidFill>
                          <a:latin typeface="Times New Roman" panose="02020603050405020304" pitchFamily="18" charset="0"/>
                          <a:cs typeface="Times New Roman" panose="02020603050405020304" pitchFamily="18" charset="0"/>
                        </a:rPr>
                        <a:t>ҚОҚжЖҚБ</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19-23</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r h="341992">
                <a:tc>
                  <a:txBody>
                    <a:bodyPr/>
                    <a:lstStyle/>
                    <a:p>
                      <a:pPr algn="ctr"/>
                      <a:r>
                        <a:rPr lang="ru-RU" sz="1300" dirty="0" smtClean="0">
                          <a:solidFill>
                            <a:srgbClr val="002060"/>
                          </a:solidFill>
                          <a:latin typeface="Times New Roman" panose="02020603050405020304" pitchFamily="18" charset="0"/>
                          <a:cs typeface="Times New Roman" panose="02020603050405020304" pitchFamily="18" charset="0"/>
                        </a:rPr>
                        <a:t>4</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err="1" smtClean="0">
                          <a:solidFill>
                            <a:srgbClr val="002060"/>
                          </a:solidFill>
                          <a:latin typeface="Times New Roman" panose="02020603050405020304" pitchFamily="18" charset="0"/>
                          <a:cs typeface="Times New Roman" panose="02020603050405020304" pitchFamily="18" charset="0"/>
                        </a:rPr>
                        <a:t>Мекемедегі</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өндірістік</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жарақат</a:t>
                      </a:r>
                      <a:r>
                        <a:rPr lang="ru-RU" sz="1200" dirty="0" smtClean="0">
                          <a:solidFill>
                            <a:srgbClr val="002060"/>
                          </a:solidFill>
                          <a:latin typeface="Times New Roman" panose="02020603050405020304" pitchFamily="18" charset="0"/>
                          <a:cs typeface="Times New Roman" panose="02020603050405020304" pitchFamily="18" charset="0"/>
                        </a:rPr>
                        <a:t> пен </a:t>
                      </a:r>
                      <a:r>
                        <a:rPr lang="ru-RU" sz="1200" dirty="0" err="1" smtClean="0">
                          <a:solidFill>
                            <a:srgbClr val="002060"/>
                          </a:solidFill>
                          <a:latin typeface="Times New Roman" panose="02020603050405020304" pitchFamily="18" charset="0"/>
                          <a:cs typeface="Times New Roman" panose="02020603050405020304" pitchFamily="18" charset="0"/>
                        </a:rPr>
                        <a:t>кәсіби</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ауруларға</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талдау</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жасау</a:t>
                      </a:r>
                      <a:endParaRPr lang="ru-RU" sz="1200" dirty="0" smtClean="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2060"/>
                          </a:solidFill>
                          <a:latin typeface="Times New Roman" panose="02020603050405020304" pitchFamily="18" charset="0"/>
                          <a:cs typeface="Times New Roman" panose="02020603050405020304" pitchFamily="18" charset="0"/>
                        </a:rPr>
                        <a:t>Е</a:t>
                      </a:r>
                      <a:r>
                        <a:rPr lang="kk-KZ" sz="1200" dirty="0" smtClean="0">
                          <a:solidFill>
                            <a:srgbClr val="002060"/>
                          </a:solidFill>
                          <a:latin typeface="Times New Roman" panose="02020603050405020304" pitchFamily="18" charset="0"/>
                          <a:cs typeface="Times New Roman" panose="02020603050405020304" pitchFamily="18" charset="0"/>
                        </a:rPr>
                        <a:t>ҚОҚжЖҚБ</a:t>
                      </a:r>
                      <a:endParaRPr lang="ru-RU" sz="1200" dirty="0" smtClean="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2060"/>
                          </a:solidFill>
                          <a:latin typeface="Times New Roman" panose="02020603050405020304" pitchFamily="18" charset="0"/>
                          <a:cs typeface="Times New Roman" panose="02020603050405020304" pitchFamily="18" charset="0"/>
                        </a:rPr>
                        <a:t>24-25</a:t>
                      </a:r>
                    </a:p>
                  </a:txBody>
                  <a:tcPr marL="121920" marR="121920" marT="60960" marB="60960" anchor="ctr">
                    <a:solidFill>
                      <a:schemeClr val="bg1"/>
                    </a:solidFill>
                  </a:tcPr>
                </a:tc>
              </a:tr>
              <a:tr h="341992">
                <a:tc>
                  <a:txBody>
                    <a:bodyPr/>
                    <a:lstStyle/>
                    <a:p>
                      <a:pPr algn="ctr"/>
                      <a:r>
                        <a:rPr lang="kk-KZ" sz="1300" dirty="0" smtClean="0">
                          <a:solidFill>
                            <a:srgbClr val="002060"/>
                          </a:solidFill>
                          <a:latin typeface="Times New Roman" panose="02020603050405020304" pitchFamily="18" charset="0"/>
                          <a:cs typeface="Times New Roman" panose="02020603050405020304" pitchFamily="18" charset="0"/>
                        </a:rPr>
                        <a:t>5</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Өндірістік көрсеткіштердің орындалысы үшін сыйақы төлеу жағдайлары</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err="1" smtClean="0">
                          <a:solidFill>
                            <a:srgbClr val="002060"/>
                          </a:solidFill>
                          <a:latin typeface="Times New Roman" panose="02020603050405020304" pitchFamily="18" charset="0"/>
                          <a:cs typeface="Times New Roman" panose="02020603050405020304" pitchFamily="18" charset="0"/>
                        </a:rPr>
                        <a:t>ЕҰжТБ</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26-27</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r h="521130">
                <a:tc>
                  <a:txBody>
                    <a:bodyPr/>
                    <a:lstStyle/>
                    <a:p>
                      <a:pPr algn="ctr"/>
                      <a:r>
                        <a:rPr lang="ru-RU" sz="1300" dirty="0" smtClean="0">
                          <a:solidFill>
                            <a:srgbClr val="002060"/>
                          </a:solidFill>
                          <a:latin typeface="Times New Roman" panose="02020603050405020304" pitchFamily="18" charset="0"/>
                          <a:cs typeface="Times New Roman" panose="02020603050405020304" pitchFamily="18" charset="0"/>
                        </a:rPr>
                        <a:t>6</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err="1" smtClean="0">
                          <a:solidFill>
                            <a:srgbClr val="002060"/>
                          </a:solidFill>
                          <a:latin typeface="Times New Roman" panose="02020603050405020304" pitchFamily="18" charset="0"/>
                          <a:cs typeface="Times New Roman" panose="02020603050405020304" pitchFamily="18" charset="0"/>
                        </a:rPr>
                        <a:t>Қызметкерлерді</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оқыту</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біліктілігін</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көтеру</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жұмысшы</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мамандықтарындағы</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қызметкерлерді</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даярлау</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және</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қайта</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даярлау</a:t>
                      </a:r>
                      <a:r>
                        <a:rPr lang="ru-RU" sz="1200" dirty="0" smtClean="0">
                          <a:solidFill>
                            <a:srgbClr val="002060"/>
                          </a:solidFill>
                          <a:latin typeface="Times New Roman" panose="02020603050405020304" pitchFamily="18" charset="0"/>
                          <a:cs typeface="Times New Roman" panose="02020603050405020304" pitchFamily="18" charset="0"/>
                        </a:rPr>
                        <a:t> </a:t>
                      </a:r>
                      <a:r>
                        <a:rPr lang="ru-RU" sz="1200" dirty="0" err="1" smtClean="0">
                          <a:solidFill>
                            <a:srgbClr val="002060"/>
                          </a:solidFill>
                          <a:latin typeface="Times New Roman" panose="02020603050405020304" pitchFamily="18" charset="0"/>
                          <a:cs typeface="Times New Roman" panose="02020603050405020304" pitchFamily="18" charset="0"/>
                        </a:rPr>
                        <a:t>туралы</a:t>
                      </a:r>
                      <a:endParaRPr lang="ru-RU" sz="1200" dirty="0" smtClean="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2060"/>
                          </a:solidFill>
                          <a:latin typeface="Times New Roman" panose="02020603050405020304" pitchFamily="18" charset="0"/>
                          <a:cs typeface="Times New Roman" panose="02020603050405020304" pitchFamily="18" charset="0"/>
                        </a:rPr>
                        <a:t>АРББ</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28-30</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r h="341992">
                <a:tc>
                  <a:txBody>
                    <a:bodyPr/>
                    <a:lstStyle/>
                    <a:p>
                      <a:pPr algn="ctr"/>
                      <a:r>
                        <a:rPr lang="ru-RU" sz="1300" dirty="0" smtClean="0">
                          <a:solidFill>
                            <a:srgbClr val="002060"/>
                          </a:solidFill>
                          <a:latin typeface="Times New Roman" panose="02020603050405020304" pitchFamily="18" charset="0"/>
                          <a:cs typeface="Times New Roman" panose="02020603050405020304" pitchFamily="18" charset="0"/>
                        </a:rPr>
                        <a:t>7</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Кадр (қызметкерді дамыту және бағалау, кадрлық қормен жұмысты ұйымдастыру) және әлеуметтік-тұрмыстық мәселелер, мекемеде корпоративті шаралар өткізу туралы</a:t>
                      </a: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2060"/>
                          </a:solidFill>
                          <a:latin typeface="Times New Roman" panose="02020603050405020304" pitchFamily="18" charset="0"/>
                          <a:cs typeface="Times New Roman" panose="02020603050405020304" pitchFamily="18" charset="0"/>
                        </a:rPr>
                        <a:t>АРББ</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31-32</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r h="340942">
                <a:tc>
                  <a:txBody>
                    <a:bodyPr/>
                    <a:lstStyle/>
                    <a:p>
                      <a:pPr algn="ctr"/>
                      <a:r>
                        <a:rPr lang="ru-RU" sz="1300" dirty="0" smtClean="0">
                          <a:solidFill>
                            <a:srgbClr val="002060"/>
                          </a:solidFill>
                          <a:latin typeface="Times New Roman" panose="02020603050405020304" pitchFamily="18" charset="0"/>
                          <a:cs typeface="Times New Roman" panose="02020603050405020304" pitchFamily="18" charset="0"/>
                        </a:rPr>
                        <a:t>8</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Әлеуметтік төлемдердің, өтемақылар мен кепілдіктердің төленуін талдау</a:t>
                      </a:r>
                      <a:endParaRPr lang="ru-RU" sz="1200" dirty="0" smtClean="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2060"/>
                          </a:solidFill>
                          <a:latin typeface="Times New Roman" panose="02020603050405020304" pitchFamily="18" charset="0"/>
                          <a:cs typeface="Times New Roman" panose="02020603050405020304" pitchFamily="18" charset="0"/>
                        </a:rPr>
                        <a:t>ӘӘШБ</a:t>
                      </a: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33-35</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r h="716553">
                <a:tc>
                  <a:txBody>
                    <a:bodyPr/>
                    <a:lstStyle/>
                    <a:p>
                      <a:pPr algn="ctr"/>
                      <a:r>
                        <a:rPr lang="ru-RU" sz="1300" dirty="0" smtClean="0">
                          <a:solidFill>
                            <a:srgbClr val="002060"/>
                          </a:solidFill>
                          <a:latin typeface="Times New Roman" panose="02020603050405020304" pitchFamily="18" charset="0"/>
                          <a:cs typeface="Times New Roman" panose="02020603050405020304" pitchFamily="18" charset="0"/>
                        </a:rPr>
                        <a:t>9</a:t>
                      </a:r>
                      <a:endParaRPr lang="ru-RU" sz="13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Есеп мерзімі кезінде түскен сұрақтар, өткізілген кездесулер,  жеке қабылдаулар және шешілген мәселелер бойынша сандық көрсеткіштерді келтіру арқылы  ақпарат беру,  шешімі талап етілетін  және орындалуға жоспарланған мәселелер туралы ақпарат беру</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2060"/>
                          </a:solidFill>
                          <a:latin typeface="Times New Roman" panose="02020603050405020304" pitchFamily="18" charset="0"/>
                          <a:cs typeface="Times New Roman" panose="02020603050405020304" pitchFamily="18" charset="0"/>
                        </a:rPr>
                        <a:t>ӘӘШБ</a:t>
                      </a:r>
                    </a:p>
                  </a:txBody>
                  <a:tcPr marL="121920" marR="121920" marT="60960" marB="60960"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200" dirty="0" smtClean="0">
                          <a:solidFill>
                            <a:srgbClr val="002060"/>
                          </a:solidFill>
                          <a:latin typeface="Times New Roman" panose="02020603050405020304" pitchFamily="18" charset="0"/>
                          <a:cs typeface="Times New Roman" panose="02020603050405020304" pitchFamily="18" charset="0"/>
                        </a:rPr>
                        <a:t>36-38</a:t>
                      </a:r>
                      <a:endParaRPr lang="ru-RU" sz="1200" dirty="0">
                        <a:solidFill>
                          <a:srgbClr val="002060"/>
                        </a:solidFill>
                        <a:latin typeface="Times New Roman" panose="02020603050405020304" pitchFamily="18" charset="0"/>
                        <a:cs typeface="Times New Roman" panose="02020603050405020304" pitchFamily="18" charset="0"/>
                      </a:endParaRPr>
                    </a:p>
                  </a:txBody>
                  <a:tcPr marL="121920" marR="121920" marT="60960" marB="60960" anchor="ctr">
                    <a:solidFill>
                      <a:schemeClr val="bg1"/>
                    </a:solidFill>
                  </a:tcPr>
                </a:tc>
              </a:tr>
            </a:tbl>
          </a:graphicData>
        </a:graphic>
      </p:graphicFrame>
      <p:sp>
        <p:nvSpPr>
          <p:cNvPr id="55" name="Заголовок 1"/>
          <p:cNvSpPr txBox="1">
            <a:spLocks/>
          </p:cNvSpPr>
          <p:nvPr/>
        </p:nvSpPr>
        <p:spPr>
          <a:xfrm>
            <a:off x="4644008" y="429147"/>
            <a:ext cx="2952328" cy="767605"/>
          </a:xfrm>
          <a:prstGeom prst="rect">
            <a:avLst/>
          </a:prstGeom>
        </p:spPr>
        <p:txBody>
          <a:bodyPr vert="horz" lIns="121889" tIns="60945" rIns="121889" bIns="60945"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ru-RU" sz="2800" b="1" dirty="0">
                <a:solidFill>
                  <a:schemeClr val="bg1"/>
                </a:solidFill>
                <a:latin typeface="Times New Roman" panose="02020603050405020304" pitchFamily="18" charset="0"/>
                <a:cs typeface="Times New Roman" panose="02020603050405020304" pitchFamily="18" charset="0"/>
              </a:rPr>
              <a:t>МАЗМ</a:t>
            </a:r>
            <a:r>
              <a:rPr lang="kk-KZ" sz="2800" b="1" dirty="0" smtClean="0">
                <a:solidFill>
                  <a:schemeClr val="bg1"/>
                </a:solidFill>
                <a:latin typeface="Times New Roman" panose="02020603050405020304" pitchFamily="18" charset="0"/>
                <a:cs typeface="Times New Roman" panose="02020603050405020304" pitchFamily="18" charset="0"/>
              </a:rPr>
              <a:t>ҰНЫ</a:t>
            </a:r>
            <a:endParaRPr lang="ru-RU" sz="2800" b="1" dirty="0">
              <a:solidFill>
                <a:schemeClr val="bg1"/>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1029778338"/>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6111" y="1330104"/>
            <a:ext cx="6285154" cy="370704"/>
          </a:xfrm>
        </p:spPr>
        <p:txBody>
          <a:bodyPr>
            <a:noAutofit/>
          </a:bodyPr>
          <a:lstStyle/>
          <a:p>
            <a:pPr lvl="0" algn="ctr">
              <a:lnSpc>
                <a:spcPct val="100000"/>
              </a:lnSpc>
            </a:pPr>
            <a:r>
              <a:rPr lang="kk-KZ" sz="1814" b="1" dirty="0">
                <a:ln w="0"/>
                <a:solidFill>
                  <a:schemeClr val="accent4"/>
                </a:solidFill>
                <a:latin typeface="Times New Roman" panose="02020603050405020304" pitchFamily="18" charset="0"/>
                <a:cs typeface="Times New Roman" panose="02020603050405020304" pitchFamily="18" charset="0"/>
              </a:rPr>
              <a:t>Тапсырыс беруші мекемелер бойынша табыс көлемі </a:t>
            </a:r>
            <a:endParaRPr lang="ru-RU" sz="1814" b="1" dirty="0">
              <a:ln w="0"/>
              <a:solidFill>
                <a:schemeClr val="accent4"/>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8028384" y="1591805"/>
            <a:ext cx="831127" cy="253019"/>
          </a:xfrm>
          <a:prstGeom prst="rect">
            <a:avLst/>
          </a:prstGeom>
          <a:noFill/>
        </p:spPr>
        <p:txBody>
          <a:bodyPr wrap="none" lIns="82932" tIns="41466" rIns="82932" bIns="41466" rtlCol="0">
            <a:spAutoFit/>
          </a:bodyPr>
          <a:lstStyle/>
          <a:p>
            <a:r>
              <a:rPr lang="ru-RU" sz="1100" b="1" dirty="0">
                <a:solidFill>
                  <a:srgbClr val="002060"/>
                </a:solidFill>
                <a:latin typeface="Times New Roman" panose="02020603050405020304" pitchFamily="18" charset="0"/>
                <a:cs typeface="Times New Roman" panose="02020603050405020304" pitchFamily="18" charset="0"/>
              </a:rPr>
              <a:t>мың теңге</a:t>
            </a:r>
          </a:p>
        </p:txBody>
      </p:sp>
      <p:sp>
        <p:nvSpPr>
          <p:cNvPr id="12" name="TextBox 11"/>
          <p:cNvSpPr txBox="1"/>
          <p:nvPr/>
        </p:nvSpPr>
        <p:spPr>
          <a:xfrm>
            <a:off x="3300167" y="1395170"/>
            <a:ext cx="1827552" cy="335029"/>
          </a:xfrm>
          <a:prstGeom prst="rect">
            <a:avLst/>
          </a:prstGeom>
          <a:noFill/>
        </p:spPr>
        <p:txBody>
          <a:bodyPr wrap="square" lIns="82932" tIns="41466" rIns="82932" bIns="41466" rtlCol="0">
            <a:spAutoFit/>
          </a:bodyPr>
          <a:lstStyle/>
          <a:p>
            <a:endParaRPr lang="ru-RU" sz="1633" dirty="0"/>
          </a:p>
        </p:txBody>
      </p:sp>
      <p:graphicFrame>
        <p:nvGraphicFramePr>
          <p:cNvPr id="5" name="Таблица 4"/>
          <p:cNvGraphicFramePr>
            <a:graphicFrameLocks noGrp="1"/>
          </p:cNvGraphicFramePr>
          <p:nvPr>
            <p:extLst>
              <p:ext uri="{D42A27DB-BD31-4B8C-83A1-F6EECF244321}">
                <p14:modId xmlns:p14="http://schemas.microsoft.com/office/powerpoint/2010/main" val="996610176"/>
              </p:ext>
            </p:extLst>
          </p:nvPr>
        </p:nvGraphicFramePr>
        <p:xfrm>
          <a:off x="251520" y="1978162"/>
          <a:ext cx="8712969" cy="4331158"/>
        </p:xfrm>
        <a:graphic>
          <a:graphicData uri="http://schemas.openxmlformats.org/drawingml/2006/table">
            <a:tbl>
              <a:tblPr firstRow="1" lastRow="1">
                <a:tableStyleId>{3B4B98B0-60AC-42C2-AFA5-B58CD77FA1E5}</a:tableStyleId>
              </a:tblPr>
              <a:tblGrid>
                <a:gridCol w="462705"/>
                <a:gridCol w="3497735"/>
                <a:gridCol w="1368152"/>
                <a:gridCol w="1296144"/>
                <a:gridCol w="1152128"/>
                <a:gridCol w="936105"/>
              </a:tblGrid>
              <a:tr h="255771">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Көрсеткіш атауы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2016 жыл</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a:t>
                      </a:r>
                    </a:p>
                    <a:p>
                      <a:pPr algn="ctr" rtl="0" fontAlgn="ct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1 жарты жылдық </a:t>
                      </a:r>
                      <a:endParaRPr lang="ru-RU" sz="1600" b="1"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ауытқуы абс.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rtl="0" fontAlgn="ctr"/>
                      <a:r>
                        <a:rPr lang="kk-KZ" sz="1600" u="none" strike="noStrike" dirty="0" smtClean="0">
                          <a:solidFill>
                            <a:schemeClr val="accent4"/>
                          </a:solidFill>
                          <a:effectLst/>
                          <a:latin typeface="Times New Roman" panose="02020603050405020304" pitchFamily="18" charset="0"/>
                          <a:cs typeface="Times New Roman" panose="02020603050405020304" pitchFamily="18" charset="0"/>
                        </a:rPr>
                        <a:t>О</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рынд.</a:t>
                      </a: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kk-KZ"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5771">
                <a:tc vMerge="1">
                  <a:txBody>
                    <a:bodyPr/>
                    <a:lstStyle/>
                    <a:p>
                      <a:endParaRPr lang="ru-RU"/>
                    </a:p>
                  </a:txBody>
                  <a:tcPr/>
                </a:tc>
                <a:tc vMerge="1">
                  <a:txBody>
                    <a:bodyPr/>
                    <a:lstStyle/>
                    <a:p>
                      <a:endParaRPr lang="ru-RU"/>
                    </a:p>
                  </a:txBody>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жоспар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нақты</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c vMerge="1">
                  <a:txBody>
                    <a:bodyPr/>
                    <a:lstStyle/>
                    <a:p>
                      <a:endParaRPr lang="ru-RU"/>
                    </a:p>
                  </a:txBody>
                  <a:tcPr/>
                </a:tc>
              </a:tr>
              <a:tr h="511542">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1</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«МаңғыстауМұнайГаз»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АҚ</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3 504 828</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3 738 964</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a:solidFill>
                            <a:schemeClr val="accent4"/>
                          </a:solidFill>
                          <a:effectLst/>
                          <a:latin typeface="Times New Roman" panose="02020603050405020304" pitchFamily="18" charset="0"/>
                          <a:cs typeface="Times New Roman" panose="02020603050405020304" pitchFamily="18" charset="0"/>
                        </a:rPr>
                        <a:t>234 136</a:t>
                      </a:r>
                      <a:endParaRPr lang="ru-RU" sz="1400" b="0" i="0" u="none" strike="noStrike">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107%</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542">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О</a:t>
                      </a:r>
                      <a:r>
                        <a:rPr lang="en-US" sz="1600" u="none" strike="noStrike" dirty="0">
                          <a:solidFill>
                            <a:schemeClr val="accent4"/>
                          </a:solidFill>
                          <a:effectLst/>
                          <a:latin typeface="Times New Roman" panose="02020603050405020304" pitchFamily="18" charset="0"/>
                          <a:cs typeface="Times New Roman" panose="02020603050405020304" pitchFamily="18" charset="0"/>
                        </a:rPr>
                        <a:t>il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С</a:t>
                      </a:r>
                      <a:r>
                        <a:rPr lang="en-US" sz="1600" u="none" strike="noStrike" dirty="0">
                          <a:solidFill>
                            <a:schemeClr val="accent4"/>
                          </a:solidFill>
                          <a:effectLst/>
                          <a:latin typeface="Times New Roman" panose="02020603050405020304" pitchFamily="18" charset="0"/>
                          <a:cs typeface="Times New Roman" panose="02020603050405020304" pitchFamily="18" charset="0"/>
                        </a:rPr>
                        <a:t>onstruction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С</a:t>
                      </a:r>
                      <a:r>
                        <a:rPr lang="en-US" sz="1600" u="none" strike="noStrike" dirty="0">
                          <a:solidFill>
                            <a:schemeClr val="accent4"/>
                          </a:solidFill>
                          <a:effectLst/>
                          <a:latin typeface="Times New Roman" panose="02020603050405020304" pitchFamily="18" charset="0"/>
                          <a:cs typeface="Times New Roman" panose="02020603050405020304" pitchFamily="18" charset="0"/>
                        </a:rPr>
                        <a:t>ompany»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ЖШС</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870 893</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812 287</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-58 606</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93%</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542">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3</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a:t>
                      </a:r>
                      <a:r>
                        <a:rPr lang="en-US" sz="1600" u="none" strike="noStrike" dirty="0">
                          <a:solidFill>
                            <a:schemeClr val="accent4"/>
                          </a:solidFill>
                          <a:effectLst/>
                          <a:latin typeface="Times New Roman" panose="02020603050405020304" pitchFamily="18" charset="0"/>
                          <a:cs typeface="Times New Roman" panose="02020603050405020304" pitchFamily="18" charset="0"/>
                        </a:rPr>
                        <a:t>Oil Services Company»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ЖШС</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1 198 719</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1 240 804</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42 085</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104%</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542">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4</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«Мангистауэнергомунай</a:t>
                      </a:r>
                      <a:r>
                        <a:rPr lang="ru-RU" sz="1600" u="none" strike="noStrike" dirty="0">
                          <a:solidFill>
                            <a:schemeClr val="accent4"/>
                          </a:solidFill>
                          <a:effectLst/>
                          <a:latin typeface="Times New Roman" panose="02020603050405020304" pitchFamily="18" charset="0"/>
                          <a:cs typeface="Times New Roman" panose="02020603050405020304" pitchFamily="18" charset="0"/>
                        </a:rPr>
                        <a:t>» ЖШС</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63 292</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58 731</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a:solidFill>
                            <a:schemeClr val="accent4"/>
                          </a:solidFill>
                          <a:effectLst/>
                          <a:latin typeface="Times New Roman" panose="02020603050405020304" pitchFamily="18" charset="0"/>
                          <a:cs typeface="Times New Roman" panose="02020603050405020304" pitchFamily="18" charset="0"/>
                        </a:rPr>
                        <a:t>-4 561</a:t>
                      </a:r>
                      <a:endParaRPr lang="ru-RU" sz="1400" b="0" i="0" u="none" strike="noStrike">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93%</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542">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5</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«Мунайтелеком</a:t>
                      </a:r>
                      <a:r>
                        <a:rPr lang="ru-RU" sz="1600" u="none" strike="noStrike" dirty="0">
                          <a:solidFill>
                            <a:schemeClr val="accent4"/>
                          </a:solidFill>
                          <a:effectLst/>
                          <a:latin typeface="Times New Roman" panose="02020603050405020304" pitchFamily="18" charset="0"/>
                          <a:cs typeface="Times New Roman" panose="02020603050405020304" pitchFamily="18" charset="0"/>
                        </a:rPr>
                        <a:t>» ЖШС</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a:solidFill>
                            <a:schemeClr val="accent4"/>
                          </a:solidFill>
                          <a:effectLst/>
                          <a:latin typeface="Times New Roman" panose="02020603050405020304" pitchFamily="18" charset="0"/>
                          <a:cs typeface="Times New Roman" panose="02020603050405020304" pitchFamily="18" charset="0"/>
                        </a:rPr>
                        <a:t>17 206</a:t>
                      </a:r>
                      <a:endParaRPr lang="ru-RU" sz="1400" b="0" i="0" u="none" strike="noStrike">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16 479</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-726</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96%</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542">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Басқа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да қосымша мекемелер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a:solidFill>
                            <a:schemeClr val="accent4"/>
                          </a:solidFill>
                          <a:effectLst/>
                          <a:latin typeface="Times New Roman" panose="02020603050405020304" pitchFamily="18" charset="0"/>
                          <a:cs typeface="Times New Roman" panose="02020603050405020304" pitchFamily="18" charset="0"/>
                        </a:rPr>
                        <a:t>5 390</a:t>
                      </a:r>
                      <a:endParaRPr lang="ru-RU" sz="1400" b="0" i="0" u="none" strike="noStrike">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a:solidFill>
                            <a:schemeClr val="accent4"/>
                          </a:solidFill>
                          <a:effectLst/>
                          <a:latin typeface="Times New Roman" panose="02020603050405020304" pitchFamily="18" charset="0"/>
                          <a:cs typeface="Times New Roman" panose="02020603050405020304" pitchFamily="18" charset="0"/>
                        </a:rPr>
                        <a:t>28 241</a:t>
                      </a:r>
                      <a:endParaRPr lang="ru-RU" sz="1400" b="0" i="0" u="none" strike="noStrike">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22 850</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400" u="none" strike="noStrike" dirty="0">
                          <a:solidFill>
                            <a:schemeClr val="accent4"/>
                          </a:solidFill>
                          <a:effectLst/>
                          <a:latin typeface="Times New Roman" panose="02020603050405020304" pitchFamily="18" charset="0"/>
                          <a:cs typeface="Times New Roman" panose="02020603050405020304" pitchFamily="18" charset="0"/>
                        </a:rPr>
                        <a:t>524%</a:t>
                      </a:r>
                      <a:endParaRPr lang="ru-RU" sz="14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542">
                <a:tc gridSpan="2">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Барлығы</a:t>
                      </a:r>
                      <a:r>
                        <a:rPr lang="ru-RU" sz="1600" u="none" strike="noStrike" dirty="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5 660 327</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5 895 505</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235 178</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104%</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3" name="Рисунок 12"/>
          <p:cNvPicPr>
            <a:picLocks noChangeAspect="1"/>
          </p:cNvPicPr>
          <p:nvPr/>
        </p:nvPicPr>
        <p:blipFill>
          <a:blip r:embed="rId3"/>
          <a:stretch>
            <a:fillRect/>
          </a:stretch>
        </p:blipFill>
        <p:spPr>
          <a:xfrm>
            <a:off x="1259632" y="382867"/>
            <a:ext cx="1890210" cy="720080"/>
          </a:xfrm>
          <a:prstGeom prst="rect">
            <a:avLst/>
          </a:prstGeom>
        </p:spPr>
      </p:pic>
      <p:sp>
        <p:nvSpPr>
          <p:cNvPr id="8"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7107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1869435" y="1359151"/>
            <a:ext cx="5967410" cy="413665"/>
          </a:xfrm>
          <a:prstGeom prst="rect">
            <a:avLst/>
          </a:prstGeom>
        </p:spPr>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ru-RU" sz="1800" b="1" dirty="0">
                <a:solidFill>
                  <a:schemeClr val="accent4"/>
                </a:solidFill>
                <a:latin typeface="Times New Roman" panose="02020603050405020304" pitchFamily="18" charset="0"/>
                <a:cs typeface="Times New Roman" panose="02020603050405020304" pitchFamily="18" charset="0"/>
              </a:rPr>
              <a:t>Табыс пен шығындар</a:t>
            </a:r>
            <a:endParaRPr lang="kk-KZ" sz="1800" b="1" dirty="0">
              <a:solidFill>
                <a:schemeClr val="accent4"/>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7179240" y="887483"/>
            <a:ext cx="1041890" cy="307201"/>
          </a:xfrm>
          <a:prstGeom prst="rect">
            <a:avLst/>
          </a:prstGeom>
          <a:noFill/>
        </p:spPr>
        <p:txBody>
          <a:bodyPr wrap="none" lIns="82932" tIns="41466" rIns="82932" bIns="41466" rtlCol="0">
            <a:spAutoFit/>
          </a:bodyPr>
          <a:lstStyle/>
          <a:p>
            <a:r>
              <a:rPr lang="ru-RU" sz="1452" b="1" dirty="0">
                <a:latin typeface="Times New Roman" panose="02020603050405020304" pitchFamily="18" charset="0"/>
                <a:cs typeface="Times New Roman" panose="02020603050405020304" pitchFamily="18" charset="0"/>
              </a:rPr>
              <a:t>мың теңге</a:t>
            </a:r>
          </a:p>
        </p:txBody>
      </p:sp>
      <p:graphicFrame>
        <p:nvGraphicFramePr>
          <p:cNvPr id="3" name="Таблица 2"/>
          <p:cNvGraphicFramePr>
            <a:graphicFrameLocks noGrp="1"/>
          </p:cNvGraphicFramePr>
          <p:nvPr>
            <p:extLst>
              <p:ext uri="{D42A27DB-BD31-4B8C-83A1-F6EECF244321}">
                <p14:modId xmlns:p14="http://schemas.microsoft.com/office/powerpoint/2010/main" val="639517553"/>
              </p:ext>
            </p:extLst>
          </p:nvPr>
        </p:nvGraphicFramePr>
        <p:xfrm>
          <a:off x="395536" y="1985594"/>
          <a:ext cx="8496944" cy="4179710"/>
        </p:xfrm>
        <a:graphic>
          <a:graphicData uri="http://schemas.openxmlformats.org/drawingml/2006/table">
            <a:tbl>
              <a:tblPr firstRow="1" lastRow="1">
                <a:tableStyleId>{3B4B98B0-60AC-42C2-AFA5-B58CD77FA1E5}</a:tableStyleId>
              </a:tblPr>
              <a:tblGrid>
                <a:gridCol w="637655"/>
                <a:gridCol w="2890737"/>
                <a:gridCol w="1557482"/>
                <a:gridCol w="1137024"/>
                <a:gridCol w="1337942"/>
                <a:gridCol w="936104"/>
              </a:tblGrid>
              <a:tr h="346939">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endParaRPr lang="ru-RU" sz="1600" u="none" strike="noStrike" dirty="0" smtClean="0">
                        <a:solidFill>
                          <a:schemeClr val="accent4"/>
                        </a:solidFill>
                        <a:effectLst/>
                        <a:latin typeface="Times New Roman" panose="02020603050405020304" pitchFamily="18" charset="0"/>
                        <a:cs typeface="Times New Roman" panose="02020603050405020304" pitchFamily="18" charset="0"/>
                      </a:endParaRPr>
                    </a:p>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қ/с</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Көрсеткіш атауы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2016 жыл </a:t>
                      </a:r>
                    </a:p>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жарты жылдық</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ауытқуы абс. -/+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Орынд.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6939">
                <a:tc vMerge="1">
                  <a:txBody>
                    <a:bodyPr/>
                    <a:lstStyle/>
                    <a:p>
                      <a:endParaRPr lang="ru-RU"/>
                    </a:p>
                  </a:txBody>
                  <a:tcPr/>
                </a:tc>
                <a:tc vMerge="1">
                  <a:txBody>
                    <a:bodyPr/>
                    <a:lstStyle/>
                    <a:p>
                      <a:endParaRPr lang="ru-RU"/>
                    </a:p>
                  </a:txBody>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жоспар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нақты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c vMerge="1">
                  <a:txBody>
                    <a:bodyPr/>
                    <a:lstStyle/>
                    <a:p>
                      <a:endParaRPr lang="ru-RU"/>
                    </a:p>
                  </a:txBody>
                  <a:tcPr/>
                </a:tc>
              </a:tr>
              <a:tr h="346939">
                <a:tc>
                  <a:txBody>
                    <a:bodyPr/>
                    <a:lstStyle/>
                    <a:p>
                      <a:pPr algn="ctr" rtl="0" fontAlgn="ctr"/>
                      <a:r>
                        <a:rPr lang="ru-RU" sz="1600" b="1" u="none" strike="noStrike" dirty="0" smtClean="0">
                          <a:solidFill>
                            <a:schemeClr val="accent4"/>
                          </a:solidFill>
                          <a:effectLst/>
                          <a:latin typeface="Times New Roman" panose="02020603050405020304" pitchFamily="18" charset="0"/>
                          <a:cs typeface="Times New Roman" panose="02020603050405020304" pitchFamily="18" charset="0"/>
                        </a:rPr>
                        <a:t>1</a:t>
                      </a:r>
                      <a:endParaRPr lang="en-US"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smtClean="0">
                          <a:solidFill>
                            <a:schemeClr val="accent4"/>
                          </a:solidFill>
                          <a:effectLst/>
                          <a:latin typeface="Times New Roman" panose="02020603050405020304" pitchFamily="18" charset="0"/>
                          <a:cs typeface="Times New Roman" panose="02020603050405020304" pitchFamily="18" charset="0"/>
                        </a:rPr>
                        <a:t>Табыс барлығы</a:t>
                      </a:r>
                    </a:p>
                    <a:p>
                      <a:pPr algn="ctr" rtl="0" fontAlgn="ct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5 680 132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5 954 991</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274 859</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a:solidFill>
                            <a:schemeClr val="accent4"/>
                          </a:solidFill>
                          <a:effectLst/>
                          <a:latin typeface="Times New Roman" panose="02020603050405020304" pitchFamily="18" charset="0"/>
                          <a:cs typeface="Times New Roman" panose="02020603050405020304" pitchFamily="18" charset="0"/>
                        </a:rPr>
                        <a:t>105%</a:t>
                      </a:r>
                      <a:endParaRPr lang="ru-RU" sz="1600" b="1" i="0" u="none" strike="noStrike">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9079">
                <a:tc>
                  <a:txBody>
                    <a:bodyPr/>
                    <a:lstStyle/>
                    <a:p>
                      <a:pPr algn="ctr" rtl="0" fontAlgn="ctr"/>
                      <a:r>
                        <a:rPr lang="ru-RU" sz="1600" b="1" u="none" strike="noStrike" dirty="0" smtClean="0">
                          <a:solidFill>
                            <a:schemeClr val="accent4"/>
                          </a:solidFill>
                          <a:effectLst/>
                          <a:latin typeface="Times New Roman" panose="02020603050405020304" pitchFamily="18" charset="0"/>
                          <a:cs typeface="Times New Roman" panose="02020603050405020304" pitchFamily="18" charset="0"/>
                        </a:rPr>
                        <a:t>2</a:t>
                      </a:r>
                      <a:endParaRPr lang="en-US"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smtClean="0">
                          <a:solidFill>
                            <a:schemeClr val="accent4"/>
                          </a:solidFill>
                          <a:effectLst/>
                          <a:latin typeface="Times New Roman" panose="02020603050405020304" pitchFamily="18" charset="0"/>
                          <a:cs typeface="Times New Roman" panose="02020603050405020304" pitchFamily="18" charset="0"/>
                        </a:rPr>
                        <a:t>Шығындар барлығы </a:t>
                      </a:r>
                      <a:r>
                        <a:rPr lang="ru-RU" sz="1600" b="1" u="none" strike="noStrike" dirty="0">
                          <a:solidFill>
                            <a:schemeClr val="accent4"/>
                          </a:solidFill>
                          <a:effectLst/>
                          <a:latin typeface="Times New Roman" panose="02020603050405020304" pitchFamily="18" charset="0"/>
                          <a:cs typeface="Times New Roman" panose="02020603050405020304" pitchFamily="18" charset="0"/>
                        </a:rPr>
                        <a:t>соның </a:t>
                      </a:r>
                      <a:r>
                        <a:rPr lang="ru-RU" sz="1600" b="1" u="none" strike="noStrike" dirty="0" smtClean="0">
                          <a:solidFill>
                            <a:schemeClr val="accent4"/>
                          </a:solidFill>
                          <a:effectLst/>
                          <a:latin typeface="Times New Roman" panose="02020603050405020304" pitchFamily="18" charset="0"/>
                          <a:cs typeface="Times New Roman" panose="02020603050405020304" pitchFamily="18" charset="0"/>
                        </a:rPr>
                        <a:t>ішінде</a:t>
                      </a:r>
                    </a:p>
                    <a:p>
                      <a:pPr algn="ctr" rtl="0" fontAlgn="ct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10 354 299</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14 950 191</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4 595 892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144%</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64992">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Сатылған өнімдердің және көрсетілген </a:t>
                      </a:r>
                      <a:r>
                        <a:rPr lang="ru-RU" sz="1600" u="none" strike="noStrike" dirty="0" err="1">
                          <a:solidFill>
                            <a:schemeClr val="accent4"/>
                          </a:solidFill>
                          <a:effectLst/>
                          <a:latin typeface="Times New Roman" panose="02020603050405020304" pitchFamily="18" charset="0"/>
                          <a:cs typeface="Times New Roman" panose="02020603050405020304" pitchFamily="18" charset="0"/>
                        </a:rPr>
                        <a:t>қызметтердің</a:t>
                      </a:r>
                      <a:r>
                        <a:rPr lang="ru-RU" sz="1600" u="none" strike="noStrike" dirty="0">
                          <a:solidFill>
                            <a:schemeClr val="accent4"/>
                          </a:solidFill>
                          <a:effectLst/>
                          <a:latin typeface="Times New Roman" panose="02020603050405020304" pitchFamily="18" charset="0"/>
                          <a:cs typeface="Times New Roman" panose="02020603050405020304" pitchFamily="18" charset="0"/>
                        </a:rPr>
                        <a:t> өзіндік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құны</a:t>
                      </a:r>
                    </a:p>
                    <a:p>
                      <a:pPr algn="ctr" rtl="0" fontAlgn="ct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9 805 603</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8 341 298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-1 464 305</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85%</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8823">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Жалпы және әкімшілік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шығындары</a:t>
                      </a:r>
                    </a:p>
                    <a:p>
                      <a:pPr algn="ctr" rtl="0" fontAlgn="ct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416 010</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365 606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-50 404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88%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84446">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3</a:t>
                      </a:r>
                      <a:endParaRPr lang="en-US"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Жалпы пайда (шығын)</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-4 674 167</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-9 000 407</a:t>
                      </a:r>
                      <a:endPar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-4 321 033</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193%</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715" marR="5715"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1" name="Рисунок 10"/>
          <p:cNvPicPr>
            <a:picLocks noChangeAspect="1"/>
          </p:cNvPicPr>
          <p:nvPr/>
        </p:nvPicPr>
        <p:blipFill>
          <a:blip r:embed="rId2"/>
          <a:stretch>
            <a:fillRect/>
          </a:stretch>
        </p:blipFill>
        <p:spPr>
          <a:xfrm>
            <a:off x="1259632" y="382867"/>
            <a:ext cx="1890210" cy="720080"/>
          </a:xfrm>
          <a:prstGeom prst="rect">
            <a:avLst/>
          </a:prstGeom>
        </p:spPr>
      </p:pic>
      <p:sp>
        <p:nvSpPr>
          <p:cNvPr id="8"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820507"/>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1588295" y="1536632"/>
            <a:ext cx="5967410" cy="452208"/>
          </a:xfrm>
          <a:prstGeom prst="rect">
            <a:avLst/>
          </a:prstGeom>
        </p:spPr>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kk-KZ" sz="1814" b="1" dirty="0">
                <a:solidFill>
                  <a:schemeClr val="accent4"/>
                </a:solidFill>
                <a:latin typeface="Times New Roman" panose="02020603050405020304" pitchFamily="18" charset="0"/>
                <a:cs typeface="Times New Roman" panose="02020603050405020304" pitchFamily="18" charset="0"/>
              </a:rPr>
              <a:t>Транспорт басқармаларының табыс көлемі </a:t>
            </a:r>
          </a:p>
        </p:txBody>
      </p:sp>
      <p:graphicFrame>
        <p:nvGraphicFramePr>
          <p:cNvPr id="2" name="Таблица 1"/>
          <p:cNvGraphicFramePr>
            <a:graphicFrameLocks noGrp="1"/>
          </p:cNvGraphicFramePr>
          <p:nvPr>
            <p:extLst>
              <p:ext uri="{D42A27DB-BD31-4B8C-83A1-F6EECF244321}">
                <p14:modId xmlns:p14="http://schemas.microsoft.com/office/powerpoint/2010/main" val="3625469625"/>
              </p:ext>
            </p:extLst>
          </p:nvPr>
        </p:nvGraphicFramePr>
        <p:xfrm>
          <a:off x="539553" y="2564905"/>
          <a:ext cx="8280919" cy="2664295"/>
        </p:xfrm>
        <a:graphic>
          <a:graphicData uri="http://schemas.openxmlformats.org/drawingml/2006/table">
            <a:tbl>
              <a:tblPr firstRow="1" lastRow="1">
                <a:tableStyleId>{3B4B98B0-60AC-42C2-AFA5-B58CD77FA1E5}</a:tableStyleId>
              </a:tblPr>
              <a:tblGrid>
                <a:gridCol w="537256"/>
                <a:gridCol w="2703104"/>
                <a:gridCol w="1955511"/>
                <a:gridCol w="1788905"/>
                <a:gridCol w="1296143"/>
              </a:tblGrid>
              <a:tr h="595859">
                <a:tc rowSpan="2">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indent="0" algn="ctr" defTabSz="1007943" rtl="0" eaLnBrk="1" fontAlgn="ctr" latinLnBrk="0" hangingPunct="1">
                        <a:lnSpc>
                          <a:spcPct val="100000"/>
                        </a:lnSpc>
                        <a:spcBef>
                          <a:spcPts val="0"/>
                        </a:spcBef>
                        <a:spcAft>
                          <a:spcPts val="0"/>
                        </a:spcAft>
                        <a:buClrTx/>
                        <a:buSzTx/>
                        <a:buFontTx/>
                        <a:buNone/>
                        <a:tabLst/>
                        <a:defRPr/>
                      </a:pPr>
                      <a:endParaRPr lang="ru-RU" sz="1600" u="none" strike="noStrike" dirty="0" smtClean="0">
                        <a:solidFill>
                          <a:schemeClr val="accent4"/>
                        </a:solidFill>
                        <a:effectLst/>
                        <a:latin typeface="Times New Roman" panose="02020603050405020304" pitchFamily="18" charset="0"/>
                        <a:cs typeface="Times New Roman" panose="02020603050405020304" pitchFamily="18" charset="0"/>
                      </a:endParaRPr>
                    </a:p>
                    <a:p>
                      <a:pPr marL="0" marR="0" indent="0" algn="ctr" defTabSz="1007943" rtl="0" eaLnBrk="1" fontAlgn="ctr"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Көрсеткіш атауы</a:t>
                      </a:r>
                    </a:p>
                    <a:p>
                      <a:pPr algn="ctr" rtl="0" fontAlgn="ct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indent="0" algn="ctr" defTabSz="914377" rtl="0" eaLnBrk="1" fontAlgn="ctr"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2016 жыл</a:t>
                      </a:r>
                    </a:p>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a:t>
                      </a:r>
                      <a:r>
                        <a:rPr lang="en-US" sz="1600" u="none" strike="noStrike" baseline="0" dirty="0" smtClean="0">
                          <a:solidFill>
                            <a:schemeClr val="accent4"/>
                          </a:solidFill>
                          <a:effectLst/>
                          <a:latin typeface="Times New Roman" panose="02020603050405020304" pitchFamily="18" charset="0"/>
                          <a:cs typeface="Times New Roman" panose="02020603050405020304" pitchFamily="18" charset="0"/>
                        </a:rPr>
                        <a:t> </a:t>
                      </a:r>
                      <a:r>
                        <a:rPr lang="kk-KZ" sz="1600" u="none" strike="noStrike" baseline="0" dirty="0" smtClean="0">
                          <a:solidFill>
                            <a:schemeClr val="accent4"/>
                          </a:solidFill>
                          <a:effectLst/>
                          <a:latin typeface="Times New Roman" panose="02020603050405020304" pitchFamily="18" charset="0"/>
                          <a:cs typeface="Times New Roman" panose="02020603050405020304" pitchFamily="18" charset="0"/>
                        </a:rPr>
                        <a:t>жарты</a:t>
                      </a:r>
                      <a:r>
                        <a:rPr lang="en-US" sz="1600" u="none" strike="noStrike" baseline="0" dirty="0" smtClean="0">
                          <a:solidFill>
                            <a:schemeClr val="accent4"/>
                          </a:solidFill>
                          <a:effectLst/>
                          <a:latin typeface="Times New Roman" panose="02020603050405020304" pitchFamily="18" charset="0"/>
                          <a:cs typeface="Times New Roman" panose="02020603050405020304" pitchFamily="18" charset="0"/>
                        </a:rPr>
                        <a:t> </a:t>
                      </a:r>
                      <a:r>
                        <a:rPr lang="kk-KZ" sz="1600" u="none" strike="noStrike" baseline="0" dirty="0" smtClean="0">
                          <a:solidFill>
                            <a:schemeClr val="accent4"/>
                          </a:solidFill>
                          <a:effectLst/>
                          <a:latin typeface="Times New Roman" panose="02020603050405020304" pitchFamily="18" charset="0"/>
                          <a:cs typeface="Times New Roman" panose="02020603050405020304" pitchFamily="18" charset="0"/>
                        </a:rPr>
                        <a:t>жылдық</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rowSpan="2">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Орынд.</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7240">
                <a:tc vMerge="1">
                  <a:txBody>
                    <a:bodyPr/>
                    <a:lstStyle/>
                    <a:p>
                      <a:endParaRPr lang="ru-RU"/>
                    </a:p>
                  </a:txBody>
                  <a:tcPr/>
                </a:tc>
                <a:tc vMerge="1">
                  <a:txBody>
                    <a:bodyPr/>
                    <a:lstStyle/>
                    <a:p>
                      <a:endParaRPr lang="ru-RU"/>
                    </a:p>
                  </a:txBody>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жоспар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нақты</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r>
              <a:tr h="331033">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БТКБ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794 248</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3</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033 733</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109%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1973">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2</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672 898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719 633</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103%</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6300">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3</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МТКБ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193 181</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142 139</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96%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1890">
                <a:tc grid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Барлығы: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185" marR="5185"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5</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660 327</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5</a:t>
                      </a:r>
                      <a:r>
                        <a:rPr lang="ru-RU" sz="1600" u="none" strike="noStrike" baseline="0" dirty="0" smtClean="0">
                          <a:solidFill>
                            <a:schemeClr val="accent4"/>
                          </a:solidFill>
                          <a:effectLst/>
                          <a:latin typeface="Times New Roman" panose="02020603050405020304" pitchFamily="18" charset="0"/>
                          <a:cs typeface="Times New Roman" panose="02020603050405020304" pitchFamily="18" charset="0"/>
                        </a:rPr>
                        <a:t> 895 505</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104%</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481" marR="6481" marT="86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TextBox 8"/>
          <p:cNvSpPr txBox="1"/>
          <p:nvPr/>
        </p:nvSpPr>
        <p:spPr>
          <a:xfrm>
            <a:off x="7740352" y="2167869"/>
            <a:ext cx="831127" cy="253019"/>
          </a:xfrm>
          <a:prstGeom prst="rect">
            <a:avLst/>
          </a:prstGeom>
          <a:noFill/>
        </p:spPr>
        <p:txBody>
          <a:bodyPr wrap="none" lIns="82932" tIns="41466" rIns="82932" bIns="41466" rtlCol="0">
            <a:spAutoFit/>
          </a:bodyPr>
          <a:lstStyle/>
          <a:p>
            <a:r>
              <a:rPr lang="ru-RU" sz="1100" b="1" dirty="0">
                <a:solidFill>
                  <a:srgbClr val="002060"/>
                </a:solidFill>
                <a:latin typeface="Times New Roman" panose="02020603050405020304" pitchFamily="18" charset="0"/>
                <a:cs typeface="Times New Roman" panose="02020603050405020304" pitchFamily="18" charset="0"/>
              </a:rPr>
              <a:t>мың </a:t>
            </a:r>
            <a:r>
              <a:rPr lang="ru-RU" sz="1100" b="1" dirty="0">
                <a:solidFill>
                  <a:schemeClr val="accent4"/>
                </a:solidFill>
                <a:latin typeface="Times New Roman" panose="02020603050405020304" pitchFamily="18" charset="0"/>
                <a:cs typeface="Times New Roman" panose="02020603050405020304" pitchFamily="18" charset="0"/>
              </a:rPr>
              <a:t>теңге</a:t>
            </a:r>
          </a:p>
        </p:txBody>
      </p:sp>
      <p:pic>
        <p:nvPicPr>
          <p:cNvPr id="10" name="Рисунок 9"/>
          <p:cNvPicPr>
            <a:picLocks noChangeAspect="1"/>
          </p:cNvPicPr>
          <p:nvPr/>
        </p:nvPicPr>
        <p:blipFill>
          <a:blip r:embed="rId2"/>
          <a:stretch>
            <a:fillRect/>
          </a:stretch>
        </p:blipFill>
        <p:spPr>
          <a:xfrm>
            <a:off x="1259632" y="382867"/>
            <a:ext cx="1890210" cy="720080"/>
          </a:xfrm>
          <a:prstGeom prst="rect">
            <a:avLst/>
          </a:prstGeom>
        </p:spPr>
      </p:pic>
      <p:sp>
        <p:nvSpPr>
          <p:cNvPr id="8"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2099333"/>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Таблица 23"/>
          <p:cNvGraphicFramePr>
            <a:graphicFrameLocks noGrp="1"/>
          </p:cNvGraphicFramePr>
          <p:nvPr>
            <p:extLst>
              <p:ext uri="{D42A27DB-BD31-4B8C-83A1-F6EECF244321}">
                <p14:modId xmlns:p14="http://schemas.microsoft.com/office/powerpoint/2010/main" val="3518504882"/>
              </p:ext>
            </p:extLst>
          </p:nvPr>
        </p:nvGraphicFramePr>
        <p:xfrm>
          <a:off x="72007" y="2060407"/>
          <a:ext cx="8964488" cy="4213355"/>
        </p:xfrm>
        <a:graphic>
          <a:graphicData uri="http://schemas.openxmlformats.org/drawingml/2006/table">
            <a:tbl>
              <a:tblPr firstRow="1" lastRow="1">
                <a:tableStyleId>{9D7B26C5-4107-4FEC-AEDC-1716B250A1EF}</a:tableStyleId>
              </a:tblPr>
              <a:tblGrid>
                <a:gridCol w="467545"/>
                <a:gridCol w="1944216"/>
                <a:gridCol w="3024336"/>
                <a:gridCol w="2808312"/>
                <a:gridCol w="720079"/>
              </a:tblGrid>
              <a:tr h="648513">
                <a:tc>
                  <a:txBody>
                    <a:bodyPr/>
                    <a:lstStyle/>
                    <a:p>
                      <a:pPr algn="ctr">
                        <a:lnSpc>
                          <a:spcPct val="107000"/>
                        </a:lnSpc>
                        <a:spcAft>
                          <a:spcPts val="0"/>
                        </a:spcAft>
                      </a:pPr>
                      <a:r>
                        <a:rPr lang="ru-RU" sz="1400" b="1" dirty="0" smtClean="0">
                          <a:effectLst/>
                          <a:latin typeface="Times New Roman" pitchFamily="18" charset="0"/>
                          <a:cs typeface="Times New Roman" pitchFamily="18" charset="0"/>
                        </a:rPr>
                        <a:t>№</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dirty="0" err="1" smtClean="0">
                          <a:effectLst/>
                          <a:latin typeface="Times New Roman" pitchFamily="18" charset="0"/>
                          <a:cs typeface="Times New Roman" pitchFamily="18" charset="0"/>
                        </a:rPr>
                        <a:t>Өндірістік</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құрылымдық</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бөлім</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u="none" dirty="0" smtClean="0">
                          <a:effectLst/>
                          <a:latin typeface="Times New Roman" pitchFamily="18" charset="0"/>
                          <a:cs typeface="Times New Roman" pitchFamily="18" charset="0"/>
                        </a:rPr>
                        <a:t>2015 </a:t>
                      </a:r>
                      <a:r>
                        <a:rPr lang="ru-RU" sz="1400" b="1" dirty="0" smtClean="0">
                          <a:effectLst/>
                          <a:latin typeface="Times New Roman" pitchFamily="18" charset="0"/>
                          <a:cs typeface="Times New Roman" pitchFamily="18" charset="0"/>
                        </a:rPr>
                        <a:t> жарты </a:t>
                      </a:r>
                      <a:r>
                        <a:rPr lang="ru-RU" sz="1400" b="1" dirty="0" err="1" smtClean="0">
                          <a:effectLst/>
                          <a:latin typeface="Times New Roman" pitchFamily="18" charset="0"/>
                          <a:cs typeface="Times New Roman" pitchFamily="18" charset="0"/>
                        </a:rPr>
                        <a:t>жылдық</a:t>
                      </a:r>
                      <a:endParaRPr lang="ru-RU" sz="1400" b="1" dirty="0" smtClean="0">
                        <a:effectLst/>
                        <a:latin typeface="Times New Roman" pitchFamily="18" charset="0"/>
                        <a:cs typeface="Times New Roman" pitchFamily="18" charset="0"/>
                      </a:endParaRPr>
                    </a:p>
                    <a:p>
                      <a:pPr marL="0" marR="0" indent="0" algn="ctr" defTabSz="914377" rtl="0" eaLnBrk="1" fontAlgn="auto" latinLnBrk="0" hangingPunct="1">
                        <a:lnSpc>
                          <a:spcPct val="107000"/>
                        </a:lnSpc>
                        <a:spcBef>
                          <a:spcPts val="0"/>
                        </a:spcBef>
                        <a:spcAft>
                          <a:spcPts val="0"/>
                        </a:spcAft>
                        <a:buClrTx/>
                        <a:buSzTx/>
                        <a:buFontTx/>
                        <a:buNone/>
                        <a:tabLst/>
                        <a:defRPr/>
                      </a:pPr>
                      <a:r>
                        <a:rPr lang="ru-RU" sz="1400" b="1" dirty="0" err="1" smtClean="0">
                          <a:effectLst/>
                          <a:latin typeface="Times New Roman" pitchFamily="18" charset="0"/>
                          <a:cs typeface="Times New Roman" pitchFamily="18" charset="0"/>
                        </a:rPr>
                        <a:t>көрсеткіші</a:t>
                      </a:r>
                      <a:r>
                        <a:rPr lang="ru-RU" sz="1400" b="1" dirty="0" smtClean="0">
                          <a:effectLst/>
                          <a:latin typeface="Times New Roman" pitchFamily="18" charset="0"/>
                          <a:cs typeface="Times New Roman" pitchFamily="18" charset="0"/>
                        </a:rPr>
                        <a:t>,</a:t>
                      </a:r>
                      <a:r>
                        <a:rPr lang="ru-RU" sz="1400" b="1" baseline="0" dirty="0" smtClean="0">
                          <a:effectLst/>
                          <a:latin typeface="Times New Roman" pitchFamily="18" charset="0"/>
                          <a:cs typeface="Times New Roman" pitchFamily="18" charset="0"/>
                        </a:rPr>
                        <a:t> </a:t>
                      </a:r>
                      <a:r>
                        <a:rPr lang="ru-RU" sz="1400" b="1" baseline="0" dirty="0" err="1" smtClean="0">
                          <a:effectLst/>
                          <a:latin typeface="Times New Roman" pitchFamily="18" charset="0"/>
                          <a:cs typeface="Times New Roman" pitchFamily="18" charset="0"/>
                        </a:rPr>
                        <a:t>м</a:t>
                      </a:r>
                      <a:r>
                        <a:rPr lang="ru-RU" sz="1400" b="1" dirty="0" err="1" smtClean="0">
                          <a:effectLst/>
                          <a:latin typeface="Times New Roman" pitchFamily="18" charset="0"/>
                          <a:cs typeface="Times New Roman" pitchFamily="18" charset="0"/>
                        </a:rPr>
                        <a:t>аш-сағат</a:t>
                      </a:r>
                      <a:endParaRPr lang="ru-RU" sz="1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u="none" dirty="0" smtClean="0">
                          <a:effectLst/>
                          <a:latin typeface="Times New Roman" pitchFamily="18" charset="0"/>
                          <a:cs typeface="Times New Roman" pitchFamily="18" charset="0"/>
                        </a:rPr>
                        <a:t>2016 </a:t>
                      </a:r>
                      <a:r>
                        <a:rPr lang="ru-RU" sz="1400" b="1" dirty="0" smtClean="0">
                          <a:effectLst/>
                          <a:latin typeface="Times New Roman" pitchFamily="18" charset="0"/>
                          <a:cs typeface="Times New Roman" pitchFamily="18" charset="0"/>
                        </a:rPr>
                        <a:t>жарты </a:t>
                      </a:r>
                      <a:r>
                        <a:rPr lang="ru-RU" sz="1400" b="1" dirty="0" err="1" smtClean="0">
                          <a:effectLst/>
                          <a:latin typeface="Times New Roman" pitchFamily="18" charset="0"/>
                          <a:cs typeface="Times New Roman" pitchFamily="18" charset="0"/>
                        </a:rPr>
                        <a:t>жылдық</a:t>
                      </a:r>
                      <a:endParaRPr lang="ru-RU" sz="1400" b="1" dirty="0" smtClean="0">
                        <a:effectLst/>
                        <a:latin typeface="Times New Roman" pitchFamily="18" charset="0"/>
                        <a:cs typeface="Times New Roman" pitchFamily="18" charset="0"/>
                      </a:endParaRPr>
                    </a:p>
                    <a:p>
                      <a:pPr marL="0" marR="0" indent="0" algn="ctr" defTabSz="914377" rtl="0" eaLnBrk="1" fontAlgn="auto" latinLnBrk="0" hangingPunct="1">
                        <a:lnSpc>
                          <a:spcPct val="107000"/>
                        </a:lnSpc>
                        <a:spcBef>
                          <a:spcPts val="0"/>
                        </a:spcBef>
                        <a:spcAft>
                          <a:spcPts val="0"/>
                        </a:spcAft>
                        <a:buClrTx/>
                        <a:buSzTx/>
                        <a:buFontTx/>
                        <a:buNone/>
                        <a:tabLst/>
                        <a:defRPr/>
                      </a:pPr>
                      <a:r>
                        <a:rPr lang="ru-RU" sz="1400" b="1" dirty="0" err="1" smtClean="0">
                          <a:effectLst/>
                          <a:latin typeface="Times New Roman" pitchFamily="18" charset="0"/>
                          <a:cs typeface="Times New Roman" pitchFamily="18" charset="0"/>
                        </a:rPr>
                        <a:t>көрсеткіші</a:t>
                      </a:r>
                      <a:r>
                        <a:rPr lang="ru-RU" sz="1400" b="1" dirty="0" smtClean="0">
                          <a:effectLst/>
                          <a:latin typeface="Times New Roman" pitchFamily="18" charset="0"/>
                          <a:cs typeface="Times New Roman" pitchFamily="18" charset="0"/>
                        </a:rPr>
                        <a:t>, </a:t>
                      </a:r>
                      <a:r>
                        <a:rPr lang="ru-RU" sz="1400" b="1" baseline="0" dirty="0" err="1" smtClean="0">
                          <a:effectLst/>
                          <a:latin typeface="Times New Roman" pitchFamily="18" charset="0"/>
                          <a:cs typeface="Times New Roman" pitchFamily="18" charset="0"/>
                        </a:rPr>
                        <a:t>м</a:t>
                      </a:r>
                      <a:r>
                        <a:rPr lang="ru-RU" sz="1400" b="1" dirty="0" err="1" smtClean="0">
                          <a:effectLst/>
                          <a:latin typeface="Times New Roman" pitchFamily="18" charset="0"/>
                          <a:cs typeface="Times New Roman" pitchFamily="18" charset="0"/>
                        </a:rPr>
                        <a:t>аш-сағат</a:t>
                      </a:r>
                      <a:endParaRPr lang="ru-RU" sz="1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1400" b="1"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b="1"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20549">
                <a:tc>
                  <a:txBody>
                    <a:bodyPr/>
                    <a:lstStyle/>
                    <a:p>
                      <a:pPr algn="ctr">
                        <a:lnSpc>
                          <a:spcPct val="107000"/>
                        </a:lnSpc>
                        <a:spcAft>
                          <a:spcPts val="0"/>
                        </a:spcAft>
                      </a:pPr>
                      <a:r>
                        <a:rPr lang="kk-KZ" sz="1400" dirty="0" smtClean="0">
                          <a:solidFill>
                            <a:schemeClr val="tx1"/>
                          </a:solidFill>
                          <a:effectLst/>
                          <a:latin typeface="Times New Roman" pitchFamily="18" charset="0"/>
                          <a:ea typeface="+mn-ea"/>
                          <a:cs typeface="Times New Roman" pitchFamily="18" charset="0"/>
                        </a:rPr>
                        <a:t>1</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a:t>
                      </a:r>
                      <a:r>
                        <a:rPr lang="ru-RU" sz="1400" dirty="0" smtClean="0">
                          <a:effectLst/>
                          <a:latin typeface="Times New Roman" pitchFamily="18" charset="0"/>
                          <a:cs typeface="Times New Roman" pitchFamily="18" charset="0"/>
                        </a:rPr>
                        <a:t>БТКБ</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557 337</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535 426</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4%</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20549">
                <a:tc>
                  <a:txBody>
                    <a:bodyPr/>
                    <a:lstStyle/>
                    <a:p>
                      <a:pPr algn="ctr">
                        <a:lnSpc>
                          <a:spcPct val="107000"/>
                        </a:lnSpc>
                        <a:spcAft>
                          <a:spcPts val="0"/>
                        </a:spcAft>
                      </a:pPr>
                      <a:r>
                        <a:rPr lang="kk-KZ" sz="1400" dirty="0" smtClean="0">
                          <a:solidFill>
                            <a:schemeClr val="tx1"/>
                          </a:solidFill>
                          <a:effectLst/>
                          <a:latin typeface="Times New Roman" pitchFamily="18" charset="0"/>
                          <a:ea typeface="+mn-ea"/>
                          <a:cs typeface="Times New Roman" pitchFamily="18" charset="0"/>
                        </a:rPr>
                        <a:t>2</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a:t>
                      </a:r>
                      <a:r>
                        <a:rPr lang="ru-RU" sz="1400" dirty="0" smtClean="0">
                          <a:effectLst/>
                          <a:latin typeface="Times New Roman" pitchFamily="18" charset="0"/>
                          <a:cs typeface="Times New Roman" pitchFamily="18" charset="0"/>
                        </a:rPr>
                        <a:t>ЖТКБ</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346 180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330 156 </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5508">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a:t>
                      </a:r>
                      <a:r>
                        <a:rPr lang="ru-RU" sz="1400" dirty="0" smtClean="0">
                          <a:effectLst/>
                          <a:latin typeface="Times New Roman" pitchFamily="18" charset="0"/>
                          <a:cs typeface="Times New Roman" pitchFamily="18" charset="0"/>
                        </a:rPr>
                        <a:t>МТКБ</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210 384</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187 154 </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11%</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5293">
                <a:tc gridSpan="2">
                  <a:txBody>
                    <a:bodyPr/>
                    <a:lstStyle/>
                    <a:p>
                      <a:pPr algn="ctr">
                        <a:lnSpc>
                          <a:spcPct val="107000"/>
                        </a:lnSpc>
                        <a:spcAft>
                          <a:spcPts val="0"/>
                        </a:spcAft>
                      </a:pPr>
                      <a:r>
                        <a:rPr lang="ru-RU" sz="1400" b="1" dirty="0" smtClean="0">
                          <a:effectLst/>
                          <a:latin typeface="Times New Roman" pitchFamily="18" charset="0"/>
                          <a:cs typeface="Times New Roman" pitchFamily="18" charset="0"/>
                        </a:rPr>
                        <a:t>ОТК </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07000"/>
                        </a:lnSpc>
                        <a:spcAft>
                          <a:spcPts val="0"/>
                        </a:spcAft>
                      </a:pPr>
                      <a:endParaRPr lang="ru-RU" sz="12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dirty="0" smtClean="0">
                          <a:effectLst/>
                          <a:latin typeface="Times New Roman" pitchFamily="18" charset="0"/>
                          <a:cs typeface="Times New Roman" pitchFamily="18" charset="0"/>
                        </a:rPr>
                        <a:t> 1 113 901</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dirty="0" smtClean="0">
                          <a:effectLst/>
                          <a:latin typeface="Times New Roman" pitchFamily="18" charset="0"/>
                          <a:cs typeface="Times New Roman" pitchFamily="18" charset="0"/>
                        </a:rPr>
                        <a:t> 1 052 735</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b="1"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ru-RU" sz="1400" b="1"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6042">
                <a:tc gridSpan="5">
                  <a:txBody>
                    <a:bodyPr/>
                    <a:lstStyle/>
                    <a:p>
                      <a:pPr algn="ctr">
                        <a:lnSpc>
                          <a:spcPct val="107000"/>
                        </a:lnSpc>
                        <a:spcAft>
                          <a:spcPts val="0"/>
                        </a:spcAft>
                      </a:pPr>
                      <a:r>
                        <a:rPr lang="ru-RU" sz="18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Экономикалы</a:t>
                      </a:r>
                      <a:r>
                        <a:rPr lang="kk-KZ" sz="18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қ</a:t>
                      </a:r>
                      <a:r>
                        <a:rPr lang="kk-KZ" sz="18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көрсеткіштер орындалуы туралы мәлімет</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07000"/>
                        </a:lnSpc>
                        <a:spcAft>
                          <a:spcPts val="0"/>
                        </a:spcAft>
                      </a:pP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07000"/>
                        </a:lnSpc>
                        <a:spcAft>
                          <a:spcPts val="0"/>
                        </a:spcAft>
                      </a:pP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07000"/>
                        </a:lnSpc>
                        <a:spcAft>
                          <a:spcPts val="0"/>
                        </a:spcAft>
                      </a:pP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07000"/>
                        </a:lnSpc>
                        <a:spcAft>
                          <a:spcPts val="0"/>
                        </a:spcAft>
                      </a:pPr>
                      <a:endParaRPr lang="ru-RU" sz="1400" b="1"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27551">
                <a:tc>
                  <a:txBody>
                    <a:bodyPr/>
                    <a:lstStyle/>
                    <a:p>
                      <a:pPr algn="ctr">
                        <a:lnSpc>
                          <a:spcPct val="107000"/>
                        </a:lnSpc>
                        <a:spcAft>
                          <a:spcPts val="0"/>
                        </a:spcAft>
                      </a:pPr>
                      <a:r>
                        <a:rPr lang="ru-RU" sz="1400" b="1" dirty="0" smtClean="0">
                          <a:effectLst/>
                          <a:latin typeface="Times New Roman" pitchFamily="18" charset="0"/>
                          <a:cs typeface="Times New Roman" pitchFamily="18" charset="0"/>
                        </a:rPr>
                        <a:t>№</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dirty="0" err="1" smtClean="0">
                          <a:effectLst/>
                          <a:latin typeface="Times New Roman" pitchFamily="18" charset="0"/>
                          <a:cs typeface="Times New Roman" pitchFamily="18" charset="0"/>
                        </a:rPr>
                        <a:t>Өндірістік</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құрылымдық</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бөлім</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u="none" dirty="0" smtClean="0">
                          <a:effectLst/>
                          <a:latin typeface="Times New Roman" pitchFamily="18" charset="0"/>
                          <a:cs typeface="Times New Roman" pitchFamily="18" charset="0"/>
                        </a:rPr>
                        <a:t>2015 </a:t>
                      </a:r>
                      <a:r>
                        <a:rPr lang="ru-RU" sz="1400" b="1" dirty="0" smtClean="0">
                          <a:effectLst/>
                          <a:latin typeface="Times New Roman" pitchFamily="18" charset="0"/>
                          <a:cs typeface="Times New Roman" pitchFamily="18" charset="0"/>
                        </a:rPr>
                        <a:t> жарты </a:t>
                      </a:r>
                      <a:r>
                        <a:rPr lang="ru-RU" sz="1400" b="1" dirty="0" err="1" smtClean="0">
                          <a:effectLst/>
                          <a:latin typeface="Times New Roman" pitchFamily="18" charset="0"/>
                          <a:cs typeface="Times New Roman" pitchFamily="18" charset="0"/>
                        </a:rPr>
                        <a:t>жылдық</a:t>
                      </a:r>
                      <a:endParaRPr lang="ru-RU" sz="1400" b="1" dirty="0" smtClean="0">
                        <a:effectLst/>
                        <a:latin typeface="Times New Roman" pitchFamily="18" charset="0"/>
                        <a:cs typeface="Times New Roman" pitchFamily="18" charset="0"/>
                      </a:endParaRPr>
                    </a:p>
                    <a:p>
                      <a:pPr algn="ctr">
                        <a:lnSpc>
                          <a:spcPct val="107000"/>
                        </a:lnSpc>
                        <a:spcAft>
                          <a:spcPts val="0"/>
                        </a:spcAft>
                      </a:pPr>
                      <a:r>
                        <a:rPr lang="ru-RU" sz="1400" b="1" dirty="0" err="1" smtClean="0">
                          <a:effectLst/>
                          <a:latin typeface="Times New Roman" pitchFamily="18" charset="0"/>
                          <a:cs typeface="Times New Roman" pitchFamily="18" charset="0"/>
                        </a:rPr>
                        <a:t>көрсеткіші</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мың</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тг</a:t>
                      </a:r>
                      <a:r>
                        <a:rPr lang="ru-RU" sz="1400" b="1" dirty="0" smtClean="0">
                          <a:effectLst/>
                          <a:latin typeface="Times New Roman" pitchFamily="18" charset="0"/>
                          <a:cs typeface="Times New Roman" pitchFamily="18" charset="0"/>
                        </a:rPr>
                        <a:t>.</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b="1" u="none" dirty="0" smtClean="0">
                          <a:effectLst/>
                          <a:latin typeface="Times New Roman" pitchFamily="18" charset="0"/>
                          <a:cs typeface="Times New Roman" pitchFamily="18" charset="0"/>
                        </a:rPr>
                        <a:t>2016 </a:t>
                      </a:r>
                      <a:r>
                        <a:rPr lang="ru-RU" sz="1400" b="1" dirty="0" smtClean="0">
                          <a:effectLst/>
                          <a:latin typeface="Times New Roman" pitchFamily="18" charset="0"/>
                          <a:cs typeface="Times New Roman" pitchFamily="18" charset="0"/>
                        </a:rPr>
                        <a:t>жарты </a:t>
                      </a:r>
                      <a:r>
                        <a:rPr lang="ru-RU" sz="1400" b="1" dirty="0" err="1" smtClean="0">
                          <a:effectLst/>
                          <a:latin typeface="Times New Roman" pitchFamily="18" charset="0"/>
                          <a:cs typeface="Times New Roman" pitchFamily="18" charset="0"/>
                        </a:rPr>
                        <a:t>жылдық</a:t>
                      </a:r>
                      <a:endParaRPr lang="ru-RU" sz="1400" b="1" dirty="0" smtClean="0">
                        <a:effectLst/>
                        <a:latin typeface="Times New Roman" pitchFamily="18" charset="0"/>
                        <a:cs typeface="Times New Roman" pitchFamily="18" charset="0"/>
                      </a:endParaRPr>
                    </a:p>
                    <a:p>
                      <a:pPr algn="ctr">
                        <a:lnSpc>
                          <a:spcPct val="107000"/>
                        </a:lnSpc>
                        <a:spcAft>
                          <a:spcPts val="0"/>
                        </a:spcAft>
                      </a:pPr>
                      <a:r>
                        <a:rPr lang="ru-RU" sz="1400" b="1" dirty="0" err="1" smtClean="0">
                          <a:effectLst/>
                          <a:latin typeface="Times New Roman" pitchFamily="18" charset="0"/>
                          <a:cs typeface="Times New Roman" pitchFamily="18" charset="0"/>
                        </a:rPr>
                        <a:t>көрсеткіші</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мың</a:t>
                      </a:r>
                      <a:r>
                        <a:rPr lang="ru-RU" sz="1400" b="1" dirty="0" smtClean="0">
                          <a:effectLst/>
                          <a:latin typeface="Times New Roman" pitchFamily="18" charset="0"/>
                          <a:cs typeface="Times New Roman" pitchFamily="18" charset="0"/>
                        </a:rPr>
                        <a:t> </a:t>
                      </a:r>
                      <a:r>
                        <a:rPr lang="ru-RU" sz="1400" b="1" dirty="0" err="1" smtClean="0">
                          <a:effectLst/>
                          <a:latin typeface="Times New Roman" pitchFamily="18" charset="0"/>
                          <a:cs typeface="Times New Roman" pitchFamily="18" charset="0"/>
                        </a:rPr>
                        <a:t>тг</a:t>
                      </a:r>
                      <a:r>
                        <a:rPr lang="ru-RU" sz="1400" b="1" dirty="0" smtClean="0">
                          <a:effectLst/>
                          <a:latin typeface="Times New Roman" pitchFamily="18" charset="0"/>
                          <a:cs typeface="Times New Roman" pitchFamily="18" charset="0"/>
                        </a:rPr>
                        <a:t>.</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377" rtl="0" eaLnBrk="1" fontAlgn="auto" latinLnBrk="0" hangingPunct="1">
                        <a:lnSpc>
                          <a:spcPct val="107000"/>
                        </a:lnSpc>
                        <a:spcBef>
                          <a:spcPts val="0"/>
                        </a:spcBef>
                        <a:spcAft>
                          <a:spcPts val="0"/>
                        </a:spcAft>
                        <a:buClrTx/>
                        <a:buSzTx/>
                        <a:buFontTx/>
                        <a:buNone/>
                        <a:tabLst/>
                        <a:defRPr/>
                      </a:pPr>
                      <a:r>
                        <a:rPr lang="en-US" sz="1400" b="1"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b="1"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endParaRPr lang="ru-RU" sz="1400" b="1"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25178">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a:t>
                      </a:r>
                      <a:r>
                        <a:rPr lang="ru-RU" sz="1400" dirty="0" smtClean="0">
                          <a:effectLst/>
                          <a:latin typeface="Times New Roman" pitchFamily="18" charset="0"/>
                          <a:cs typeface="Times New Roman" pitchFamily="18" charset="0"/>
                        </a:rPr>
                        <a:t>БТКБ</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3 107 781</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3 033 733</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5832">
                <a:tc>
                  <a:txBody>
                    <a:bodyPr/>
                    <a:lstStyle/>
                    <a:p>
                      <a:pPr algn="ctr">
                        <a:lnSpc>
                          <a:spcPct val="107000"/>
                        </a:lnSpc>
                        <a:spcAft>
                          <a:spcPts val="0"/>
                        </a:spcAft>
                      </a:pPr>
                      <a:r>
                        <a:rPr lang="ru-RU" sz="1400" dirty="0" smtClean="0">
                          <a:solidFill>
                            <a:schemeClr val="accent4"/>
                          </a:solidFill>
                          <a:effectLst/>
                          <a:latin typeface="Times New Roman" pitchFamily="18" charset="0"/>
                          <a:cs typeface="Times New Roman" pitchFamily="18" charset="0"/>
                        </a:rPr>
                        <a:t>2</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a:t>
                      </a:r>
                      <a:r>
                        <a:rPr lang="ru-RU" sz="1400" dirty="0" smtClean="0">
                          <a:effectLst/>
                          <a:latin typeface="Times New Roman" pitchFamily="18" charset="0"/>
                          <a:cs typeface="Times New Roman" pitchFamily="18" charset="0"/>
                        </a:rPr>
                        <a:t>ЖТКБ</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1 899 755</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1 719 633</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-9</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5832">
                <a:tc>
                  <a:txBody>
                    <a:bodyPr/>
                    <a:lstStyle/>
                    <a:p>
                      <a:pPr algn="ctr">
                        <a:lnSpc>
                          <a:spcPct val="107000"/>
                        </a:lnSpc>
                        <a:spcAft>
                          <a:spcPts val="0"/>
                        </a:spcAft>
                      </a:pPr>
                      <a:r>
                        <a:rPr lang="ru-RU" sz="1400" dirty="0" smtClean="0">
                          <a:solidFill>
                            <a:schemeClr val="accent4"/>
                          </a:solidFill>
                          <a:effectLst/>
                          <a:latin typeface="Times New Roman" pitchFamily="18" charset="0"/>
                          <a:cs typeface="Times New Roman" pitchFamily="18" charset="0"/>
                        </a:rPr>
                        <a:t>3</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 </a:t>
                      </a:r>
                      <a:r>
                        <a:rPr lang="ru-RU" sz="1400" dirty="0" smtClean="0">
                          <a:effectLst/>
                          <a:latin typeface="Times New Roman" pitchFamily="18" charset="0"/>
                          <a:cs typeface="Times New Roman" pitchFamily="18" charset="0"/>
                        </a:rPr>
                        <a:t>МТКБ</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1 292 587</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1 142 139</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-12</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5832">
                <a:tc>
                  <a:txBody>
                    <a:bodyPr/>
                    <a:lstStyle/>
                    <a:p>
                      <a:pPr algn="ctr">
                        <a:lnSpc>
                          <a:spcPct val="107000"/>
                        </a:lnSpc>
                        <a:spcAft>
                          <a:spcPts val="0"/>
                        </a:spcAft>
                      </a:pPr>
                      <a:r>
                        <a:rPr lang="ru-RU" sz="1400" dirty="0" smtClean="0">
                          <a:solidFill>
                            <a:schemeClr val="accent4"/>
                          </a:solidFill>
                          <a:effectLst/>
                          <a:latin typeface="Times New Roman" pitchFamily="18" charset="0"/>
                          <a:cs typeface="Times New Roman" pitchFamily="18" charset="0"/>
                        </a:rPr>
                        <a:t>4</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ru-RU" sz="1400" dirty="0" smtClean="0">
                          <a:effectLst/>
                          <a:latin typeface="Times New Roman" pitchFamily="18" charset="0"/>
                          <a:cs typeface="Times New Roman" pitchFamily="18" charset="0"/>
                        </a:rPr>
                        <a:t>ОЖЦ</a:t>
                      </a:r>
                      <a:endParaRPr lang="ru-RU" sz="14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ru-RU" sz="1400" dirty="0" smtClean="0">
                          <a:effectLst/>
                          <a:latin typeface="Times New Roman" pitchFamily="18" charset="0"/>
                          <a:cs typeface="Times New Roman" pitchFamily="18" charset="0"/>
                        </a:rPr>
                        <a:t>9 492</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ru-RU" sz="1400" dirty="0" smtClean="0">
                          <a:effectLst/>
                          <a:latin typeface="Times New Roman" pitchFamily="18" charset="0"/>
                          <a:cs typeface="Times New Roman" pitchFamily="18" charset="0"/>
                        </a:rPr>
                        <a:t>14 374</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51</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67975">
                <a:tc gridSpan="2">
                  <a:txBody>
                    <a:bodyPr/>
                    <a:lstStyle/>
                    <a:p>
                      <a:pPr algn="ctr">
                        <a:lnSpc>
                          <a:spcPct val="107000"/>
                        </a:lnSpc>
                        <a:spcAft>
                          <a:spcPts val="0"/>
                        </a:spcAft>
                      </a:pPr>
                      <a:r>
                        <a:rPr lang="ru-RU" sz="1400" dirty="0" smtClean="0">
                          <a:effectLst/>
                          <a:latin typeface="Times New Roman" pitchFamily="18" charset="0"/>
                          <a:cs typeface="Times New Roman" pitchFamily="18" charset="0"/>
                        </a:rPr>
                        <a:t>ОТК</a:t>
                      </a:r>
                      <a:r>
                        <a:rPr lang="ru-RU" sz="1400" dirty="0">
                          <a:effectLst/>
                          <a:latin typeface="Times New Roman" pitchFamily="18" charset="0"/>
                          <a:cs typeface="Times New Roman" pitchFamily="18" charset="0"/>
                        </a:rPr>
                        <a:t> </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07000"/>
                        </a:lnSpc>
                        <a:spcAft>
                          <a:spcPts val="0"/>
                        </a:spcAft>
                      </a:pPr>
                      <a:endParaRPr lang="ru-RU" sz="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6530" marR="4653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6 300 122</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1400" dirty="0">
                          <a:effectLst/>
                          <a:latin typeface="Times New Roman" pitchFamily="18" charset="0"/>
                          <a:cs typeface="Times New Roman" pitchFamily="18" charset="0"/>
                        </a:rPr>
                        <a:t>5 895 505</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-6</a:t>
                      </a:r>
                      <a:r>
                        <a:rPr lang="en-US" sz="1400" dirty="0" smtClean="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21" name="Прямоугольник 20"/>
          <p:cNvSpPr/>
          <p:nvPr/>
        </p:nvSpPr>
        <p:spPr>
          <a:xfrm>
            <a:off x="1115616" y="1402137"/>
            <a:ext cx="6659245" cy="391069"/>
          </a:xfrm>
          <a:prstGeom prst="rect">
            <a:avLst/>
          </a:prstGeom>
        </p:spPr>
        <p:txBody>
          <a:bodyPr wrap="square">
            <a:spAutoFit/>
          </a:bodyPr>
          <a:lstStyle/>
          <a:p>
            <a:pPr algn="ctr">
              <a:lnSpc>
                <a:spcPct val="107000"/>
              </a:lnSpc>
            </a:pPr>
            <a:r>
              <a:rPr lang="ru-RU" sz="1814"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Өндірістік</a:t>
            </a:r>
            <a:r>
              <a:rPr lang="ru-RU" sz="1814"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14"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көрсеткіштер</a:t>
            </a:r>
            <a:r>
              <a:rPr lang="ru-RU" sz="1814"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14"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орындалуы</a:t>
            </a:r>
            <a:r>
              <a:rPr lang="ru-RU" sz="1814"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14"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туралы</a:t>
            </a:r>
            <a:r>
              <a:rPr lang="ru-RU" sz="1814"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14"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мәлімет</a:t>
            </a:r>
            <a:r>
              <a:rPr lang="ru-RU" sz="1814"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14" dirty="0">
              <a:solidFill>
                <a:srgbClr val="002060"/>
              </a:solidFill>
            </a:endParaRPr>
          </a:p>
        </p:txBody>
      </p:sp>
      <p:sp>
        <p:nvSpPr>
          <p:cNvPr id="2" name="Прямоугольник 1"/>
          <p:cNvSpPr/>
          <p:nvPr/>
        </p:nvSpPr>
        <p:spPr>
          <a:xfrm>
            <a:off x="7814108" y="870660"/>
            <a:ext cx="889474" cy="287771"/>
          </a:xfrm>
          <a:prstGeom prst="rect">
            <a:avLst/>
          </a:prstGeom>
        </p:spPr>
        <p:txBody>
          <a:bodyPr wrap="none">
            <a:spAutoFit/>
          </a:bodyPr>
          <a:lstStyle/>
          <a:p>
            <a:r>
              <a:rPr lang="ru-RU" sz="1270" dirty="0" err="1">
                <a:latin typeface="Times New Roman" panose="02020603050405020304" pitchFamily="18" charset="0"/>
                <a:cs typeface="Times New Roman" panose="02020603050405020304" pitchFamily="18" charset="0"/>
              </a:rPr>
              <a:t>мың.теңге</a:t>
            </a:r>
            <a:endParaRPr lang="ru-RU" sz="1270" dirty="0"/>
          </a:p>
        </p:txBody>
      </p:sp>
      <p:pic>
        <p:nvPicPr>
          <p:cNvPr id="8" name="Рисунок 7"/>
          <p:cNvPicPr>
            <a:picLocks noChangeAspect="1"/>
          </p:cNvPicPr>
          <p:nvPr/>
        </p:nvPicPr>
        <p:blipFill>
          <a:blip r:embed="rId2"/>
          <a:stretch>
            <a:fillRect/>
          </a:stretch>
        </p:blipFill>
        <p:spPr>
          <a:xfrm>
            <a:off x="1259632" y="382867"/>
            <a:ext cx="1890210" cy="720080"/>
          </a:xfrm>
          <a:prstGeom prst="rect">
            <a:avLst/>
          </a:prstGeom>
        </p:spPr>
      </p:pic>
      <p:sp>
        <p:nvSpPr>
          <p:cNvPr id="9"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179476"/>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Диаграмма 2"/>
          <p:cNvGraphicFramePr/>
          <p:nvPr>
            <p:extLst>
              <p:ext uri="{D42A27DB-BD31-4B8C-83A1-F6EECF244321}">
                <p14:modId xmlns:p14="http://schemas.microsoft.com/office/powerpoint/2010/main" val="2321623583"/>
              </p:ext>
            </p:extLst>
          </p:nvPr>
        </p:nvGraphicFramePr>
        <p:xfrm>
          <a:off x="718516" y="2276872"/>
          <a:ext cx="7886699" cy="4490108"/>
        </p:xfrm>
        <a:graphic>
          <a:graphicData uri="http://schemas.openxmlformats.org/drawingml/2006/chart">
            <c:chart xmlns:c="http://schemas.openxmlformats.org/drawingml/2006/chart" xmlns:r="http://schemas.openxmlformats.org/officeDocument/2006/relationships" r:id="rId2"/>
          </a:graphicData>
        </a:graphic>
      </p:graphicFrame>
      <p:sp>
        <p:nvSpPr>
          <p:cNvPr id="4" name="Заголовок 1"/>
          <p:cNvSpPr txBox="1">
            <a:spLocks/>
          </p:cNvSpPr>
          <p:nvPr/>
        </p:nvSpPr>
        <p:spPr>
          <a:xfrm>
            <a:off x="1619672" y="1358223"/>
            <a:ext cx="6048672" cy="342585"/>
          </a:xfrm>
          <a:prstGeom prst="rect">
            <a:avLst/>
          </a:prstGeom>
        </p:spPr>
        <p:txBody>
          <a:bodyPr lIns="72719" tIns="36359" rIns="72719" bIns="36359">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b="1" dirty="0">
                <a:solidFill>
                  <a:schemeClr val="accent4"/>
                </a:solidFill>
                <a:latin typeface="Times New Roman" panose="02020603050405020304" pitchFamily="18" charset="0"/>
                <a:ea typeface="Calibri"/>
                <a:cs typeface="Times New Roman" panose="02020603050405020304" pitchFamily="18" charset="0"/>
              </a:rPr>
              <a:t>Орталық жөндеу цехы бойынша атқарылған жұмыстар </a:t>
            </a:r>
            <a:endParaRPr lang="ru-RU" sz="1800" dirty="0">
              <a:solidFill>
                <a:schemeClr val="accent4"/>
              </a:solidFill>
              <a:latin typeface="Times New Roman" panose="02020603050405020304" pitchFamily="18" charset="0"/>
              <a:cs typeface="Times New Roman" panose="02020603050405020304" pitchFamily="18" charset="0"/>
            </a:endParaRPr>
          </a:p>
        </p:txBody>
      </p:sp>
      <p:sp>
        <p:nvSpPr>
          <p:cNvPr id="5" name="Заголовок 1"/>
          <p:cNvSpPr txBox="1">
            <a:spLocks/>
          </p:cNvSpPr>
          <p:nvPr/>
        </p:nvSpPr>
        <p:spPr>
          <a:xfrm>
            <a:off x="899592" y="1844824"/>
            <a:ext cx="7704855" cy="507715"/>
          </a:xfrm>
          <a:prstGeom prst="rect">
            <a:avLst/>
          </a:prstGeom>
        </p:spPr>
        <p:style>
          <a:lnRef idx="2">
            <a:schemeClr val="dk1"/>
          </a:lnRef>
          <a:fillRef idx="1">
            <a:schemeClr val="lt1"/>
          </a:fillRef>
          <a:effectRef idx="0">
            <a:schemeClr val="dk1"/>
          </a:effectRef>
          <a:fontRef idx="minor">
            <a:schemeClr val="dk1"/>
          </a:fontRef>
        </p:style>
        <p:txBody>
          <a:bodyPr lIns="72719" tIns="36359" rIns="72719" bIns="36359">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600" b="1" dirty="0">
                <a:solidFill>
                  <a:schemeClr val="accent4"/>
                </a:solidFill>
                <a:latin typeface="Times New Roman" panose="02020603050405020304" pitchFamily="18" charset="0"/>
                <a:ea typeface="Calibri"/>
                <a:cs typeface="Times New Roman" panose="02020603050405020304" pitchFamily="18" charset="0"/>
              </a:rPr>
              <a:t>106 дана двигательді күрделі жөндеуден өткізу жоспарланып,  </a:t>
            </a:r>
          </a:p>
          <a:p>
            <a:pPr algn="ctr"/>
            <a:r>
              <a:rPr lang="ru-RU" sz="1600" b="1" dirty="0" err="1">
                <a:solidFill>
                  <a:schemeClr val="accent4"/>
                </a:solidFill>
                <a:latin typeface="Times New Roman" panose="02020603050405020304" pitchFamily="18" charset="0"/>
                <a:ea typeface="Calibri"/>
                <a:cs typeface="Times New Roman" panose="02020603050405020304" pitchFamily="18" charset="0"/>
              </a:rPr>
              <a:t>жоспар</a:t>
            </a:r>
            <a:r>
              <a:rPr lang="ru-RU" sz="1600" b="1" dirty="0">
                <a:solidFill>
                  <a:schemeClr val="accent4"/>
                </a:solidFill>
                <a:latin typeface="Times New Roman" panose="02020603050405020304" pitchFamily="18" charset="0"/>
                <a:ea typeface="Calibri"/>
                <a:cs typeface="Times New Roman" panose="02020603050405020304" pitchFamily="18" charset="0"/>
              </a:rPr>
              <a:t> 82% </a:t>
            </a:r>
            <a:r>
              <a:rPr lang="kk-KZ" sz="1600" b="1" dirty="0">
                <a:solidFill>
                  <a:schemeClr val="accent4"/>
                </a:solidFill>
                <a:latin typeface="Times New Roman" panose="02020603050405020304" pitchFamily="18" charset="0"/>
                <a:ea typeface="Calibri"/>
                <a:cs typeface="Times New Roman" panose="02020603050405020304" pitchFamily="18" charset="0"/>
              </a:rPr>
              <a:t>орындалды.</a:t>
            </a:r>
            <a:endParaRPr lang="ru-RU" sz="1600" dirty="0">
              <a:solidFill>
                <a:schemeClr val="accent4"/>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3"/>
          <a:stretch>
            <a:fillRect/>
          </a:stretch>
        </p:blipFill>
        <p:spPr>
          <a:xfrm>
            <a:off x="1259632" y="382867"/>
            <a:ext cx="1890210" cy="720080"/>
          </a:xfrm>
          <a:prstGeom prst="rect">
            <a:avLst/>
          </a:prstGeom>
        </p:spPr>
      </p:pic>
      <p:sp>
        <p:nvSpPr>
          <p:cNvPr id="7"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75018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387646" y="1409899"/>
            <a:ext cx="8072786" cy="506933"/>
          </a:xfrm>
          <a:prstGeom prst="rect">
            <a:avLst/>
          </a:prstGeom>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r>
              <a:rPr lang="ru-RU" sz="1800" b="1" dirty="0">
                <a:solidFill>
                  <a:schemeClr val="bg1"/>
                </a:solidFill>
                <a:latin typeface="Times New Roman" panose="02020603050405020304" pitchFamily="18" charset="0"/>
                <a:cs typeface="Times New Roman" panose="02020603050405020304" pitchFamily="18" charset="0"/>
              </a:rPr>
              <a:t>         </a:t>
            </a:r>
            <a:r>
              <a:rPr lang="ru-RU" sz="1800" b="1" dirty="0">
                <a:solidFill>
                  <a:schemeClr val="accent4"/>
                </a:solidFill>
                <a:latin typeface="Times New Roman" panose="02020603050405020304" pitchFamily="18" charset="0"/>
                <a:cs typeface="Times New Roman" panose="02020603050405020304" pitchFamily="18" charset="0"/>
              </a:rPr>
              <a:t>Шикізат және материалдар бойынша жоспардың орындалуы </a:t>
            </a:r>
          </a:p>
        </p:txBody>
      </p:sp>
      <p:sp>
        <p:nvSpPr>
          <p:cNvPr id="2" name="TextBox 1"/>
          <p:cNvSpPr txBox="1"/>
          <p:nvPr/>
        </p:nvSpPr>
        <p:spPr>
          <a:xfrm>
            <a:off x="7864764" y="1795253"/>
            <a:ext cx="1099724" cy="265595"/>
          </a:xfrm>
          <a:prstGeom prst="rect">
            <a:avLst/>
          </a:prstGeom>
          <a:noFill/>
        </p:spPr>
        <p:txBody>
          <a:bodyPr wrap="square" lIns="80145" tIns="40073" rIns="80145" bIns="40073" rtlCol="0">
            <a:spAutoFit/>
          </a:bodyPr>
          <a:lstStyle/>
          <a:p>
            <a:r>
              <a:rPr lang="kk-KZ" sz="1200" b="1" dirty="0">
                <a:latin typeface="Times New Roman" panose="02020603050405020304" pitchFamily="18" charset="0"/>
                <a:cs typeface="Times New Roman" panose="02020603050405020304" pitchFamily="18" charset="0"/>
              </a:rPr>
              <a:t>мың теңге</a:t>
            </a:r>
            <a:endParaRPr lang="ru-RU" sz="1200" b="1" dirty="0">
              <a:latin typeface="Times New Roman" panose="02020603050405020304" pitchFamily="18"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3483229603"/>
              </p:ext>
            </p:extLst>
          </p:nvPr>
        </p:nvGraphicFramePr>
        <p:xfrm>
          <a:off x="624116" y="2060848"/>
          <a:ext cx="8052339" cy="4464496"/>
        </p:xfrm>
        <a:graphic>
          <a:graphicData uri="http://schemas.openxmlformats.org/drawingml/2006/table">
            <a:tbl>
              <a:tblPr firstRow="1" lastRow="1">
                <a:tableStyleId>{5C22544A-7EE6-4342-B048-85BDC9FD1C3A}</a:tableStyleId>
              </a:tblPr>
              <a:tblGrid>
                <a:gridCol w="435056"/>
                <a:gridCol w="3373587"/>
                <a:gridCol w="1389124"/>
                <a:gridCol w="1091454"/>
                <a:gridCol w="1099087"/>
                <a:gridCol w="664031"/>
              </a:tblGrid>
              <a:tr h="523964">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Көрсеткіштер атауы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2015</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gridSpan="2">
                  <a:txBody>
                    <a:bodyPr/>
                    <a:lstStyle/>
                    <a:p>
                      <a:pPr algn="ctr" rtl="0"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2016ж</a:t>
                      </a:r>
                    </a:p>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1-</a:t>
                      </a:r>
                      <a:r>
                        <a:rPr lang="kk-KZ" sz="1600" b="1" i="0" u="none" strike="noStrike" dirty="0" smtClean="0">
                          <a:solidFill>
                            <a:schemeClr val="accent4"/>
                          </a:solidFill>
                          <a:effectLst/>
                          <a:latin typeface="Times New Roman" panose="02020603050405020304" pitchFamily="18" charset="0"/>
                          <a:cs typeface="Times New Roman" panose="02020603050405020304" pitchFamily="18" charset="0"/>
                        </a:rPr>
                        <a:t>жарты жылдық есебі</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endParaRPr lang="ru-RU"/>
                    </a:p>
                  </a:txBody>
                  <a:tcPr/>
                </a:tc>
                <a:tc row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r>
              <a:tr h="254514">
                <a:tc vMerge="1">
                  <a:txBody>
                    <a:bodyPr/>
                    <a:lstStyle/>
                    <a:p>
                      <a:endParaRPr lang="ru-RU"/>
                    </a:p>
                  </a:txBody>
                  <a:tcPr/>
                </a:tc>
                <a:tc vMerge="1">
                  <a:txBody>
                    <a:bodyPr/>
                    <a:lstStyle/>
                    <a:p>
                      <a:endParaRPr lang="ru-RU"/>
                    </a:p>
                  </a:txBody>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жоспар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err="1">
                          <a:solidFill>
                            <a:schemeClr val="accent4"/>
                          </a:solidFill>
                          <a:effectLst/>
                          <a:latin typeface="Times New Roman" panose="02020603050405020304" pitchFamily="18" charset="0"/>
                          <a:cs typeface="Times New Roman" panose="02020603050405020304" pitchFamily="18" charset="0"/>
                        </a:rPr>
                        <a:t>жоспар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b"/>
                      <a:r>
                        <a:rPr lang="ru-RU" sz="1600" u="none" strike="noStrike" dirty="0" err="1">
                          <a:solidFill>
                            <a:schemeClr val="accent4"/>
                          </a:solidFill>
                          <a:effectLst/>
                          <a:latin typeface="Times New Roman" panose="02020603050405020304" pitchFamily="18" charset="0"/>
                          <a:cs typeface="Times New Roman" panose="02020603050405020304" pitchFamily="18" charset="0"/>
                        </a:rPr>
                        <a:t>нақты</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ru-RU"/>
                    </a:p>
                  </a:txBody>
                  <a:tcPr/>
                </a:tc>
              </a:tr>
              <a:tr h="636607">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1</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Қосалқы бөлшектер және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материалдар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154 566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377" rtl="0" eaLnBrk="1" fontAlgn="ctr" latinLnBrk="0" hangingPunct="1">
                        <a:lnSpc>
                          <a:spcPct val="100000"/>
                        </a:lnSpc>
                        <a:spcBef>
                          <a:spcPts val="0"/>
                        </a:spcBef>
                        <a:spcAft>
                          <a:spcPts val="0"/>
                        </a:spcAft>
                        <a:buClrTx/>
                        <a:buSzTx/>
                        <a:buFontTx/>
                        <a:buNone/>
                        <a:tabLst/>
                        <a:defRPr/>
                      </a:pPr>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24 445</a:t>
                      </a:r>
                      <a:endPar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78250">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2</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Арнаулы техникаға қосалқы бөлшек жеткізу қызметі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120 715</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143 079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63</a:t>
                      </a:r>
                      <a:r>
                        <a:rPr lang="kk-KZ" sz="1600" b="0" i="0" u="none" strike="noStrike" baseline="0" dirty="0" smtClean="0">
                          <a:solidFill>
                            <a:schemeClr val="accent4"/>
                          </a:solidFill>
                          <a:effectLst/>
                          <a:latin typeface="Times New Roman" panose="02020603050405020304" pitchFamily="18" charset="0"/>
                          <a:cs typeface="Times New Roman" panose="02020603050405020304" pitchFamily="18" charset="0"/>
                        </a:rPr>
                        <a:t> 327</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kk-KZ" sz="1600" b="0" i="0" u="none" strike="noStrike" smtClean="0">
                          <a:solidFill>
                            <a:schemeClr val="accent4"/>
                          </a:solidFill>
                          <a:effectLst/>
                          <a:latin typeface="Times New Roman" panose="02020603050405020304" pitchFamily="18" charset="0"/>
                          <a:cs typeface="Times New Roman" panose="02020603050405020304" pitchFamily="18" charset="0"/>
                        </a:rPr>
                        <a:t>44</a:t>
                      </a:r>
                      <a:r>
                        <a:rPr lang="ru-RU" sz="1600" b="0" i="0" u="none" strike="noStrike" smtClean="0">
                          <a:solidFill>
                            <a:schemeClr val="accent4"/>
                          </a:solidFill>
                          <a:effectLst/>
                          <a:latin typeface="Times New Roman" panose="02020603050405020304" pitchFamily="18" charset="0"/>
                          <a:cs typeface="Times New Roman" panose="02020603050405020304" pitchFamily="18" charset="0"/>
                        </a:rPr>
                        <a:t>%</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03373">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75000"/>
                      </a:schemeClr>
                    </a:solidFill>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Қосалқы бөлшектер бойынша барлығы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75000"/>
                      </a:schemeClr>
                    </a:solidFill>
                  </a:tcPr>
                </a:tc>
                <a:tc>
                  <a:txBody>
                    <a:bodyPr/>
                    <a:lstStyle/>
                    <a:p>
                      <a:pPr algn="ctr" rtl="0" fontAlgn="ctr"/>
                      <a:r>
                        <a:rPr lang="ru-RU" sz="1600" b="1" u="none" strike="noStrike" dirty="0">
                          <a:solidFill>
                            <a:schemeClr val="accent4"/>
                          </a:solidFill>
                          <a:effectLst/>
                          <a:latin typeface="Times New Roman" panose="02020603050405020304" pitchFamily="18" charset="0"/>
                          <a:cs typeface="Times New Roman" panose="02020603050405020304" pitchFamily="18" charset="0"/>
                        </a:rPr>
                        <a:t>275 281</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75000"/>
                      </a:schemeClr>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143 079</a:t>
                      </a: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75000"/>
                      </a:schemeClr>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87</a:t>
                      </a:r>
                      <a:r>
                        <a:rPr lang="ru-RU" sz="1600" b="1" i="0" u="none" strike="noStrike" baseline="0" dirty="0" smtClean="0">
                          <a:solidFill>
                            <a:schemeClr val="accent4"/>
                          </a:solidFill>
                          <a:effectLst/>
                          <a:latin typeface="Times New Roman" panose="02020603050405020304" pitchFamily="18" charset="0"/>
                          <a:cs typeface="Times New Roman" panose="02020603050405020304" pitchFamily="18" charset="0"/>
                        </a:rPr>
                        <a:t> 772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75000"/>
                      </a:schemeClr>
                    </a:solidFill>
                  </a:tcPr>
                </a:tc>
                <a:tc>
                  <a:txBody>
                    <a:bodyPr/>
                    <a:lstStyle/>
                    <a:p>
                      <a:pPr algn="ctr"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61%</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75000"/>
                      </a:schemeClr>
                    </a:solidFill>
                  </a:tcPr>
                </a:tc>
              </a:tr>
              <a:tr h="254514">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3</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АКБ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16 286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8 144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7 130</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88%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54514">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4</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err="1">
                          <a:solidFill>
                            <a:schemeClr val="accent4"/>
                          </a:solidFill>
                          <a:effectLst/>
                          <a:latin typeface="Times New Roman" panose="02020603050405020304" pitchFamily="18" charset="0"/>
                          <a:cs typeface="Times New Roman" panose="02020603050405020304" pitchFamily="18" charset="0"/>
                        </a:rPr>
                        <a:t>Автошиналар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141 758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72 405</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76 752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106%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54514">
                <a:tc>
                  <a:txBody>
                    <a:bodyPr/>
                    <a:lstStyle/>
                    <a:p>
                      <a:pPr algn="ctr" rtl="0" fontAlgn="ctr"/>
                      <a:r>
                        <a:rPr lang="ru-RU" sz="1600" u="none" strike="noStrike">
                          <a:solidFill>
                            <a:schemeClr val="accent4"/>
                          </a:solidFill>
                          <a:effectLst/>
                          <a:latin typeface="Times New Roman" panose="02020603050405020304" pitchFamily="18" charset="0"/>
                          <a:cs typeface="Times New Roman" panose="02020603050405020304" pitchFamily="18" charset="0"/>
                        </a:rPr>
                        <a:t>5</a:t>
                      </a:r>
                      <a:endParaRPr lang="ru-RU" sz="1600" b="0" i="0" u="none" strike="noStrike">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 Материалдар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15 535</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3 950</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1 574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40%</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74538">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377" rtl="0" eaLnBrk="1" fontAlgn="ctr" latinLnBrk="0" hangingPunct="1">
                        <a:lnSpc>
                          <a:spcPct val="100000"/>
                        </a:lnSpc>
                        <a:spcBef>
                          <a:spcPts val="0"/>
                        </a:spcBef>
                        <a:spcAft>
                          <a:spcPts val="0"/>
                        </a:spcAft>
                        <a:buClrTx/>
                        <a:buSzTx/>
                        <a:buFontTx/>
                        <a:buNone/>
                        <a:tabLst/>
                        <a:defRPr/>
                      </a:pPr>
                      <a:r>
                        <a:rPr lang="ru-RU" sz="1600" u="none" strike="noStrike" dirty="0">
                          <a:solidFill>
                            <a:schemeClr val="accent4"/>
                          </a:solidFill>
                          <a:effectLst/>
                          <a:latin typeface="Times New Roman" panose="02020603050405020304" pitchFamily="18" charset="0"/>
                          <a:cs typeface="Times New Roman" panose="02020603050405020304" pitchFamily="18" charset="0"/>
                        </a:rPr>
                        <a:t> Жағар май </a:t>
                      </a:r>
                      <a:r>
                        <a:rPr lang="ru-RU" sz="1600" u="none" strike="noStrike" dirty="0" err="1" smtClean="0">
                          <a:solidFill>
                            <a:schemeClr val="accent4"/>
                          </a:solidFill>
                          <a:effectLst/>
                          <a:latin typeface="Times New Roman" panose="02020603050405020304" pitchFamily="18" charset="0"/>
                          <a:cs typeface="Times New Roman" panose="02020603050405020304" pitchFamily="18" charset="0"/>
                        </a:rPr>
                        <a:t>материалдары</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err="1" smtClean="0">
                          <a:solidFill>
                            <a:schemeClr val="accent4"/>
                          </a:solidFill>
                          <a:effectLst/>
                          <a:latin typeface="Times New Roman" panose="02020603050405020304" pitchFamily="18" charset="0"/>
                          <a:cs typeface="Times New Roman" panose="02020603050405020304" pitchFamily="18" charset="0"/>
                        </a:rPr>
                        <a:t>және</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err="1" smtClean="0">
                          <a:solidFill>
                            <a:schemeClr val="accent4"/>
                          </a:solidFill>
                          <a:effectLst/>
                          <a:latin typeface="Times New Roman" panose="02020603050405020304" pitchFamily="18" charset="0"/>
                          <a:cs typeface="Times New Roman" panose="02020603050405020304" pitchFamily="18" charset="0"/>
                        </a:rPr>
                        <a:t>отын</a:t>
                      </a:r>
                      <a:endPar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endParaRPr>
                    </a:p>
                    <a:p>
                      <a:pPr algn="ctr" rtl="0" fontAlgn="ct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1 510 423</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819 354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579 673</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71%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29708">
                <a:tc grid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БАРЛЫҒЫ: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endParaRPr lang="ru-RU"/>
                    </a:p>
                  </a:txBody>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1 959 283</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1 046 932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741 542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indent="0" algn="ctr" defTabSz="914377" rtl="0" eaLnBrk="1" fontAlgn="ctr" latinLnBrk="0" hangingPunct="1">
                        <a:lnSpc>
                          <a:spcPct val="100000"/>
                        </a:lnSpc>
                        <a:spcBef>
                          <a:spcPts val="0"/>
                        </a:spcBef>
                        <a:spcAft>
                          <a:spcPts val="0"/>
                        </a:spcAft>
                        <a:buClrTx/>
                        <a:buSzTx/>
                        <a:buFontTx/>
                        <a:buNone/>
                        <a:tabLst/>
                        <a:defRPr/>
                      </a:pP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71%</a:t>
                      </a:r>
                    </a:p>
                  </a:txBody>
                  <a:tcPr marL="5332" marR="5332" marT="565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r>
            </a:tbl>
          </a:graphicData>
        </a:graphic>
      </p:graphicFrame>
      <p:pic>
        <p:nvPicPr>
          <p:cNvPr id="11" name="Рисунок 10"/>
          <p:cNvPicPr>
            <a:picLocks noChangeAspect="1"/>
          </p:cNvPicPr>
          <p:nvPr/>
        </p:nvPicPr>
        <p:blipFill>
          <a:blip r:embed="rId2"/>
          <a:stretch>
            <a:fillRect/>
          </a:stretch>
        </p:blipFill>
        <p:spPr>
          <a:xfrm>
            <a:off x="1259632" y="382867"/>
            <a:ext cx="1890210" cy="720080"/>
          </a:xfrm>
          <a:prstGeom prst="rect">
            <a:avLst/>
          </a:prstGeom>
        </p:spPr>
      </p:pic>
      <p:sp>
        <p:nvSpPr>
          <p:cNvPr id="8"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2526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3166" y="1403484"/>
            <a:ext cx="9553575" cy="369332"/>
          </a:xfrm>
          <a:prstGeom prst="rect">
            <a:avLst/>
          </a:prstGeom>
          <a:noFill/>
        </p:spPr>
        <p:txBody>
          <a:bodyPr wrap="square" rtlCol="0">
            <a:spAutoFit/>
          </a:bodyPr>
          <a:lstStyle/>
          <a:p>
            <a:pPr algn="ctr" fontAlgn="b"/>
            <a:r>
              <a:rPr lang="en-US" b="1" dirty="0">
                <a:solidFill>
                  <a:srgbClr val="002060"/>
                </a:solidFill>
                <a:latin typeface="Times New Roman" panose="02020603050405020304" pitchFamily="18" charset="0"/>
                <a:cs typeface="Times New Roman" panose="02020603050405020304" pitchFamily="18" charset="0"/>
              </a:rPr>
              <a:t>GPS-</a:t>
            </a:r>
            <a:r>
              <a:rPr lang="ru-RU" b="1" dirty="0" err="1">
                <a:solidFill>
                  <a:srgbClr val="002060"/>
                </a:solidFill>
                <a:latin typeface="Times New Roman" panose="02020603050405020304" pitchFamily="18" charset="0"/>
                <a:cs typeface="Times New Roman" panose="02020603050405020304" pitchFamily="18" charset="0"/>
              </a:rPr>
              <a:t>терминалдар</a:t>
            </a:r>
            <a:r>
              <a:rPr lang="ru-RU" b="1" dirty="0">
                <a:solidFill>
                  <a:srgbClr val="002060"/>
                </a:solidFill>
                <a:latin typeface="Times New Roman" panose="02020603050405020304" pitchFamily="18" charset="0"/>
                <a:cs typeface="Times New Roman" panose="02020603050405020304" pitchFamily="18" charset="0"/>
              </a:rPr>
              <a:t> мен ЖЖМ </a:t>
            </a:r>
            <a:r>
              <a:rPr lang="ru-RU" b="1" dirty="0" err="1">
                <a:solidFill>
                  <a:srgbClr val="002060"/>
                </a:solidFill>
                <a:latin typeface="Times New Roman" panose="02020603050405020304" pitchFamily="18" charset="0"/>
                <a:cs typeface="Times New Roman" panose="02020603050405020304" pitchFamily="18" charset="0"/>
              </a:rPr>
              <a:t>қондырғысы</a:t>
            </a:r>
            <a:r>
              <a:rPr lang="ru-RU" b="1" dirty="0">
                <a:solidFill>
                  <a:srgbClr val="002060"/>
                </a:solidFill>
                <a:latin typeface="Times New Roman" panose="02020603050405020304" pitchFamily="18" charset="0"/>
                <a:cs typeface="Times New Roman" panose="02020603050405020304" pitchFamily="18" charset="0"/>
              </a:rPr>
              <a:t> </a:t>
            </a:r>
            <a:r>
              <a:rPr lang="ru-RU" b="1" dirty="0" err="1">
                <a:solidFill>
                  <a:srgbClr val="002060"/>
                </a:solidFill>
                <a:latin typeface="Times New Roman" panose="02020603050405020304" pitchFamily="18" charset="0"/>
                <a:cs typeface="Times New Roman" panose="02020603050405020304" pitchFamily="18" charset="0"/>
              </a:rPr>
              <a:t>туралы</a:t>
            </a:r>
            <a:r>
              <a:rPr lang="ru-RU" b="1" dirty="0">
                <a:solidFill>
                  <a:srgbClr val="002060"/>
                </a:solidFill>
                <a:latin typeface="Times New Roman" panose="02020603050405020304" pitchFamily="18" charset="0"/>
                <a:cs typeface="Times New Roman" panose="02020603050405020304" pitchFamily="18" charset="0"/>
              </a:rPr>
              <a:t> </a:t>
            </a:r>
            <a:r>
              <a:rPr lang="ru-RU" b="1" dirty="0" err="1">
                <a:solidFill>
                  <a:srgbClr val="002060"/>
                </a:solidFill>
                <a:latin typeface="Times New Roman" panose="02020603050405020304" pitchFamily="18" charset="0"/>
                <a:cs typeface="Times New Roman" panose="02020603050405020304" pitchFamily="18" charset="0"/>
              </a:rPr>
              <a:t>мәлімет</a:t>
            </a:r>
            <a:endParaRPr lang="ru-RU" b="1" dirty="0">
              <a:solidFill>
                <a:srgbClr val="002060"/>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a:stretch>
            <a:fillRect/>
          </a:stretch>
        </p:blipFill>
        <p:spPr>
          <a:xfrm>
            <a:off x="1259632" y="382867"/>
            <a:ext cx="1890210" cy="720080"/>
          </a:xfrm>
          <a:prstGeom prst="rect">
            <a:avLst/>
          </a:prstGeom>
        </p:spPr>
      </p:pic>
      <p:sp>
        <p:nvSpPr>
          <p:cNvPr id="8"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Таблица 5"/>
          <p:cNvGraphicFramePr>
            <a:graphicFrameLocks noGrp="1"/>
          </p:cNvGraphicFramePr>
          <p:nvPr>
            <p:extLst>
              <p:ext uri="{D42A27DB-BD31-4B8C-83A1-F6EECF244321}">
                <p14:modId xmlns:p14="http://schemas.microsoft.com/office/powerpoint/2010/main" val="279201379"/>
              </p:ext>
            </p:extLst>
          </p:nvPr>
        </p:nvGraphicFramePr>
        <p:xfrm>
          <a:off x="395536" y="1988841"/>
          <a:ext cx="8208907" cy="4500832"/>
        </p:xfrm>
        <a:graphic>
          <a:graphicData uri="http://schemas.openxmlformats.org/drawingml/2006/table">
            <a:tbl>
              <a:tblPr firstRow="1" firstCol="1" bandRow="1">
                <a:tableStyleId>{5C22544A-7EE6-4342-B048-85BDC9FD1C3A}</a:tableStyleId>
              </a:tblPr>
              <a:tblGrid>
                <a:gridCol w="504056"/>
                <a:gridCol w="2304252"/>
                <a:gridCol w="648072"/>
                <a:gridCol w="576064"/>
                <a:gridCol w="576064"/>
                <a:gridCol w="647314"/>
                <a:gridCol w="720838"/>
                <a:gridCol w="576064"/>
                <a:gridCol w="864096"/>
                <a:gridCol w="792087"/>
              </a:tblGrid>
              <a:tr h="314101">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 </a:t>
                      </a:r>
                      <a:r>
                        <a:rPr lang="kk-KZ" sz="1200" dirty="0" smtClean="0">
                          <a:solidFill>
                            <a:schemeClr val="accent4"/>
                          </a:solidFill>
                          <a:effectLst/>
                          <a:latin typeface="Times New Roman" pitchFamily="18" charset="0"/>
                          <a:cs typeface="Times New Roman" pitchFamily="18" charset="0"/>
                        </a:rPr>
                        <a:t>р/н</a:t>
                      </a:r>
                      <a:endParaRPr lang="ru-RU" sz="11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kk-KZ" sz="1400" dirty="0">
                          <a:solidFill>
                            <a:schemeClr val="accent4"/>
                          </a:solidFill>
                          <a:effectLst/>
                          <a:latin typeface="Times New Roman" pitchFamily="18" charset="0"/>
                          <a:cs typeface="Times New Roman" pitchFamily="18" charset="0"/>
                        </a:rPr>
                        <a:t>Атауы</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gridSpan="2">
                  <a:txBody>
                    <a:bodyPr/>
                    <a:lstStyle/>
                    <a:p>
                      <a:pPr algn="ctr">
                        <a:lnSpc>
                          <a:spcPct val="115000"/>
                        </a:lnSpc>
                        <a:spcAft>
                          <a:spcPts val="1000"/>
                        </a:spcAft>
                      </a:pPr>
                      <a:r>
                        <a:rPr lang="en-GB" sz="1400" dirty="0">
                          <a:solidFill>
                            <a:schemeClr val="accent4"/>
                          </a:solidFill>
                          <a:effectLst/>
                          <a:latin typeface="Times New Roman" pitchFamily="18" charset="0"/>
                          <a:cs typeface="Times New Roman" pitchFamily="18" charset="0"/>
                        </a:rPr>
                        <a:t>БУТТ</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a:lnSpc>
                          <a:spcPct val="115000"/>
                        </a:lnSpc>
                        <a:spcAft>
                          <a:spcPts val="1000"/>
                        </a:spcAft>
                      </a:pPr>
                      <a:r>
                        <a:rPr lang="en-GB" sz="1400" dirty="0">
                          <a:solidFill>
                            <a:schemeClr val="accent4"/>
                          </a:solidFill>
                          <a:effectLst/>
                          <a:latin typeface="Times New Roman" pitchFamily="18" charset="0"/>
                          <a:cs typeface="Times New Roman" pitchFamily="18" charset="0"/>
                        </a:rPr>
                        <a:t>ЖУТТ</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a:lnSpc>
                          <a:spcPct val="115000"/>
                        </a:lnSpc>
                        <a:spcAft>
                          <a:spcPts val="1000"/>
                        </a:spcAft>
                      </a:pPr>
                      <a:r>
                        <a:rPr lang="en-GB" sz="1400" dirty="0">
                          <a:solidFill>
                            <a:schemeClr val="accent4"/>
                          </a:solidFill>
                          <a:effectLst/>
                          <a:latin typeface="Times New Roman" pitchFamily="18" charset="0"/>
                          <a:cs typeface="Times New Roman" pitchFamily="18" charset="0"/>
                        </a:rPr>
                        <a:t>МУТТ</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a:lnSpc>
                          <a:spcPct val="115000"/>
                        </a:lnSpc>
                        <a:spcAft>
                          <a:spcPts val="1000"/>
                        </a:spcAft>
                      </a:pPr>
                      <a:r>
                        <a:rPr lang="kk-KZ" sz="1400" dirty="0">
                          <a:solidFill>
                            <a:schemeClr val="accent4"/>
                          </a:solidFill>
                          <a:effectLst/>
                          <a:latin typeface="Times New Roman" pitchFamily="18" charset="0"/>
                          <a:cs typeface="Times New Roman" pitchFamily="18" charset="0"/>
                        </a:rPr>
                        <a:t>Барлығы</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hMerge="1">
                  <a:txBody>
                    <a:bodyPr/>
                    <a:lstStyle/>
                    <a:p>
                      <a:endParaRPr lang="ru-RU"/>
                    </a:p>
                  </a:txBody>
                  <a:tcPr/>
                </a:tc>
              </a:tr>
              <a:tr h="248474">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kk-KZ" sz="1200" b="1" dirty="0">
                          <a:solidFill>
                            <a:schemeClr val="accent4"/>
                          </a:solidFill>
                          <a:effectLst/>
                          <a:latin typeface="Times New Roman" pitchFamily="18" charset="0"/>
                          <a:cs typeface="Times New Roman" pitchFamily="18" charset="0"/>
                        </a:rPr>
                        <a:t>КҚ саны</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460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392</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235</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1087</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r>
              <a:tr h="242784">
                <a:tc rowSpan="4">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kk-KZ" sz="1200" b="1" dirty="0">
                          <a:solidFill>
                            <a:schemeClr val="accent4"/>
                          </a:solidFill>
                          <a:effectLst/>
                          <a:latin typeface="Times New Roman" pitchFamily="18" charset="0"/>
                          <a:cs typeface="Times New Roman" pitchFamily="18" charset="0"/>
                        </a:rPr>
                        <a:t>Орнатылғаны</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 </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 </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 </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 </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r>
              <a:tr h="248474">
                <a:tc vMerge="1">
                  <a:txBody>
                    <a:bodyPr/>
                    <a:lstStyle/>
                    <a:p>
                      <a:endParaRPr lang="ru-RU"/>
                    </a:p>
                  </a:txBody>
                  <a:tcPr/>
                </a:tc>
                <a:tc>
                  <a:txBody>
                    <a:bodyPr/>
                    <a:lstStyle/>
                    <a:p>
                      <a:pPr algn="ctr">
                        <a:lnSpc>
                          <a:spcPct val="115000"/>
                        </a:lnSpc>
                        <a:spcAft>
                          <a:spcPts val="1000"/>
                        </a:spcAft>
                      </a:pPr>
                      <a:r>
                        <a:rPr lang="en-GB" sz="1200" b="1" dirty="0">
                          <a:solidFill>
                            <a:schemeClr val="accent4"/>
                          </a:solidFill>
                          <a:effectLst/>
                          <a:latin typeface="Times New Roman" pitchFamily="18" charset="0"/>
                          <a:cs typeface="Times New Roman" pitchFamily="18" charset="0"/>
                        </a:rPr>
                        <a:t>GPS-</a:t>
                      </a:r>
                      <a:r>
                        <a:rPr lang="en-GB" sz="1200" b="1" dirty="0" err="1">
                          <a:solidFill>
                            <a:schemeClr val="accent4"/>
                          </a:solidFill>
                          <a:effectLst/>
                          <a:latin typeface="Times New Roman" pitchFamily="18" charset="0"/>
                          <a:cs typeface="Times New Roman" pitchFamily="18" charset="0"/>
                        </a:rPr>
                        <a:t>терминал</a:t>
                      </a:r>
                      <a:r>
                        <a:rPr lang="kk-KZ" sz="1200" b="1" dirty="0">
                          <a:solidFill>
                            <a:schemeClr val="accent4"/>
                          </a:solidFill>
                          <a:effectLst/>
                          <a:latin typeface="Times New Roman" pitchFamily="18" charset="0"/>
                          <a:cs typeface="Times New Roman" pitchFamily="18" charset="0"/>
                        </a:rPr>
                        <a:t>дар</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390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ru-RU" sz="1200">
                          <a:solidFill>
                            <a:schemeClr val="accent4"/>
                          </a:solidFill>
                          <a:effectLst/>
                          <a:latin typeface="Times New Roman" pitchFamily="18" charset="0"/>
                          <a:cs typeface="Times New Roman" pitchFamily="18" charset="0"/>
                        </a:rPr>
                        <a:t>84,</a:t>
                      </a:r>
                      <a:r>
                        <a:rPr lang="en-US" sz="1200">
                          <a:solidFill>
                            <a:schemeClr val="accent4"/>
                          </a:solidFill>
                          <a:effectLst/>
                          <a:latin typeface="Times New Roman" pitchFamily="18" charset="0"/>
                          <a:cs typeface="Times New Roman" pitchFamily="18" charset="0"/>
                        </a:rPr>
                        <a:t>8</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ru-RU" sz="1200">
                          <a:solidFill>
                            <a:schemeClr val="accent4"/>
                          </a:solidFill>
                          <a:effectLst/>
                          <a:latin typeface="Times New Roman" pitchFamily="18" charset="0"/>
                          <a:cs typeface="Times New Roman" pitchFamily="18" charset="0"/>
                        </a:rPr>
                        <a:t>382</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ru-RU" sz="1200">
                          <a:solidFill>
                            <a:schemeClr val="accent4"/>
                          </a:solidFill>
                          <a:effectLst/>
                          <a:latin typeface="Times New Roman" pitchFamily="18" charset="0"/>
                          <a:cs typeface="Times New Roman" pitchFamily="18" charset="0"/>
                        </a:rPr>
                        <a:t>97,4</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23</a:t>
                      </a:r>
                      <a:r>
                        <a:rPr lang="ru-RU" sz="1200" dirty="0">
                          <a:solidFill>
                            <a:schemeClr val="accent4"/>
                          </a:solidFill>
                          <a:effectLst/>
                          <a:latin typeface="Times New Roman" pitchFamily="18" charset="0"/>
                          <a:cs typeface="Times New Roman" pitchFamily="18" charset="0"/>
                        </a:rPr>
                        <a:t>1</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ru-RU" sz="1200">
                          <a:solidFill>
                            <a:schemeClr val="accent4"/>
                          </a:solidFill>
                          <a:effectLst/>
                          <a:latin typeface="Times New Roman" pitchFamily="18" charset="0"/>
                          <a:cs typeface="Times New Roman" pitchFamily="18" charset="0"/>
                        </a:rPr>
                        <a:t>98,3</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10</a:t>
                      </a:r>
                      <a:r>
                        <a:rPr lang="ru-RU" sz="1200">
                          <a:solidFill>
                            <a:schemeClr val="accent4"/>
                          </a:solidFill>
                          <a:effectLst/>
                          <a:latin typeface="Times New Roman" pitchFamily="18" charset="0"/>
                          <a:cs typeface="Times New Roman" pitchFamily="18" charset="0"/>
                        </a:rPr>
                        <a:t>0</a:t>
                      </a:r>
                      <a:r>
                        <a:rPr lang="en-US" sz="1200">
                          <a:solidFill>
                            <a:schemeClr val="accent4"/>
                          </a:solidFill>
                          <a:effectLst/>
                          <a:latin typeface="Times New Roman" pitchFamily="18" charset="0"/>
                          <a:cs typeface="Times New Roman" pitchFamily="18" charset="0"/>
                        </a:rPr>
                        <a:t>3</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9</a:t>
                      </a:r>
                      <a:r>
                        <a:rPr lang="ru-RU" sz="1200">
                          <a:solidFill>
                            <a:schemeClr val="accent4"/>
                          </a:solidFill>
                          <a:effectLst/>
                          <a:latin typeface="Times New Roman" pitchFamily="18" charset="0"/>
                          <a:cs typeface="Times New Roman" pitchFamily="18" charset="0"/>
                        </a:rPr>
                        <a:t>2,</a:t>
                      </a:r>
                      <a:r>
                        <a:rPr lang="en-US" sz="1200">
                          <a:solidFill>
                            <a:schemeClr val="accent4"/>
                          </a:solidFill>
                          <a:effectLst/>
                          <a:latin typeface="Times New Roman" pitchFamily="18" charset="0"/>
                          <a:cs typeface="Times New Roman" pitchFamily="18" charset="0"/>
                        </a:rPr>
                        <a:t>3</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r>
              <a:tr h="209401">
                <a:tc vMerge="1">
                  <a:txBody>
                    <a:bodyPr/>
                    <a:lstStyle/>
                    <a:p>
                      <a:endParaRPr lang="ru-RU"/>
                    </a:p>
                  </a:txBody>
                  <a:tcPr/>
                </a:tc>
                <a:tc>
                  <a:txBody>
                    <a:bodyPr/>
                    <a:lstStyle/>
                    <a:p>
                      <a:pPr algn="ctr">
                        <a:lnSpc>
                          <a:spcPct val="115000"/>
                        </a:lnSpc>
                        <a:spcAft>
                          <a:spcPts val="1000"/>
                        </a:spcAft>
                      </a:pPr>
                      <a:r>
                        <a:rPr lang="kk-KZ" sz="1200" b="1" dirty="0">
                          <a:solidFill>
                            <a:schemeClr val="accent4"/>
                          </a:solidFill>
                          <a:effectLst/>
                          <a:latin typeface="Times New Roman" pitchFamily="18" charset="0"/>
                          <a:cs typeface="Times New Roman" pitchFamily="18" charset="0"/>
                        </a:rPr>
                        <a:t>ЖЖМ қондырғысы</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235</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rowSpan="2">
                  <a:txBody>
                    <a:bodyPr/>
                    <a:lstStyle/>
                    <a:p>
                      <a:pPr algn="ctr">
                        <a:lnSpc>
                          <a:spcPct val="115000"/>
                        </a:lnSpc>
                        <a:spcAft>
                          <a:spcPts val="1000"/>
                        </a:spcAft>
                      </a:pPr>
                      <a:r>
                        <a:rPr lang="ru-RU" sz="1200" dirty="0">
                          <a:solidFill>
                            <a:schemeClr val="accent4"/>
                          </a:solidFill>
                          <a:effectLst/>
                          <a:latin typeface="Times New Roman" pitchFamily="18" charset="0"/>
                          <a:cs typeface="Times New Roman" pitchFamily="18" charset="0"/>
                        </a:rPr>
                        <a:t>86,1</a:t>
                      </a:r>
                    </a:p>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96,2</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201</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rowSpan="2">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72,0</a:t>
                      </a:r>
                      <a:endParaRPr lang="ru-RU" sz="1200">
                        <a:solidFill>
                          <a:schemeClr val="accent4"/>
                        </a:solidFill>
                        <a:effectLst/>
                        <a:latin typeface="Times New Roman" pitchFamily="18" charset="0"/>
                        <a:cs typeface="Times New Roman" pitchFamily="18" charset="0"/>
                      </a:endParaRPr>
                    </a:p>
                    <a:p>
                      <a:pPr algn="ctr">
                        <a:lnSpc>
                          <a:spcPct val="115000"/>
                        </a:lnSpc>
                        <a:spcAft>
                          <a:spcPts val="1000"/>
                        </a:spcAft>
                      </a:pPr>
                      <a:r>
                        <a:rPr lang="en-GB" sz="1200">
                          <a:solidFill>
                            <a:schemeClr val="accent4"/>
                          </a:solidFill>
                          <a:effectLst/>
                          <a:latin typeface="Times New Roman" pitchFamily="18" charset="0"/>
                          <a:cs typeface="Times New Roman" pitchFamily="18" charset="0"/>
                        </a:rPr>
                        <a:t>100,0</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64</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rowSpan="2">
                  <a:txBody>
                    <a:bodyPr/>
                    <a:lstStyle/>
                    <a:p>
                      <a:pPr algn="ctr">
                        <a:lnSpc>
                          <a:spcPct val="115000"/>
                        </a:lnSpc>
                        <a:spcAft>
                          <a:spcPts val="1000"/>
                        </a:spcAft>
                      </a:pPr>
                      <a:r>
                        <a:rPr lang="ru-RU" sz="1200">
                          <a:solidFill>
                            <a:schemeClr val="accent4"/>
                          </a:solidFill>
                          <a:effectLst/>
                          <a:latin typeface="Times New Roman" pitchFamily="18" charset="0"/>
                          <a:cs typeface="Times New Roman" pitchFamily="18" charset="0"/>
                        </a:rPr>
                        <a:t>46,4</a:t>
                      </a:r>
                    </a:p>
                    <a:p>
                      <a:pPr algn="ctr">
                        <a:lnSpc>
                          <a:spcPct val="115000"/>
                        </a:lnSpc>
                        <a:spcAft>
                          <a:spcPts val="1000"/>
                        </a:spcAft>
                      </a:pPr>
                      <a:r>
                        <a:rPr lang="en-GB" sz="1200">
                          <a:solidFill>
                            <a:schemeClr val="accent4"/>
                          </a:solidFill>
                          <a:effectLst/>
                          <a:latin typeface="Times New Roman" pitchFamily="18" charset="0"/>
                          <a:cs typeface="Times New Roman" pitchFamily="18" charset="0"/>
                        </a:rPr>
                        <a:t> </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500</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rowSpan="2">
                  <a:txBody>
                    <a:bodyPr/>
                    <a:lstStyle/>
                    <a:p>
                      <a:pPr algn="ctr">
                        <a:lnSpc>
                          <a:spcPct val="115000"/>
                        </a:lnSpc>
                        <a:spcAft>
                          <a:spcPts val="1000"/>
                        </a:spcAft>
                      </a:pPr>
                      <a:r>
                        <a:rPr lang="ru-RU" sz="1200">
                          <a:solidFill>
                            <a:schemeClr val="accent4"/>
                          </a:solidFill>
                          <a:effectLst/>
                          <a:latin typeface="Times New Roman" pitchFamily="18" charset="0"/>
                          <a:cs typeface="Times New Roman" pitchFamily="18" charset="0"/>
                        </a:rPr>
                        <a:t>72,8</a:t>
                      </a:r>
                    </a:p>
                    <a:p>
                      <a:pPr algn="ctr">
                        <a:lnSpc>
                          <a:spcPct val="115000"/>
                        </a:lnSpc>
                        <a:spcAft>
                          <a:spcPts val="1000"/>
                        </a:spcAft>
                      </a:pPr>
                      <a:r>
                        <a:rPr lang="ru-RU" sz="1200">
                          <a:solidFill>
                            <a:schemeClr val="accent4"/>
                          </a:solidFill>
                          <a:effectLst/>
                          <a:latin typeface="Times New Roman" pitchFamily="18" charset="0"/>
                          <a:cs typeface="Times New Roman" pitchFamily="18" charset="0"/>
                        </a:rPr>
                        <a:t>98,1</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r>
              <a:tr h="399076">
                <a:tc vMerge="1">
                  <a:txBody>
                    <a:bodyPr/>
                    <a:lstStyle/>
                    <a:p>
                      <a:endParaRPr lang="ru-RU"/>
                    </a:p>
                  </a:txBody>
                  <a:tcPr/>
                </a:tc>
                <a:tc>
                  <a:txBody>
                    <a:bodyPr/>
                    <a:lstStyle/>
                    <a:p>
                      <a:pPr algn="ctr">
                        <a:lnSpc>
                          <a:spcPct val="115000"/>
                        </a:lnSpc>
                        <a:spcAft>
                          <a:spcPts val="1000"/>
                        </a:spcAft>
                      </a:pPr>
                      <a:r>
                        <a:rPr lang="kk-KZ" sz="1200" b="1" dirty="0">
                          <a:solidFill>
                            <a:schemeClr val="accent4"/>
                          </a:solidFill>
                          <a:effectLst/>
                          <a:latin typeface="Times New Roman" pitchFamily="18" charset="0"/>
                          <a:cs typeface="Times New Roman" pitchFamily="18" charset="0"/>
                        </a:rPr>
                        <a:t>Жоғары қондырғыда</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25</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26</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51</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vMerge="1">
                  <a:txBody>
                    <a:bodyPr/>
                    <a:lstStyle/>
                    <a:p>
                      <a:endParaRPr lang="ru-RU"/>
                    </a:p>
                  </a:txBody>
                  <a:tcPr/>
                </a:tc>
              </a:tr>
              <a:tr h="237094">
                <a:tc rowSpan="3">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3</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9">
                  <a:txBody>
                    <a:bodyPr/>
                    <a:lstStyle/>
                    <a:p>
                      <a:pPr algn="l">
                        <a:lnSpc>
                          <a:spcPct val="115000"/>
                        </a:lnSpc>
                        <a:spcAft>
                          <a:spcPts val="1000"/>
                        </a:spcAft>
                      </a:pPr>
                      <a:r>
                        <a:rPr lang="kk-KZ" sz="1200" b="1" dirty="0">
                          <a:solidFill>
                            <a:schemeClr val="accent4"/>
                          </a:solidFill>
                          <a:effectLst/>
                          <a:latin typeface="Times New Roman" pitchFamily="18" charset="0"/>
                          <a:cs typeface="Times New Roman" pitchFamily="18" charset="0"/>
                        </a:rPr>
                        <a:t>Жұмыс жасап тұрғаны</a:t>
                      </a:r>
                      <a:r>
                        <a:rPr lang="en-GB" sz="1200" b="1" dirty="0">
                          <a:solidFill>
                            <a:schemeClr val="accent4"/>
                          </a:solidFill>
                          <a:effectLst/>
                          <a:latin typeface="Times New Roman" pitchFamily="18" charset="0"/>
                          <a:cs typeface="Times New Roman" pitchFamily="18" charset="0"/>
                        </a:rPr>
                        <a:t>:</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36144">
                <a:tc vMerge="1">
                  <a:txBody>
                    <a:bodyPr/>
                    <a:lstStyle/>
                    <a:p>
                      <a:endParaRPr lang="ru-RU"/>
                    </a:p>
                  </a:txBody>
                  <a:tcPr/>
                </a:tc>
                <a:tc>
                  <a:txBody>
                    <a:bodyPr/>
                    <a:lstStyle/>
                    <a:p>
                      <a:pPr algn="ctr">
                        <a:lnSpc>
                          <a:spcPct val="115000"/>
                        </a:lnSpc>
                        <a:spcAft>
                          <a:spcPts val="1000"/>
                        </a:spcAft>
                      </a:pPr>
                      <a:r>
                        <a:rPr lang="en-GB" sz="1200" b="1" dirty="0">
                          <a:solidFill>
                            <a:schemeClr val="accent4"/>
                          </a:solidFill>
                          <a:effectLst/>
                          <a:latin typeface="Times New Roman" pitchFamily="18" charset="0"/>
                          <a:cs typeface="Times New Roman" pitchFamily="18" charset="0"/>
                        </a:rPr>
                        <a:t>GPS-</a:t>
                      </a:r>
                      <a:r>
                        <a:rPr lang="en-GB" sz="1200" b="1" dirty="0" err="1">
                          <a:solidFill>
                            <a:schemeClr val="accent4"/>
                          </a:solidFill>
                          <a:effectLst/>
                          <a:latin typeface="Times New Roman" pitchFamily="18" charset="0"/>
                          <a:cs typeface="Times New Roman" pitchFamily="18" charset="0"/>
                        </a:rPr>
                        <a:t>терминал</a:t>
                      </a:r>
                      <a:r>
                        <a:rPr lang="kk-KZ" sz="1200" b="1" dirty="0">
                          <a:solidFill>
                            <a:schemeClr val="accent4"/>
                          </a:solidFill>
                          <a:effectLst/>
                          <a:latin typeface="Times New Roman" pitchFamily="18" charset="0"/>
                          <a:cs typeface="Times New Roman" pitchFamily="18" charset="0"/>
                        </a:rPr>
                        <a:t>дар</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390</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100</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3</a:t>
                      </a:r>
                      <a:r>
                        <a:rPr lang="ru-RU" sz="1200" dirty="0">
                          <a:solidFill>
                            <a:schemeClr val="accent4"/>
                          </a:solidFill>
                          <a:effectLst/>
                          <a:latin typeface="Times New Roman" pitchFamily="18" charset="0"/>
                          <a:cs typeface="Times New Roman" pitchFamily="18" charset="0"/>
                        </a:rPr>
                        <a:t>82</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100,0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231</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100,0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10</a:t>
                      </a:r>
                      <a:r>
                        <a:rPr lang="ru-RU" sz="1200" dirty="0">
                          <a:solidFill>
                            <a:schemeClr val="accent4"/>
                          </a:solidFill>
                          <a:effectLst/>
                          <a:latin typeface="Times New Roman" pitchFamily="18" charset="0"/>
                          <a:cs typeface="Times New Roman" pitchFamily="18" charset="0"/>
                        </a:rPr>
                        <a:t>0</a:t>
                      </a:r>
                      <a:r>
                        <a:rPr lang="en-US" sz="1200" dirty="0">
                          <a:solidFill>
                            <a:schemeClr val="accent4"/>
                          </a:solidFill>
                          <a:effectLst/>
                          <a:latin typeface="Times New Roman" pitchFamily="18" charset="0"/>
                          <a:cs typeface="Times New Roman" pitchFamily="18" charset="0"/>
                        </a:rPr>
                        <a:t>3</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100</a:t>
                      </a:r>
                      <a:r>
                        <a:rPr lang="ru-RU" sz="1200" dirty="0">
                          <a:solidFill>
                            <a:schemeClr val="accent4"/>
                          </a:solidFill>
                          <a:effectLst/>
                          <a:latin typeface="Times New Roman" pitchFamily="18" charset="0"/>
                          <a:cs typeface="Times New Roman" pitchFamily="18" charset="0"/>
                        </a:rPr>
                        <a:t>,</a:t>
                      </a:r>
                      <a:r>
                        <a:rPr lang="en-US"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r>
              <a:tr h="269338">
                <a:tc vMerge="1">
                  <a:txBody>
                    <a:bodyPr/>
                    <a:lstStyle/>
                    <a:p>
                      <a:endParaRPr lang="ru-RU"/>
                    </a:p>
                  </a:txBody>
                  <a:tcPr/>
                </a:tc>
                <a:tc>
                  <a:txBody>
                    <a:bodyPr/>
                    <a:lstStyle/>
                    <a:p>
                      <a:pPr algn="ctr">
                        <a:lnSpc>
                          <a:spcPct val="115000"/>
                        </a:lnSpc>
                        <a:spcAft>
                          <a:spcPts val="1000"/>
                        </a:spcAft>
                      </a:pPr>
                      <a:r>
                        <a:rPr lang="kk-KZ" sz="1200" b="1" dirty="0">
                          <a:solidFill>
                            <a:schemeClr val="accent4"/>
                          </a:solidFill>
                          <a:effectLst/>
                          <a:latin typeface="Times New Roman" pitchFamily="18" charset="0"/>
                          <a:cs typeface="Times New Roman" pitchFamily="18" charset="0"/>
                        </a:rPr>
                        <a:t>ЖЖМ қондырғысы</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227</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87,3</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197</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86,8</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63</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98,4</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487</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88,4</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r>
              <a:tr h="355640">
                <a:tc rowSpan="3">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4</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9">
                  <a:txBody>
                    <a:bodyPr/>
                    <a:lstStyle/>
                    <a:p>
                      <a:pPr algn="l">
                        <a:lnSpc>
                          <a:spcPct val="115000"/>
                        </a:lnSpc>
                        <a:spcAft>
                          <a:spcPts val="1000"/>
                        </a:spcAft>
                      </a:pPr>
                      <a:r>
                        <a:rPr lang="kk-KZ" sz="1200" b="1" dirty="0">
                          <a:solidFill>
                            <a:schemeClr val="accent4"/>
                          </a:solidFill>
                          <a:effectLst/>
                          <a:latin typeface="Times New Roman" pitchFamily="18" charset="0"/>
                          <a:cs typeface="Times New Roman" pitchFamily="18" charset="0"/>
                        </a:rPr>
                        <a:t>Істен шыққаны</a:t>
                      </a:r>
                      <a:r>
                        <a:rPr lang="en-GB" sz="1200" b="1" dirty="0">
                          <a:solidFill>
                            <a:schemeClr val="accent4"/>
                          </a:solidFill>
                          <a:effectLst/>
                          <a:latin typeface="Times New Roman" pitchFamily="18" charset="0"/>
                          <a:cs typeface="Times New Roman" pitchFamily="18" charset="0"/>
                        </a:rPr>
                        <a:t>:</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55640">
                <a:tc vMerge="1">
                  <a:txBody>
                    <a:bodyPr/>
                    <a:lstStyle/>
                    <a:p>
                      <a:endParaRPr lang="ru-RU"/>
                    </a:p>
                  </a:txBody>
                  <a:tcPr/>
                </a:tc>
                <a:tc>
                  <a:txBody>
                    <a:bodyPr/>
                    <a:lstStyle/>
                    <a:p>
                      <a:pPr algn="ctr">
                        <a:lnSpc>
                          <a:spcPct val="115000"/>
                        </a:lnSpc>
                        <a:spcAft>
                          <a:spcPts val="1000"/>
                        </a:spcAft>
                      </a:pPr>
                      <a:r>
                        <a:rPr lang="en-GB" sz="1200" b="1" dirty="0">
                          <a:solidFill>
                            <a:schemeClr val="accent4"/>
                          </a:solidFill>
                          <a:effectLst/>
                          <a:latin typeface="Times New Roman" pitchFamily="18" charset="0"/>
                          <a:cs typeface="Times New Roman" pitchFamily="18" charset="0"/>
                        </a:rPr>
                        <a:t>GPS-</a:t>
                      </a:r>
                      <a:r>
                        <a:rPr lang="en-GB" sz="1200" b="1" dirty="0" err="1">
                          <a:solidFill>
                            <a:schemeClr val="accent4"/>
                          </a:solidFill>
                          <a:effectLst/>
                          <a:latin typeface="Times New Roman" pitchFamily="18" charset="0"/>
                          <a:cs typeface="Times New Roman" pitchFamily="18" charset="0"/>
                        </a:rPr>
                        <a:t>терминал</a:t>
                      </a:r>
                      <a:r>
                        <a:rPr lang="kk-KZ" sz="1200" b="1" dirty="0">
                          <a:solidFill>
                            <a:schemeClr val="accent4"/>
                          </a:solidFill>
                          <a:effectLst/>
                          <a:latin typeface="Times New Roman" pitchFamily="18" charset="0"/>
                          <a:cs typeface="Times New Roman" pitchFamily="18" charset="0"/>
                        </a:rPr>
                        <a:t>дар</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0</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ru-RU"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ru-RU"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r>
                        <a:rPr lang="ru-RU"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r>
              <a:tr h="209401">
                <a:tc vMerge="1">
                  <a:txBody>
                    <a:bodyPr/>
                    <a:lstStyle/>
                    <a:p>
                      <a:endParaRPr lang="ru-RU"/>
                    </a:p>
                  </a:txBody>
                  <a:tcPr/>
                </a:tc>
                <a:tc>
                  <a:txBody>
                    <a:bodyPr/>
                    <a:lstStyle/>
                    <a:p>
                      <a:pPr algn="ctr">
                        <a:lnSpc>
                          <a:spcPct val="115000"/>
                        </a:lnSpc>
                        <a:spcAft>
                          <a:spcPts val="1000"/>
                        </a:spcAft>
                      </a:pPr>
                      <a:r>
                        <a:rPr lang="kk-KZ" sz="1200" b="1" dirty="0">
                          <a:solidFill>
                            <a:schemeClr val="accent4"/>
                          </a:solidFill>
                          <a:effectLst/>
                          <a:latin typeface="Times New Roman" pitchFamily="18" charset="0"/>
                          <a:cs typeface="Times New Roman" pitchFamily="18" charset="0"/>
                        </a:rPr>
                        <a:t>ЖЖМ қондырғысы</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0,9</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1,6</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3</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0,5</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B w="12700" cap="flat" cmpd="sng" algn="ctr">
                      <a:solidFill>
                        <a:schemeClr val="tx1"/>
                      </a:solidFill>
                      <a:prstDash val="solid"/>
                      <a:round/>
                      <a:headEnd type="none" w="med" len="med"/>
                      <a:tailEnd type="none" w="med" len="med"/>
                    </a:lnB>
                  </a:tcPr>
                </a:tc>
              </a:tr>
              <a:tr h="355640">
                <a:tc rowSpan="3">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5</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gridSpan="9">
                  <a:txBody>
                    <a:bodyPr/>
                    <a:lstStyle/>
                    <a:p>
                      <a:pPr algn="l">
                        <a:lnSpc>
                          <a:spcPct val="115000"/>
                        </a:lnSpc>
                        <a:spcAft>
                          <a:spcPts val="1000"/>
                        </a:spcAft>
                      </a:pPr>
                      <a:r>
                        <a:rPr lang="kk-KZ" sz="1200" b="1" dirty="0">
                          <a:solidFill>
                            <a:schemeClr val="accent4"/>
                          </a:solidFill>
                          <a:effectLst/>
                          <a:latin typeface="Times New Roman" pitchFamily="18" charset="0"/>
                          <a:cs typeface="Times New Roman" pitchFamily="18" charset="0"/>
                        </a:rPr>
                        <a:t>Ауыстыруды қажет ететіндер</a:t>
                      </a:r>
                      <a:r>
                        <a:rPr lang="en-GB" sz="1200" b="1" dirty="0">
                          <a:solidFill>
                            <a:schemeClr val="accent4"/>
                          </a:solidFill>
                          <a:effectLst/>
                          <a:latin typeface="Times New Roman" pitchFamily="18" charset="0"/>
                          <a:cs typeface="Times New Roman" pitchFamily="18" charset="0"/>
                        </a:rPr>
                        <a:t>:</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lnT w="12700" cap="flat" cmpd="sng" algn="ctr">
                      <a:solidFill>
                        <a:schemeClr val="tx1"/>
                      </a:solidFill>
                      <a:prstDash val="solid"/>
                      <a:round/>
                      <a:headEnd type="none" w="med" len="med"/>
                      <a:tailEnd type="none" w="med" len="med"/>
                    </a:lnT>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55640">
                <a:tc vMerge="1">
                  <a:txBody>
                    <a:bodyPr/>
                    <a:lstStyle/>
                    <a:p>
                      <a:endParaRPr lang="ru-RU"/>
                    </a:p>
                  </a:txBody>
                  <a:tcPr/>
                </a:tc>
                <a:tc>
                  <a:txBody>
                    <a:bodyPr/>
                    <a:lstStyle/>
                    <a:p>
                      <a:pPr algn="ctr">
                        <a:lnSpc>
                          <a:spcPct val="115000"/>
                        </a:lnSpc>
                        <a:spcAft>
                          <a:spcPts val="1000"/>
                        </a:spcAft>
                      </a:pPr>
                      <a:r>
                        <a:rPr lang="en-GB" sz="1200" b="1" dirty="0">
                          <a:solidFill>
                            <a:schemeClr val="accent4"/>
                          </a:solidFill>
                          <a:effectLst/>
                          <a:latin typeface="Times New Roman" pitchFamily="18" charset="0"/>
                          <a:cs typeface="Times New Roman" pitchFamily="18" charset="0"/>
                        </a:rPr>
                        <a:t>GPS-</a:t>
                      </a:r>
                      <a:r>
                        <a:rPr lang="en-GB" sz="1200" b="1" dirty="0" err="1">
                          <a:solidFill>
                            <a:schemeClr val="accent4"/>
                          </a:solidFill>
                          <a:effectLst/>
                          <a:latin typeface="Times New Roman" pitchFamily="18" charset="0"/>
                          <a:cs typeface="Times New Roman" pitchFamily="18" charset="0"/>
                        </a:rPr>
                        <a:t>терминал</a:t>
                      </a:r>
                      <a:r>
                        <a:rPr lang="kk-KZ" sz="1200" b="1" dirty="0">
                          <a:solidFill>
                            <a:schemeClr val="accent4"/>
                          </a:solidFill>
                          <a:effectLst/>
                          <a:latin typeface="Times New Roman" pitchFamily="18" charset="0"/>
                          <a:cs typeface="Times New Roman" pitchFamily="18" charset="0"/>
                        </a:rPr>
                        <a:t>дары</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0</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r>
                        <a:rPr lang="ru-RU"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0</a:t>
                      </a:r>
                      <a:r>
                        <a:rPr lang="ru-RU" sz="1200" dirty="0">
                          <a:solidFill>
                            <a:schemeClr val="accent4"/>
                          </a:solidFill>
                          <a:effectLst/>
                          <a:latin typeface="Times New Roman" pitchFamily="18" charset="0"/>
                          <a:cs typeface="Times New Roman" pitchFamily="18" charset="0"/>
                        </a:rPr>
                        <a:t>,0</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r>
              <a:tr h="355640">
                <a:tc vMerge="1">
                  <a:txBody>
                    <a:bodyPr/>
                    <a:lstStyle/>
                    <a:p>
                      <a:endParaRPr lang="ru-RU"/>
                    </a:p>
                  </a:txBody>
                  <a:tcPr/>
                </a:tc>
                <a:tc>
                  <a:txBody>
                    <a:bodyPr/>
                    <a:lstStyle/>
                    <a:p>
                      <a:pPr algn="ctr">
                        <a:lnSpc>
                          <a:spcPct val="115000"/>
                        </a:lnSpc>
                        <a:spcAft>
                          <a:spcPts val="1000"/>
                        </a:spcAft>
                      </a:pPr>
                      <a:r>
                        <a:rPr lang="kk-KZ" sz="1200" b="1" dirty="0">
                          <a:solidFill>
                            <a:schemeClr val="accent4"/>
                          </a:solidFill>
                          <a:effectLst/>
                          <a:latin typeface="Times New Roman" pitchFamily="18" charset="0"/>
                          <a:cs typeface="Times New Roman" pitchFamily="18" charset="0"/>
                        </a:rPr>
                        <a:t>ЖЖМ қондырғысы</a:t>
                      </a:r>
                      <a:endParaRPr lang="ru-RU" sz="1200" b="1" dirty="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6</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2,6</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4</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2,0</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3</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4,7</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a:solidFill>
                            <a:schemeClr val="accent4"/>
                          </a:solidFill>
                          <a:effectLst/>
                          <a:latin typeface="Times New Roman" pitchFamily="18" charset="0"/>
                          <a:cs typeface="Times New Roman" pitchFamily="18" charset="0"/>
                        </a:rPr>
                        <a:t>13</a:t>
                      </a:r>
                      <a:endParaRPr lang="ru-RU" sz="1200">
                        <a:solidFill>
                          <a:schemeClr val="accent4"/>
                        </a:solidFill>
                        <a:effectLst/>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1000"/>
                        </a:spcAft>
                      </a:pPr>
                      <a:r>
                        <a:rPr lang="en-GB" sz="1200" dirty="0">
                          <a:solidFill>
                            <a:schemeClr val="accent4"/>
                          </a:solidFill>
                          <a:effectLst/>
                          <a:latin typeface="Times New Roman" pitchFamily="18" charset="0"/>
                          <a:cs typeface="Times New Roman" pitchFamily="18" charset="0"/>
                        </a:rPr>
                        <a:t>2,4</a:t>
                      </a:r>
                      <a:endParaRPr lang="ru-RU" sz="1200" dirty="0">
                        <a:solidFill>
                          <a:schemeClr val="accent4"/>
                        </a:solidFill>
                        <a:effectLst/>
                        <a:latin typeface="Times New Roman" pitchFamily="18" charset="0"/>
                        <a:ea typeface="Calibri"/>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404311259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96063" y="5517232"/>
            <a:ext cx="2386808" cy="1052736"/>
          </a:xfrm>
          <a:prstGeom prst="rect">
            <a:avLst/>
          </a:prstGeom>
        </p:spPr>
      </p:pic>
      <p:graphicFrame>
        <p:nvGraphicFramePr>
          <p:cNvPr id="6" name="Таблица 5"/>
          <p:cNvGraphicFramePr>
            <a:graphicFrameLocks noGrp="1"/>
          </p:cNvGraphicFramePr>
          <p:nvPr>
            <p:extLst>
              <p:ext uri="{D42A27DB-BD31-4B8C-83A1-F6EECF244321}">
                <p14:modId xmlns:p14="http://schemas.microsoft.com/office/powerpoint/2010/main" val="2132850922"/>
              </p:ext>
            </p:extLst>
          </p:nvPr>
        </p:nvGraphicFramePr>
        <p:xfrm>
          <a:off x="382925" y="1998742"/>
          <a:ext cx="8447226" cy="2160458"/>
        </p:xfrm>
        <a:graphic>
          <a:graphicData uri="http://schemas.openxmlformats.org/drawingml/2006/table">
            <a:tbl>
              <a:tblPr firstRow="1" lastRow="1">
                <a:tableStyleId>{125E5076-3810-47DD-B79F-674D7AD40C01}</a:tableStyleId>
              </a:tblPr>
              <a:tblGrid>
                <a:gridCol w="413647"/>
                <a:gridCol w="1279150"/>
                <a:gridCol w="1286526"/>
                <a:gridCol w="1218814"/>
                <a:gridCol w="1503106"/>
                <a:gridCol w="1512168"/>
                <a:gridCol w="1233815"/>
              </a:tblGrid>
              <a:tr h="677252">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Басқарма атауы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ГБЖ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орнату (жоспар)</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ГБЖ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орнатылды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Құжаттары ауыстырылды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Келісім-шарт сомасы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тг.)</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kk-KZ" sz="1600" u="none" strike="noStrike" dirty="0" smtClean="0">
                          <a:solidFill>
                            <a:schemeClr val="accent4"/>
                          </a:solidFill>
                          <a:effectLst/>
                          <a:latin typeface="Times New Roman" panose="02020603050405020304" pitchFamily="18" charset="0"/>
                          <a:cs typeface="Times New Roman" panose="02020603050405020304" pitchFamily="18" charset="0"/>
                        </a:rPr>
                        <a:t>Үнемділік</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r>
              <a:tr h="230405">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127</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112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112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2">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p>
                    <a:p>
                      <a:pPr marL="0" marR="0" indent="0" algn="ctr" defTabSz="914400" rtl="0" eaLnBrk="1" fontAlgn="b"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35 314 720</a:t>
                      </a:r>
                    </a:p>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5</a:t>
                      </a:r>
                      <a:r>
                        <a:rPr lang="kk-KZ"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845</a:t>
                      </a:r>
                      <a:r>
                        <a:rPr lang="kk-KZ"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241,32</a:t>
                      </a:r>
                      <a:endPar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446847">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МТКБ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95</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79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79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pPr algn="ctr" fontAlgn="b"/>
                      <a:endParaRPr lang="ru-RU"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b"/>
                      <a:endParaRPr lang="ru-RU" sz="1800" b="0" i="0" u="none" strike="noStrike" dirty="0">
                        <a:solidFill>
                          <a:schemeClr val="bg1"/>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0405">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3</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БКТБ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111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111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111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19 779 436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492606">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Барлығы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333</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302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191</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55 094  156</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0" marR="0" indent="0" algn="ctr" defTabSz="914377" rtl="0" eaLnBrk="1" fontAlgn="b" latinLnBrk="0" hangingPunct="1">
                        <a:lnSpc>
                          <a:spcPct val="100000"/>
                        </a:lnSpc>
                        <a:spcBef>
                          <a:spcPts val="0"/>
                        </a:spcBef>
                        <a:spcAft>
                          <a:spcPts val="0"/>
                        </a:spcAft>
                        <a:buClrTx/>
                        <a:buSzTx/>
                        <a:buFontTx/>
                        <a:buNone/>
                        <a:tabLst/>
                        <a:defRPr/>
                      </a:pP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5</a:t>
                      </a:r>
                      <a:r>
                        <a:rPr lang="kk-KZ"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845</a:t>
                      </a:r>
                      <a:r>
                        <a:rPr lang="kk-KZ" sz="1600" u="none" strike="noStrike" dirty="0" smtClean="0">
                          <a:solidFill>
                            <a:schemeClr val="accent4"/>
                          </a:solidFill>
                          <a:effectLst/>
                          <a:latin typeface="Times New Roman" panose="02020603050405020304" pitchFamily="18" charset="0"/>
                          <a:cs typeface="Times New Roman" panose="02020603050405020304" pitchFamily="18" charset="0"/>
                        </a:rPr>
                        <a:t> </a:t>
                      </a:r>
                      <a:r>
                        <a:rPr lang="en-US" sz="1600" u="none" strike="noStrike" dirty="0" smtClean="0">
                          <a:solidFill>
                            <a:schemeClr val="accent4"/>
                          </a:solidFill>
                          <a:effectLst/>
                          <a:latin typeface="Times New Roman" panose="02020603050405020304" pitchFamily="18" charset="0"/>
                          <a:cs typeface="Times New Roman" panose="02020603050405020304" pitchFamily="18" charset="0"/>
                        </a:rPr>
                        <a:t>241,32</a:t>
                      </a:r>
                      <a:endPar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7184" marR="7184"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r>
            </a:tbl>
          </a:graphicData>
        </a:graphic>
      </p:graphicFrame>
      <p:sp>
        <p:nvSpPr>
          <p:cNvPr id="7" name="Подзаголовок 2"/>
          <p:cNvSpPr txBox="1">
            <a:spLocks/>
          </p:cNvSpPr>
          <p:nvPr/>
        </p:nvSpPr>
        <p:spPr>
          <a:xfrm>
            <a:off x="332331" y="4509120"/>
            <a:ext cx="8479337" cy="1430139"/>
          </a:xfrm>
          <a:prstGeom prst="rect">
            <a:avLst/>
          </a:prstGeom>
        </p:spPr>
        <p:txBody>
          <a:bodyPr vert="horz" lIns="91428" tIns="45715" rIns="91428" bIns="45715">
            <a:noAutofit/>
          </a:bodyPr>
          <a:lstStyle>
            <a:lvl1pPr marL="417149" indent="-292004" algn="l" rtl="0" eaLnBrk="1" latinLnBrk="0" hangingPunct="1">
              <a:spcBef>
                <a:spcPts val="456"/>
              </a:spcBef>
              <a:spcAft>
                <a:spcPts val="0"/>
              </a:spcAft>
              <a:buClr>
                <a:schemeClr val="accent1"/>
              </a:buClr>
              <a:buSzPct val="68000"/>
              <a:buFont typeface="Wingdings 3"/>
              <a:buChar char=""/>
              <a:defRPr kumimoji="0" sz="3100" kern="1200">
                <a:solidFill>
                  <a:schemeClr val="tx1"/>
                </a:solidFill>
                <a:latin typeface="+mn-lt"/>
                <a:ea typeface="+mn-ea"/>
                <a:cs typeface="+mn-cs"/>
              </a:defRPr>
            </a:lvl1pPr>
            <a:lvl2pPr marL="709154" indent="-260718" algn="l" rtl="0" eaLnBrk="1" latinLnBrk="0" hangingPunct="1">
              <a:spcBef>
                <a:spcPts val="370"/>
              </a:spcBef>
              <a:buClr>
                <a:schemeClr val="accent1"/>
              </a:buClr>
              <a:buFont typeface="Verdana"/>
              <a:buChar char="◦"/>
              <a:defRPr kumimoji="0" sz="2600" kern="1200">
                <a:solidFill>
                  <a:schemeClr val="tx1"/>
                </a:solidFill>
                <a:latin typeface="+mn-lt"/>
                <a:ea typeface="+mn-ea"/>
                <a:cs typeface="+mn-cs"/>
              </a:defRPr>
            </a:lvl2pPr>
            <a:lvl3pPr marL="980301" indent="-260718" algn="l" rtl="0" eaLnBrk="1" latinLnBrk="0" hangingPunct="1">
              <a:spcBef>
                <a:spcPts val="399"/>
              </a:spcBef>
              <a:buClr>
                <a:schemeClr val="accent2"/>
              </a:buClr>
              <a:buSzPct val="100000"/>
              <a:buFont typeface="Wingdings 2"/>
              <a:buChar char=""/>
              <a:defRPr kumimoji="0" sz="2400" kern="1200">
                <a:solidFill>
                  <a:schemeClr val="tx1"/>
                </a:solidFill>
                <a:latin typeface="+mn-lt"/>
                <a:ea typeface="+mn-ea"/>
                <a:cs typeface="+mn-cs"/>
              </a:defRPr>
            </a:lvl3pPr>
            <a:lvl4pPr marL="1303592" indent="-260718" algn="l" rtl="0" eaLnBrk="1" latinLnBrk="0" hangingPunct="1">
              <a:spcBef>
                <a:spcPts val="399"/>
              </a:spcBef>
              <a:buClr>
                <a:schemeClr val="accent2"/>
              </a:buClr>
              <a:buFont typeface="Wingdings 2"/>
              <a:buChar char=""/>
              <a:defRPr kumimoji="0" sz="2200" kern="1200">
                <a:solidFill>
                  <a:schemeClr val="tx1"/>
                </a:solidFill>
                <a:latin typeface="+mn-lt"/>
                <a:ea typeface="+mn-ea"/>
                <a:cs typeface="+mn-cs"/>
              </a:defRPr>
            </a:lvl4pPr>
            <a:lvl5pPr marL="1564310" indent="-260718" algn="l" rtl="0" eaLnBrk="1" latinLnBrk="0" hangingPunct="1">
              <a:spcBef>
                <a:spcPts val="399"/>
              </a:spcBef>
              <a:buClr>
                <a:schemeClr val="accent2"/>
              </a:buClr>
              <a:buFont typeface="Wingdings 2"/>
              <a:buChar char=""/>
              <a:defRPr kumimoji="0" sz="2100" kern="1200">
                <a:solidFill>
                  <a:schemeClr val="tx1"/>
                </a:solidFill>
                <a:latin typeface="+mn-lt"/>
                <a:ea typeface="+mn-ea"/>
                <a:cs typeface="+mn-cs"/>
              </a:defRPr>
            </a:lvl5pPr>
            <a:lvl6pPr marL="1825028" indent="-260718" algn="l" rtl="0" eaLnBrk="1" latinLnBrk="0" hangingPunct="1">
              <a:spcBef>
                <a:spcPts val="399"/>
              </a:spcBef>
              <a:buClr>
                <a:schemeClr val="accent3"/>
              </a:buClr>
              <a:buFont typeface="Wingdings 2"/>
              <a:buChar char=""/>
              <a:defRPr kumimoji="0" sz="2100" kern="1200">
                <a:solidFill>
                  <a:schemeClr val="tx1"/>
                </a:solidFill>
                <a:latin typeface="+mn-lt"/>
                <a:ea typeface="+mn-ea"/>
                <a:cs typeface="+mn-cs"/>
              </a:defRPr>
            </a:lvl6pPr>
            <a:lvl7pPr marL="2085746" indent="-260718" algn="l" rtl="0" eaLnBrk="1" latinLnBrk="0" hangingPunct="1">
              <a:spcBef>
                <a:spcPts val="399"/>
              </a:spcBef>
              <a:buClr>
                <a:schemeClr val="accent3"/>
              </a:buClr>
              <a:buFont typeface="Wingdings 2"/>
              <a:buChar char=""/>
              <a:defRPr kumimoji="0" sz="1800" kern="1200">
                <a:solidFill>
                  <a:schemeClr val="tx1"/>
                </a:solidFill>
                <a:latin typeface="+mn-lt"/>
                <a:ea typeface="+mn-ea"/>
                <a:cs typeface="+mn-cs"/>
              </a:defRPr>
            </a:lvl7pPr>
            <a:lvl8pPr marL="2346465" indent="-260718" algn="l" rtl="0" eaLnBrk="1" latinLnBrk="0" hangingPunct="1">
              <a:spcBef>
                <a:spcPts val="399"/>
              </a:spcBef>
              <a:buClr>
                <a:schemeClr val="accent3"/>
              </a:buClr>
              <a:buFont typeface="Wingdings 2"/>
              <a:buChar char=""/>
              <a:defRPr kumimoji="0" sz="1800" kern="1200">
                <a:solidFill>
                  <a:schemeClr val="tx1"/>
                </a:solidFill>
                <a:latin typeface="+mn-lt"/>
                <a:ea typeface="+mn-ea"/>
                <a:cs typeface="+mn-cs"/>
              </a:defRPr>
            </a:lvl8pPr>
            <a:lvl9pPr marL="2607183" indent="-260718" algn="l" rtl="0" eaLnBrk="1" latinLnBrk="0" hangingPunct="1">
              <a:spcBef>
                <a:spcPts val="399"/>
              </a:spcBef>
              <a:buClr>
                <a:schemeClr val="accent3"/>
              </a:buClr>
              <a:buFont typeface="Wingdings 2"/>
              <a:buChar char=""/>
              <a:defRPr kumimoji="0" sz="1800" kern="1200" baseline="0">
                <a:solidFill>
                  <a:schemeClr val="tx1"/>
                </a:solidFill>
                <a:latin typeface="+mn-lt"/>
                <a:ea typeface="+mn-ea"/>
                <a:cs typeface="+mn-cs"/>
              </a:defRPr>
            </a:lvl9pPr>
            <a:extLst/>
          </a:lstStyle>
          <a:p>
            <a:pPr defTabSz="801654"/>
            <a:r>
              <a:rPr lang="ru-RU" sz="1700" b="1" dirty="0" smtClean="0">
                <a:latin typeface="Times New Roman" panose="02020603050405020304" pitchFamily="18" charset="0"/>
                <a:cs typeface="Times New Roman" panose="02020603050405020304" pitchFamily="18" charset="0"/>
              </a:rPr>
              <a:t>БТКБ</a:t>
            </a:r>
            <a:r>
              <a:rPr lang="ru-RU" sz="1700" dirty="0" smtClean="0">
                <a:latin typeface="Times New Roman" panose="02020603050405020304" pitchFamily="18" charset="0"/>
                <a:cs typeface="Times New Roman" panose="02020603050405020304" pitchFamily="18" charset="0"/>
              </a:rPr>
              <a:t>-на 2016-2020 </a:t>
            </a:r>
            <a:r>
              <a:rPr lang="ru-RU" sz="1700" dirty="0" err="1" smtClean="0">
                <a:latin typeface="Times New Roman" panose="02020603050405020304" pitchFamily="18" charset="0"/>
                <a:cs typeface="Times New Roman" panose="02020603050405020304" pitchFamily="18" charset="0"/>
              </a:rPr>
              <a:t>жылғы</a:t>
            </a:r>
            <a:r>
              <a:rPr lang="ru-RU" sz="1700" dirty="0" smtClean="0">
                <a:latin typeface="Times New Roman" panose="02020603050405020304" pitchFamily="18" charset="0"/>
                <a:cs typeface="Times New Roman" panose="02020603050405020304" pitchFamily="18" charset="0"/>
              </a:rPr>
              <a:t> Бизнес </a:t>
            </a:r>
            <a:r>
              <a:rPr lang="ru-RU" sz="1700" dirty="0" err="1" smtClean="0">
                <a:latin typeface="Times New Roman" panose="02020603050405020304" pitchFamily="18" charset="0"/>
                <a:cs typeface="Times New Roman" panose="02020603050405020304" pitchFamily="18" charset="0"/>
              </a:rPr>
              <a:t>жоспары</a:t>
            </a:r>
            <a:r>
              <a:rPr lang="ru-RU" sz="1700" dirty="0" smtClean="0">
                <a:latin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cs typeface="Times New Roman" panose="02020603050405020304" pitchFamily="18" charset="0"/>
              </a:rPr>
              <a:t>бойынша </a:t>
            </a:r>
            <a:r>
              <a:rPr lang="ru-RU" sz="1700" b="1" dirty="0">
                <a:latin typeface="Times New Roman" panose="02020603050405020304" pitchFamily="18" charset="0"/>
                <a:cs typeface="Times New Roman" panose="02020603050405020304" pitchFamily="18" charset="0"/>
              </a:rPr>
              <a:t>11</a:t>
            </a:r>
            <a:r>
              <a:rPr lang="en-US" sz="1700" b="1" dirty="0">
                <a:latin typeface="Times New Roman" panose="02020603050405020304" pitchFamily="18" charset="0"/>
                <a:cs typeface="Times New Roman" panose="02020603050405020304" pitchFamily="18" charset="0"/>
              </a:rPr>
              <a:t>1</a:t>
            </a:r>
            <a:r>
              <a:rPr lang="ru-RU" sz="1700" b="1" dirty="0">
                <a:latin typeface="Times New Roman" panose="02020603050405020304" pitchFamily="18" charset="0"/>
                <a:cs typeface="Times New Roman" panose="02020603050405020304" pitchFamily="18" charset="0"/>
              </a:rPr>
              <a:t> </a:t>
            </a:r>
            <a:r>
              <a:rPr lang="ru-RU" sz="1700" b="1" dirty="0" err="1" smtClean="0">
                <a:latin typeface="Times New Roman" panose="02020603050405020304" pitchFamily="18" charset="0"/>
                <a:cs typeface="Times New Roman" panose="02020603050405020304" pitchFamily="18" charset="0"/>
              </a:rPr>
              <a:t>бірлік</a:t>
            </a:r>
            <a:r>
              <a:rPr lang="ru-RU" sz="1700" b="1" dirty="0" smtClean="0">
                <a:latin typeface="Times New Roman" panose="02020603050405020304" pitchFamily="18" charset="0"/>
                <a:cs typeface="Times New Roman" panose="02020603050405020304" pitchFamily="18" charset="0"/>
              </a:rPr>
              <a:t>  </a:t>
            </a:r>
            <a:r>
              <a:rPr lang="ru-RU" sz="1700" dirty="0" err="1" smtClean="0">
                <a:latin typeface="Times New Roman" panose="02020603050405020304" pitchFamily="18" charset="0"/>
                <a:cs typeface="Times New Roman" panose="02020603050405020304" pitchFamily="18" charset="0"/>
              </a:rPr>
              <a:t>автокөлігіне</a:t>
            </a:r>
            <a:r>
              <a:rPr lang="ru-RU" sz="1700" dirty="0" smtClean="0">
                <a:latin typeface="Times New Roman" panose="02020603050405020304" pitchFamily="18" charset="0"/>
                <a:cs typeface="Times New Roman" panose="02020603050405020304" pitchFamily="18" charset="0"/>
              </a:rPr>
              <a:t>         </a:t>
            </a:r>
            <a:r>
              <a:rPr lang="en-US" sz="1700" b="1" dirty="0" smtClean="0">
                <a:latin typeface="Times New Roman" panose="02020603050405020304" pitchFamily="18" charset="0"/>
                <a:cs typeface="Times New Roman" panose="02020603050405020304" pitchFamily="18" charset="0"/>
              </a:rPr>
              <a:t>19 779 436</a:t>
            </a:r>
            <a:r>
              <a:rPr lang="ru-RU" sz="1700" b="1" dirty="0" smtClean="0">
                <a:latin typeface="Times New Roman" panose="02020603050405020304" pitchFamily="18" charset="0"/>
                <a:cs typeface="Times New Roman" panose="02020603050405020304" pitchFamily="18" charset="0"/>
              </a:rPr>
              <a:t> </a:t>
            </a:r>
            <a:r>
              <a:rPr lang="ru-RU" sz="1700" b="1" dirty="0" err="1" smtClean="0">
                <a:latin typeface="Times New Roman" panose="02020603050405020304" pitchFamily="18" charset="0"/>
                <a:cs typeface="Times New Roman" panose="02020603050405020304" pitchFamily="18" charset="0"/>
              </a:rPr>
              <a:t>тг</a:t>
            </a:r>
            <a:r>
              <a:rPr lang="ru-RU" sz="1700" b="1" dirty="0">
                <a:latin typeface="Times New Roman" panose="02020603050405020304" pitchFamily="18" charset="0"/>
                <a:cs typeface="Times New Roman" panose="02020603050405020304" pitchFamily="18" charset="0"/>
              </a:rPr>
              <a:t>. </a:t>
            </a:r>
            <a:r>
              <a:rPr lang="ru-RU" sz="1700" dirty="0" smtClean="0">
                <a:latin typeface="Times New Roman" panose="02020603050405020304" pitchFamily="18" charset="0"/>
                <a:cs typeface="Times New Roman" panose="02020603050405020304" pitchFamily="18" charset="0"/>
              </a:rPr>
              <a:t>ГБЖ </a:t>
            </a:r>
            <a:r>
              <a:rPr lang="ru-RU" sz="1700" dirty="0" err="1" smtClean="0">
                <a:latin typeface="Times New Roman" panose="02020603050405020304" pitchFamily="18" charset="0"/>
                <a:cs typeface="Times New Roman" panose="02020603050405020304" pitchFamily="18" charset="0"/>
              </a:rPr>
              <a:t>орнат</a:t>
            </a:r>
            <a:r>
              <a:rPr lang="kk-KZ" sz="1700" dirty="0" smtClean="0">
                <a:latin typeface="Times New Roman" panose="02020603050405020304" pitchFamily="18" charset="0"/>
                <a:cs typeface="Times New Roman" panose="02020603050405020304" pitchFamily="18" charset="0"/>
              </a:rPr>
              <a:t>ылды</a:t>
            </a:r>
            <a:r>
              <a:rPr lang="ru-RU" sz="1700" dirty="0" smtClean="0">
                <a:latin typeface="Times New Roman" panose="02020603050405020304" pitchFamily="18" charset="0"/>
                <a:cs typeface="Times New Roman" panose="02020603050405020304" pitchFamily="18" charset="0"/>
              </a:rPr>
              <a:t>.</a:t>
            </a:r>
            <a:endParaRPr lang="ru-RU" sz="1700" dirty="0">
              <a:latin typeface="Times New Roman" panose="02020603050405020304" pitchFamily="18" charset="0"/>
              <a:cs typeface="Times New Roman" panose="02020603050405020304" pitchFamily="18" charset="0"/>
            </a:endParaRPr>
          </a:p>
          <a:p>
            <a:pPr defTabSz="801654"/>
            <a:r>
              <a:rPr lang="kk-KZ" sz="1700" dirty="0">
                <a:latin typeface="Times New Roman" panose="02020603050405020304" pitchFamily="18" charset="0"/>
                <a:cs typeface="Times New Roman" panose="02020603050405020304" pitchFamily="18" charset="0"/>
              </a:rPr>
              <a:t>Автокөліктер</a:t>
            </a:r>
            <a:r>
              <a:rPr lang="kk-KZ" sz="1700" b="1" dirty="0">
                <a:latin typeface="Times New Roman" panose="02020603050405020304" pitchFamily="18" charset="0"/>
                <a:cs typeface="Times New Roman" panose="02020603050405020304" pitchFamily="18" charset="0"/>
              </a:rPr>
              <a:t> газбен</a:t>
            </a:r>
            <a:r>
              <a:rPr lang="kk-KZ" sz="1700" dirty="0">
                <a:latin typeface="Times New Roman" panose="02020603050405020304" pitchFamily="18" charset="0"/>
                <a:cs typeface="Times New Roman" panose="02020603050405020304" pitchFamily="18" charset="0"/>
              </a:rPr>
              <a:t> жүру барысында </a:t>
            </a:r>
            <a:r>
              <a:rPr lang="kk-KZ" sz="1700" dirty="0" smtClean="0">
                <a:latin typeface="Times New Roman" panose="02020603050405020304" pitchFamily="18" charset="0"/>
                <a:cs typeface="Times New Roman" panose="02020603050405020304" pitchFamily="18" charset="0"/>
              </a:rPr>
              <a:t>2016 жылдың 1-жартыжылдығында ЖТКБ және МТКБ  </a:t>
            </a:r>
            <a:r>
              <a:rPr lang="kk-KZ" sz="1700" b="1" dirty="0">
                <a:latin typeface="Times New Roman"/>
                <a:cs typeface="Times New Roman"/>
              </a:rPr>
              <a:t>~ </a:t>
            </a:r>
            <a:r>
              <a:rPr lang="kk-KZ" sz="1700" b="1" dirty="0" smtClean="0">
                <a:latin typeface="Times New Roman" panose="02020603050405020304" pitchFamily="18" charset="0"/>
                <a:cs typeface="Times New Roman" panose="02020603050405020304" pitchFamily="18" charset="0"/>
              </a:rPr>
              <a:t>5 845 241,32 тг</a:t>
            </a:r>
            <a:r>
              <a:rPr lang="kk-KZ" sz="1700" b="1" dirty="0">
                <a:latin typeface="Times New Roman" panose="02020603050405020304" pitchFamily="18" charset="0"/>
                <a:cs typeface="Times New Roman" panose="02020603050405020304" pitchFamily="18" charset="0"/>
              </a:rPr>
              <a:t>. </a:t>
            </a:r>
            <a:r>
              <a:rPr lang="kk-KZ" sz="1700" dirty="0">
                <a:latin typeface="Times New Roman" panose="02020603050405020304" pitchFamily="18" charset="0"/>
                <a:cs typeface="Times New Roman" panose="02020603050405020304" pitchFamily="18" charset="0"/>
              </a:rPr>
              <a:t>үнемделді.</a:t>
            </a:r>
            <a:endParaRPr lang="ru-RU" sz="1700" dirty="0">
              <a:latin typeface="Times New Roman" panose="02020603050405020304" pitchFamily="18" charset="0"/>
              <a:cs typeface="Times New Roman" panose="02020603050405020304" pitchFamily="18" charset="0"/>
            </a:endParaRPr>
          </a:p>
          <a:p>
            <a:pPr defTabSz="801654"/>
            <a:endParaRPr lang="ru-RU" sz="1700" dirty="0">
              <a:latin typeface="Times New Roman" panose="02020603050405020304" pitchFamily="18" charset="0"/>
              <a:cs typeface="Times New Roman" panose="02020603050405020304" pitchFamily="18" charset="0"/>
            </a:endParaRPr>
          </a:p>
        </p:txBody>
      </p:sp>
      <p:sp>
        <p:nvSpPr>
          <p:cNvPr id="8" name="Заголовок 1"/>
          <p:cNvSpPr txBox="1">
            <a:spLocks/>
          </p:cNvSpPr>
          <p:nvPr/>
        </p:nvSpPr>
        <p:spPr>
          <a:xfrm>
            <a:off x="332330" y="1412776"/>
            <a:ext cx="8479337" cy="514774"/>
          </a:xfrm>
          <a:prstGeom prst="rect">
            <a:avLst/>
          </a:prstGeom>
        </p:spPr>
        <p:txBody>
          <a:bodyPr vert="horz" lIns="91428" tIns="45715" rIns="91428" bIns="45715" rtlCol="0" anchor="ctr">
            <a:noAutofit/>
            <a:scene3d>
              <a:camera prst="orthographicFront"/>
              <a:lightRig rig="soft" dir="t"/>
            </a:scene3d>
            <a:sp3d prstMaterial="softEdge">
              <a:bevelT w="25400" h="25400"/>
            </a:sp3d>
          </a:bodyPr>
          <a:lstStyle>
            <a:lvl1pPr algn="l" rtl="0" eaLnBrk="1" latinLnBrk="0" hangingPunct="1">
              <a:spcBef>
                <a:spcPct val="0"/>
              </a:spcBef>
              <a:buNone/>
              <a:defRPr kumimoji="0" sz="47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defTabSz="801654"/>
            <a:r>
              <a:rPr lang="ru-RU" sz="1800" dirty="0">
                <a:ln>
                  <a:solidFill>
                    <a:schemeClr val="tx2"/>
                  </a:solidFill>
                </a:ln>
                <a:effectLst/>
                <a:latin typeface="Times New Roman" panose="02020603050405020304" pitchFamily="18" charset="0"/>
                <a:cs typeface="Times New Roman" panose="02020603050405020304" pitchFamily="18" charset="0"/>
              </a:rPr>
              <a:t>Газ-</a:t>
            </a:r>
            <a:r>
              <a:rPr lang="ru-RU" sz="1800" dirty="0" err="1">
                <a:ln>
                  <a:solidFill>
                    <a:schemeClr val="tx2"/>
                  </a:solidFill>
                </a:ln>
                <a:effectLst/>
                <a:latin typeface="Times New Roman" panose="02020603050405020304" pitchFamily="18" charset="0"/>
                <a:cs typeface="Times New Roman" panose="02020603050405020304" pitchFamily="18" charset="0"/>
              </a:rPr>
              <a:t>балон</a:t>
            </a:r>
            <a:r>
              <a:rPr lang="ru-RU" sz="1800" dirty="0">
                <a:ln>
                  <a:solidFill>
                    <a:schemeClr val="tx2"/>
                  </a:solidFill>
                </a:ln>
                <a:effectLst/>
                <a:latin typeface="Times New Roman" panose="02020603050405020304" pitchFamily="18" charset="0"/>
                <a:cs typeface="Times New Roman" panose="02020603050405020304" pitchFamily="18" charset="0"/>
              </a:rPr>
              <a:t> жабдығын </a:t>
            </a:r>
            <a:r>
              <a:rPr lang="kk-KZ" sz="1800" dirty="0">
                <a:ln>
                  <a:solidFill>
                    <a:schemeClr val="tx2"/>
                  </a:solidFill>
                </a:ln>
                <a:effectLst/>
                <a:latin typeface="Times New Roman" panose="02020603050405020304" pitchFamily="18" charset="0"/>
                <a:cs typeface="Times New Roman" panose="02020603050405020304" pitchFamily="18" charset="0"/>
              </a:rPr>
              <a:t>(ГБЖ)</a:t>
            </a:r>
            <a:r>
              <a:rPr lang="ru-RU" sz="1800" dirty="0">
                <a:ln>
                  <a:solidFill>
                    <a:schemeClr val="tx2"/>
                  </a:solidFill>
                </a:ln>
                <a:effectLst/>
                <a:latin typeface="Times New Roman" panose="02020603050405020304" pitchFamily="18" charset="0"/>
                <a:cs typeface="Times New Roman" panose="02020603050405020304" pitchFamily="18" charset="0"/>
              </a:rPr>
              <a:t> орнату жөнінде мәлімет </a:t>
            </a:r>
          </a:p>
        </p:txBody>
      </p:sp>
      <p:pic>
        <p:nvPicPr>
          <p:cNvPr id="11" name="Рисунок 10"/>
          <p:cNvPicPr>
            <a:picLocks noChangeAspect="1"/>
          </p:cNvPicPr>
          <p:nvPr/>
        </p:nvPicPr>
        <p:blipFill>
          <a:blip r:embed="rId3"/>
          <a:stretch>
            <a:fillRect/>
          </a:stretch>
        </p:blipFill>
        <p:spPr>
          <a:xfrm>
            <a:off x="1259632" y="382867"/>
            <a:ext cx="1890210" cy="720080"/>
          </a:xfrm>
          <a:prstGeom prst="rect">
            <a:avLst/>
          </a:prstGeom>
        </p:spPr>
      </p:pic>
      <p:sp>
        <p:nvSpPr>
          <p:cNvPr id="9"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5840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1835696" y="1412776"/>
            <a:ext cx="5743666" cy="347411"/>
          </a:xfrm>
          <a:prstGeom prst="rect">
            <a:avLst/>
          </a:prstGeom>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ru-RU" sz="1800" b="1" dirty="0">
                <a:solidFill>
                  <a:schemeClr val="accent4"/>
                </a:solidFill>
                <a:latin typeface="Times New Roman" panose="02020603050405020304" pitchFamily="18" charset="0"/>
                <a:cs typeface="Times New Roman" panose="02020603050405020304" pitchFamily="18" charset="0"/>
              </a:rPr>
              <a:t>Көлік құралдарының типтері бойынша бөлінуі </a:t>
            </a:r>
          </a:p>
        </p:txBody>
      </p:sp>
      <p:graphicFrame>
        <p:nvGraphicFramePr>
          <p:cNvPr id="3" name="Таблица 2"/>
          <p:cNvGraphicFramePr>
            <a:graphicFrameLocks noGrp="1"/>
          </p:cNvGraphicFramePr>
          <p:nvPr>
            <p:extLst>
              <p:ext uri="{D42A27DB-BD31-4B8C-83A1-F6EECF244321}">
                <p14:modId xmlns:p14="http://schemas.microsoft.com/office/powerpoint/2010/main" val="594439810"/>
              </p:ext>
            </p:extLst>
          </p:nvPr>
        </p:nvGraphicFramePr>
        <p:xfrm>
          <a:off x="107504" y="1988840"/>
          <a:ext cx="8928993" cy="4122986"/>
        </p:xfrm>
        <a:graphic>
          <a:graphicData uri="http://schemas.openxmlformats.org/drawingml/2006/table">
            <a:tbl>
              <a:tblPr firstRow="1" lastRow="1">
                <a:tableStyleId>{5C22544A-7EE6-4342-B048-85BDC9FD1C3A}</a:tableStyleId>
              </a:tblPr>
              <a:tblGrid>
                <a:gridCol w="2272189"/>
                <a:gridCol w="1331361"/>
                <a:gridCol w="1331361"/>
                <a:gridCol w="1734849"/>
                <a:gridCol w="927872"/>
                <a:gridCol w="1331361"/>
              </a:tblGrid>
              <a:tr h="657822">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Көлік құралдарының типі</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БТКБ</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ЖТКБ</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МТКБ</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gridSpan="2">
                  <a:txBody>
                    <a:bodyPr/>
                    <a:lstStyle/>
                    <a:p>
                      <a:pPr algn="ctr" rtl="0" fontAlgn="ctr"/>
                      <a:r>
                        <a:rPr lang="ru-RU" sz="1600" u="none" strike="noStrike" dirty="0">
                          <a:solidFill>
                            <a:schemeClr val="accent4"/>
                          </a:solidFill>
                          <a:effectLst/>
                          <a:latin typeface="Times New Roman" panose="02020603050405020304" pitchFamily="18" charset="0"/>
                          <a:cs typeface="Times New Roman" panose="02020603050405020304" pitchFamily="18" charset="0"/>
                        </a:rPr>
                        <a:t>ОТК</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hMerge="1">
                  <a:txBody>
                    <a:bodyPr/>
                    <a:lstStyle/>
                    <a:p>
                      <a:pPr algn="ctr" rtl="0" fontAlgn="ctr"/>
                      <a:endParaRPr lang="ru-RU" sz="40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7416">
                <a:tc>
                  <a:txBody>
                    <a:bodyPr/>
                    <a:lstStyle/>
                    <a:p>
                      <a:pPr algn="ctr" rtl="0"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  Автобустар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54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38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214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216</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kk-KZ" sz="1600" b="1" i="0" u="none" strike="noStrike" dirty="0" smtClean="0">
                          <a:solidFill>
                            <a:schemeClr val="accent4"/>
                          </a:solidFill>
                          <a:effectLst/>
                          <a:latin typeface="Times New Roman" panose="02020603050405020304" pitchFamily="18" charset="0"/>
                          <a:cs typeface="Times New Roman" panose="02020603050405020304" pitchFamily="18" charset="0"/>
                        </a:rPr>
                        <a:t>20 </a:t>
                      </a: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7416">
                <a:tc>
                  <a:txBody>
                    <a:bodyPr/>
                    <a:lstStyle/>
                    <a:p>
                      <a:pPr algn="ctr" rtl="0"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Арнаулы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техника </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91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126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16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233</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22 %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7416">
                <a:tc>
                  <a:txBody>
                    <a:bodyPr/>
                    <a:lstStyle/>
                    <a:p>
                      <a:pPr algn="ctr" rtl="0"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  Трактор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техникалары</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45</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36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81</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7%</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6357">
                <a:tc>
                  <a:txBody>
                    <a:bodyPr/>
                    <a:lstStyle/>
                    <a:p>
                      <a:pPr algn="ctr" rtl="0"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  Жүк көлігі</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262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184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79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525</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48 %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6357">
                <a:tc>
                  <a:txBody>
                    <a:bodyPr/>
                    <a:lstStyle/>
                    <a:p>
                      <a:pPr algn="ctr" rtl="0"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  Жеңіл </a:t>
                      </a:r>
                      <a:r>
                        <a:rPr lang="ru-RU" sz="1600" u="none" strike="noStrike" dirty="0" err="1">
                          <a:solidFill>
                            <a:schemeClr val="accent4"/>
                          </a:solidFill>
                          <a:effectLst/>
                          <a:latin typeface="Times New Roman" panose="02020603050405020304" pitchFamily="18" charset="0"/>
                          <a:cs typeface="Times New Roman" panose="02020603050405020304" pitchFamily="18" charset="0"/>
                        </a:rPr>
                        <a:t>автокөліктер</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16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32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3 %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7416">
                <a:tc>
                  <a:txBody>
                    <a:bodyPr/>
                    <a:lstStyle/>
                    <a:p>
                      <a:pPr algn="ctr" rtl="0" fontAlgn="b"/>
                      <a:r>
                        <a:rPr lang="ru-RU" sz="1600" b="1" u="none" strike="noStrike" dirty="0" smtClean="0">
                          <a:solidFill>
                            <a:schemeClr val="accent4"/>
                          </a:solidFill>
                          <a:effectLst/>
                          <a:latin typeface="Times New Roman" panose="02020603050405020304" pitchFamily="18" charset="0"/>
                          <a:cs typeface="Times New Roman" panose="02020603050405020304" pitchFamily="18" charset="0"/>
                        </a:rPr>
                        <a:t>  Барлығы</a:t>
                      </a:r>
                      <a:r>
                        <a:rPr lang="ru-RU" sz="1600" b="1" u="none" strike="noStrike" dirty="0">
                          <a:solidFill>
                            <a:schemeClr val="accent4"/>
                          </a:solidFill>
                          <a:effectLst/>
                          <a:latin typeface="Times New Roman" panose="02020603050405020304" pitchFamily="18" charset="0"/>
                          <a:cs typeface="Times New Roman" panose="02020603050405020304" pitchFamily="18" charset="0"/>
                        </a:rPr>
                        <a:t>:</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460</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392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235</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1087</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100 %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r>
              <a:tr h="622786">
                <a:tc>
                  <a:txBody>
                    <a:bodyPr/>
                    <a:lstStyle/>
                    <a:p>
                      <a:pPr algn="ctr" rtl="0" fontAlgn="b"/>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  Тіркемелер (прицепы)</a:t>
                      </a: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18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42</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58</a:t>
                      </a: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r>
                        <a:rPr lang="kk-KZ" sz="1600" b="1" i="0" u="none" strike="noStrike" dirty="0" smtClean="0">
                          <a:solidFill>
                            <a:schemeClr val="accent4"/>
                          </a:solidFill>
                          <a:effectLst/>
                          <a:latin typeface="Times New Roman" panose="02020603050405020304" pitchFamily="18" charset="0"/>
                          <a:cs typeface="Times New Roman" panose="02020603050405020304" pitchFamily="18" charset="0"/>
                        </a:rPr>
                        <a:t>118</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rtl="0" fontAlgn="ct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r>
            </a:tbl>
          </a:graphicData>
        </a:graphic>
      </p:graphicFrame>
      <p:pic>
        <p:nvPicPr>
          <p:cNvPr id="9" name="Рисунок 8"/>
          <p:cNvPicPr>
            <a:picLocks noChangeAspect="1"/>
          </p:cNvPicPr>
          <p:nvPr/>
        </p:nvPicPr>
        <p:blipFill>
          <a:blip r:embed="rId2"/>
          <a:stretch>
            <a:fillRect/>
          </a:stretch>
        </p:blipFill>
        <p:spPr>
          <a:xfrm>
            <a:off x="1259632" y="382867"/>
            <a:ext cx="1890210" cy="720080"/>
          </a:xfrm>
          <a:prstGeom prst="rect">
            <a:avLst/>
          </a:prstGeom>
        </p:spPr>
      </p:pic>
      <p:sp>
        <p:nvSpPr>
          <p:cNvPr id="6"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36227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7430" y="1227287"/>
            <a:ext cx="7063965" cy="617537"/>
          </a:xfrm>
          <a:prstGeom prst="rect">
            <a:avLst/>
          </a:prstGeom>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ru-RU" sz="1800" b="1" dirty="0">
                <a:solidFill>
                  <a:schemeClr val="accent4"/>
                </a:solidFill>
                <a:latin typeface="Times New Roman" panose="02020603050405020304" pitchFamily="18" charset="0"/>
                <a:cs typeface="Times New Roman" panose="02020603050405020304" pitchFamily="18" charset="0"/>
              </a:rPr>
              <a:t>Көлік құралдарының пайдалану мерзімі бойынша бөлінуі</a:t>
            </a:r>
          </a:p>
        </p:txBody>
      </p:sp>
      <p:sp>
        <p:nvSpPr>
          <p:cNvPr id="11" name="Заголовок 1"/>
          <p:cNvSpPr txBox="1">
            <a:spLocks/>
          </p:cNvSpPr>
          <p:nvPr/>
        </p:nvSpPr>
        <p:spPr>
          <a:xfrm>
            <a:off x="4305490" y="1996050"/>
            <a:ext cx="435542" cy="380200"/>
          </a:xfrm>
          <a:prstGeom prst="rect">
            <a:avLst/>
          </a:prstGeom>
          <a:noFill/>
          <a:ln>
            <a:noFill/>
          </a:ln>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endParaRPr lang="ru-RU" sz="1800" b="1" dirty="0">
              <a:solidFill>
                <a:srgbClr val="FF0000"/>
              </a:solidFill>
              <a:latin typeface="Times New Roman" panose="02020603050405020304" pitchFamily="18" charset="0"/>
              <a:cs typeface="Times New Roman" panose="02020603050405020304" pitchFamily="18" charset="0"/>
            </a:endParaRPr>
          </a:p>
        </p:txBody>
      </p:sp>
      <p:sp>
        <p:nvSpPr>
          <p:cNvPr id="14" name="Заголовок 1"/>
          <p:cNvSpPr txBox="1">
            <a:spLocks/>
          </p:cNvSpPr>
          <p:nvPr/>
        </p:nvSpPr>
        <p:spPr>
          <a:xfrm>
            <a:off x="5981414" y="2981113"/>
            <a:ext cx="435542" cy="380200"/>
          </a:xfrm>
          <a:prstGeom prst="rect">
            <a:avLst/>
          </a:prstGeom>
          <a:noFill/>
          <a:ln>
            <a:noFill/>
          </a:ln>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endParaRPr lang="ru-RU" sz="1800" b="1" dirty="0">
              <a:solidFill>
                <a:srgbClr val="FF0000"/>
              </a:solidFill>
              <a:latin typeface="Times New Roman" panose="02020603050405020304" pitchFamily="18" charset="0"/>
              <a:cs typeface="Times New Roman" panose="02020603050405020304" pitchFamily="18" charset="0"/>
            </a:endParaRPr>
          </a:p>
        </p:txBody>
      </p:sp>
      <p:sp>
        <p:nvSpPr>
          <p:cNvPr id="15" name="Заголовок 1"/>
          <p:cNvSpPr txBox="1">
            <a:spLocks/>
          </p:cNvSpPr>
          <p:nvPr/>
        </p:nvSpPr>
        <p:spPr>
          <a:xfrm>
            <a:off x="3439831" y="5089494"/>
            <a:ext cx="435542" cy="380200"/>
          </a:xfrm>
          <a:prstGeom prst="rect">
            <a:avLst/>
          </a:prstGeom>
          <a:noFill/>
          <a:ln>
            <a:noFill/>
          </a:ln>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endParaRPr lang="ru-RU" sz="1800" b="1" dirty="0">
              <a:solidFill>
                <a:srgbClr val="FF0000"/>
              </a:solidFill>
              <a:latin typeface="Times New Roman" panose="02020603050405020304" pitchFamily="18" charset="0"/>
              <a:cs typeface="Times New Roman" panose="02020603050405020304" pitchFamily="18" charset="0"/>
            </a:endParaRPr>
          </a:p>
        </p:txBody>
      </p:sp>
      <p:sp>
        <p:nvSpPr>
          <p:cNvPr id="16" name="Заголовок 1"/>
          <p:cNvSpPr txBox="1">
            <a:spLocks/>
          </p:cNvSpPr>
          <p:nvPr/>
        </p:nvSpPr>
        <p:spPr>
          <a:xfrm>
            <a:off x="1395159" y="2367609"/>
            <a:ext cx="435542" cy="380200"/>
          </a:xfrm>
          <a:prstGeom prst="rect">
            <a:avLst/>
          </a:prstGeom>
          <a:noFill/>
          <a:ln>
            <a:noFill/>
          </a:ln>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endParaRPr lang="ru-RU" sz="1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17" name="Диаграмма 16"/>
          <p:cNvGraphicFramePr>
            <a:graphicFrameLocks/>
          </p:cNvGraphicFramePr>
          <p:nvPr>
            <p:extLst>
              <p:ext uri="{D42A27DB-BD31-4B8C-83A1-F6EECF244321}">
                <p14:modId xmlns:p14="http://schemas.microsoft.com/office/powerpoint/2010/main" val="1337261880"/>
              </p:ext>
            </p:extLst>
          </p:nvPr>
        </p:nvGraphicFramePr>
        <p:xfrm>
          <a:off x="268783" y="1996050"/>
          <a:ext cx="8508956" cy="5137263"/>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6550471" y="3738364"/>
            <a:ext cx="1656184" cy="338554"/>
          </a:xfrm>
          <a:prstGeom prst="rect">
            <a:avLst/>
          </a:prstGeom>
          <a:noFill/>
        </p:spPr>
        <p:txBody>
          <a:bodyPr wrap="square" rtlCol="0">
            <a:spAutoFit/>
          </a:bodyPr>
          <a:lstStyle/>
          <a:p>
            <a:r>
              <a:rPr lang="kk-KZ" sz="1600" dirty="0" smtClean="0">
                <a:solidFill>
                  <a:schemeClr val="accent4"/>
                </a:solidFill>
                <a:latin typeface="Times New Roman" panose="02020603050405020304" pitchFamily="18" charset="0"/>
                <a:cs typeface="Times New Roman" panose="02020603050405020304" pitchFamily="18" charset="0"/>
              </a:rPr>
              <a:t>5 жылға дейін</a:t>
            </a:r>
            <a:endParaRPr lang="ru-RU" sz="1600" dirty="0">
              <a:solidFill>
                <a:schemeClr val="accent4"/>
              </a:solidFill>
              <a:latin typeface="Times New Roman" panose="02020603050405020304" pitchFamily="18" charset="0"/>
              <a:cs typeface="Times New Roman" panose="02020603050405020304" pitchFamily="18" charset="0"/>
            </a:endParaRPr>
          </a:p>
        </p:txBody>
      </p:sp>
      <p:pic>
        <p:nvPicPr>
          <p:cNvPr id="21" name="Рисунок 20"/>
          <p:cNvPicPr>
            <a:picLocks noChangeAspect="1"/>
          </p:cNvPicPr>
          <p:nvPr/>
        </p:nvPicPr>
        <p:blipFill>
          <a:blip r:embed="rId3"/>
          <a:stretch>
            <a:fillRect/>
          </a:stretch>
        </p:blipFill>
        <p:spPr>
          <a:xfrm>
            <a:off x="1259632" y="382867"/>
            <a:ext cx="1890210" cy="720080"/>
          </a:xfrm>
          <a:prstGeom prst="rect">
            <a:avLst/>
          </a:prstGeom>
        </p:spPr>
      </p:pic>
      <p:sp>
        <p:nvSpPr>
          <p:cNvPr id="12"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05572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167045" y="1371303"/>
            <a:ext cx="8663107" cy="617537"/>
          </a:xfrm>
          <a:prstGeom prst="rect">
            <a:avLst/>
          </a:prstGeom>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ru-RU" sz="1800" b="1" dirty="0">
                <a:solidFill>
                  <a:schemeClr val="accent4"/>
                </a:solidFill>
                <a:latin typeface="Times New Roman" panose="02020603050405020304" pitchFamily="18" charset="0"/>
                <a:cs typeface="Times New Roman" panose="02020603050405020304" pitchFamily="18" charset="0"/>
              </a:rPr>
              <a:t>Көлік</a:t>
            </a:r>
            <a:r>
              <a:rPr lang="kk-KZ" sz="1800" b="1" dirty="0">
                <a:solidFill>
                  <a:schemeClr val="accent4"/>
                </a:solidFill>
                <a:latin typeface="Times New Roman" panose="02020603050405020304" pitchFamily="18" charset="0"/>
                <a:cs typeface="Times New Roman" panose="02020603050405020304" pitchFamily="18" charset="0"/>
              </a:rPr>
              <a:t>тің</a:t>
            </a:r>
            <a:r>
              <a:rPr lang="ru-RU" sz="1800" b="1" dirty="0">
                <a:solidFill>
                  <a:schemeClr val="accent4"/>
                </a:solidFill>
                <a:latin typeface="Times New Roman" panose="02020603050405020304" pitchFamily="18" charset="0"/>
                <a:cs typeface="Times New Roman" panose="02020603050405020304" pitchFamily="18" charset="0"/>
              </a:rPr>
              <a:t> сатып алынуы және </a:t>
            </a:r>
            <a:r>
              <a:rPr lang="ru-RU" sz="1800" b="1" dirty="0" err="1">
                <a:solidFill>
                  <a:schemeClr val="accent4"/>
                </a:solidFill>
                <a:latin typeface="Times New Roman" panose="02020603050405020304" pitchFamily="18" charset="0"/>
                <a:cs typeface="Times New Roman" panose="02020603050405020304" pitchFamily="18" charset="0"/>
              </a:rPr>
              <a:t>есептен</a:t>
            </a:r>
            <a:r>
              <a:rPr lang="ru-RU" sz="1800" b="1" dirty="0">
                <a:solidFill>
                  <a:schemeClr val="accent4"/>
                </a:solidFill>
                <a:latin typeface="Times New Roman" panose="02020603050405020304" pitchFamily="18" charset="0"/>
                <a:cs typeface="Times New Roman" panose="02020603050405020304" pitchFamily="18" charset="0"/>
              </a:rPr>
              <a:t> шығарылуы жөнінде мәлімет</a:t>
            </a:r>
          </a:p>
        </p:txBody>
      </p:sp>
      <p:graphicFrame>
        <p:nvGraphicFramePr>
          <p:cNvPr id="2" name="Таблица 1"/>
          <p:cNvGraphicFramePr>
            <a:graphicFrameLocks noGrp="1"/>
          </p:cNvGraphicFramePr>
          <p:nvPr>
            <p:extLst>
              <p:ext uri="{D42A27DB-BD31-4B8C-83A1-F6EECF244321}">
                <p14:modId xmlns:p14="http://schemas.microsoft.com/office/powerpoint/2010/main" val="3859124464"/>
              </p:ext>
            </p:extLst>
          </p:nvPr>
        </p:nvGraphicFramePr>
        <p:xfrm>
          <a:off x="323528" y="2058716"/>
          <a:ext cx="8509412" cy="4034580"/>
        </p:xfrm>
        <a:graphic>
          <a:graphicData uri="http://schemas.openxmlformats.org/drawingml/2006/table">
            <a:tbl>
              <a:tblPr firstRow="1" lastRow="1">
                <a:tableStyleId>{5C22544A-7EE6-4342-B048-85BDC9FD1C3A}</a:tableStyleId>
              </a:tblPr>
              <a:tblGrid>
                <a:gridCol w="1656184"/>
                <a:gridCol w="972559"/>
                <a:gridCol w="1219806"/>
                <a:gridCol w="1258655"/>
                <a:gridCol w="1157652"/>
                <a:gridCol w="1141291"/>
                <a:gridCol w="1103265"/>
              </a:tblGrid>
              <a:tr h="856155">
                <a:tc rowSpan="2">
                  <a:txBody>
                    <a:bodyPr/>
                    <a:lstStyle/>
                    <a:p>
                      <a:pPr algn="ctr" fontAlgn="ct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Басқарма </a:t>
                      </a:r>
                      <a:r>
                        <a:rPr lang="ru-RU" sz="1600" u="none" strike="noStrike" dirty="0">
                          <a:solidFill>
                            <a:schemeClr val="accent4"/>
                          </a:solidFill>
                          <a:effectLst/>
                          <a:latin typeface="Times New Roman" panose="02020603050405020304" pitchFamily="18" charset="0"/>
                          <a:cs typeface="Times New Roman" panose="02020603050405020304" pitchFamily="18" charset="0"/>
                        </a:rPr>
                        <a:t>атауы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gridSpan="2">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2013 жыл</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hMerge="1">
                  <a:txBody>
                    <a:bodyPr/>
                    <a:lstStyle/>
                    <a:p>
                      <a:endParaRPr lang="ru-RU"/>
                    </a:p>
                  </a:txBody>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2014-2015 жыл</a:t>
                      </a:r>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2014 жыл </a:t>
                      </a:r>
                      <a:endPar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2015 жыл </a:t>
                      </a:r>
                      <a:endPar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2016жыл </a:t>
                      </a:r>
                      <a:endPar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endParaRPr>
                    </a:p>
                    <a:p>
                      <a:pPr algn="l" fontAlgn="b"/>
                      <a:endPar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r>
              <a:tr h="1007535">
                <a:tc vMerge="1">
                  <a:txBody>
                    <a:bodyPr/>
                    <a:lstStyle/>
                    <a:p>
                      <a:endParaRPr lang="ru-RU"/>
                    </a:p>
                  </a:txBody>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Сатып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алынғаны</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Есептен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шығарылған</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Сатып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алынғаны</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Есептен шығарылған</a:t>
                      </a:r>
                      <a:endPar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Есептен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шығарылған</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Есептен шығарылған</a:t>
                      </a:r>
                      <a:endPar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512576">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БТКБ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59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49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34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31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28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b"/>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26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504056">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ЖТКБ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43</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39</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20</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27</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600" b="0" i="0" u="none" strike="noStrike" dirty="0" smtClean="0">
                          <a:solidFill>
                            <a:schemeClr val="accent4"/>
                          </a:solidFill>
                          <a:effectLst/>
                          <a:latin typeface="Times New Roman" panose="02020603050405020304" pitchFamily="18" charset="0"/>
                          <a:cs typeface="Times New Roman" panose="02020603050405020304" pitchFamily="18" charset="0"/>
                        </a:rPr>
                        <a:t>26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b"/>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34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504056">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МТКБ</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30</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16</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24</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18</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10</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b"/>
                      <a:r>
                        <a:rPr lang="ru-RU" sz="1600" b="0" i="0" u="none" strike="noStrike" dirty="0" smtClean="0">
                          <a:solidFill>
                            <a:schemeClr val="accent4"/>
                          </a:solidFill>
                          <a:effectLst/>
                          <a:latin typeface="Times New Roman" panose="02020603050405020304" pitchFamily="18" charset="0"/>
                          <a:cs typeface="Times New Roman" panose="02020603050405020304" pitchFamily="18" charset="0"/>
                        </a:rPr>
                        <a:t>11</a:t>
                      </a:r>
                      <a:endParaRPr lang="ru-RU" sz="16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r>
              <a:tr h="650202">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 </a:t>
                      </a:r>
                      <a:r>
                        <a:rPr lang="ru-RU" sz="1600" u="none" strike="noStrike" dirty="0" smtClean="0">
                          <a:solidFill>
                            <a:schemeClr val="accent4"/>
                          </a:solidFill>
                          <a:effectLst/>
                          <a:latin typeface="Times New Roman" panose="02020603050405020304" pitchFamily="18" charset="0"/>
                          <a:cs typeface="Times New Roman" panose="02020603050405020304" pitchFamily="18" charset="0"/>
                        </a:rPr>
                        <a:t>Барлығы</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132</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104</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kk-KZ" sz="1600" b="1" i="0" u="none" strike="noStrike" dirty="0" smtClean="0">
                          <a:solidFill>
                            <a:schemeClr val="accent4"/>
                          </a:solidFill>
                          <a:effectLst/>
                          <a:latin typeface="Times New Roman" panose="02020603050405020304" pitchFamily="18" charset="0"/>
                          <a:cs typeface="Times New Roman" panose="02020603050405020304" pitchFamily="18" charset="0"/>
                        </a:rPr>
                        <a:t>78</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ru-RU" sz="1600" u="none" strike="noStrike" dirty="0">
                          <a:solidFill>
                            <a:schemeClr val="accent4"/>
                          </a:solidFill>
                          <a:effectLst/>
                          <a:latin typeface="Times New Roman" panose="02020603050405020304" pitchFamily="18" charset="0"/>
                          <a:cs typeface="Times New Roman" panose="02020603050405020304" pitchFamily="18" charset="0"/>
                        </a:rPr>
                        <a:t>76</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kk-KZ" sz="1600" b="1" i="0" u="none" strike="noStrike" dirty="0" smtClean="0">
                          <a:solidFill>
                            <a:schemeClr val="accent4"/>
                          </a:solidFill>
                          <a:effectLst/>
                          <a:latin typeface="Times New Roman" panose="02020603050405020304" pitchFamily="18" charset="0"/>
                          <a:cs typeface="Times New Roman" panose="02020603050405020304" pitchFamily="18" charset="0"/>
                        </a:rPr>
                        <a:t>64</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b"/>
                      <a:r>
                        <a:rPr lang="ru-RU" sz="1600" b="1" i="0" u="none" strike="noStrike" dirty="0" smtClean="0">
                          <a:solidFill>
                            <a:schemeClr val="accent4"/>
                          </a:solidFill>
                          <a:effectLst/>
                          <a:latin typeface="Times New Roman" panose="02020603050405020304" pitchFamily="18" charset="0"/>
                          <a:cs typeface="Times New Roman" panose="02020603050405020304" pitchFamily="18" charset="0"/>
                        </a:rPr>
                        <a:t>71</a:t>
                      </a:r>
                      <a:endParaRPr lang="ru-RU" sz="16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6517" marR="6517" marT="691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r>
            </a:tbl>
          </a:graphicData>
        </a:graphic>
      </p:graphicFrame>
      <p:pic>
        <p:nvPicPr>
          <p:cNvPr id="11" name="Рисунок 10"/>
          <p:cNvPicPr>
            <a:picLocks noChangeAspect="1"/>
          </p:cNvPicPr>
          <p:nvPr/>
        </p:nvPicPr>
        <p:blipFill>
          <a:blip r:embed="rId2"/>
          <a:stretch>
            <a:fillRect/>
          </a:stretch>
        </p:blipFill>
        <p:spPr>
          <a:xfrm>
            <a:off x="1259632" y="382867"/>
            <a:ext cx="1890210" cy="720080"/>
          </a:xfrm>
          <a:prstGeom prst="rect">
            <a:avLst/>
          </a:prstGeom>
        </p:spPr>
      </p:pic>
      <p:sp>
        <p:nvSpPr>
          <p:cNvPr id="6"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17655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60905" y="382868"/>
            <a:ext cx="5886654" cy="720080"/>
          </a:xfrm>
        </p:spPr>
        <p:txBody>
          <a:bodyPr/>
          <a:lstStyle/>
          <a:p>
            <a:r>
              <a:rPr lang="ru-RU" sz="1800"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Grp="1"/>
          </p:cNvGraphicFramePr>
          <p:nvPr>
            <p:ph idx="1"/>
            <p:extLst>
              <p:ext uri="{D42A27DB-BD31-4B8C-83A1-F6EECF244321}">
                <p14:modId xmlns:p14="http://schemas.microsoft.com/office/powerpoint/2010/main" val="3726150891"/>
              </p:ext>
            </p:extLst>
          </p:nvPr>
        </p:nvGraphicFramePr>
        <p:xfrm>
          <a:off x="395536" y="1772816"/>
          <a:ext cx="8496944" cy="5021770"/>
        </p:xfrm>
        <a:graphic>
          <a:graphicData uri="http://schemas.openxmlformats.org/drawingml/2006/table">
            <a:tbl>
              <a:tblPr firstRow="1" firstCol="1" bandRow="1">
                <a:tableStyleId>{2D5ABB26-0587-4C30-8999-92F81FD0307C}</a:tableStyleId>
              </a:tblPr>
              <a:tblGrid>
                <a:gridCol w="449407"/>
                <a:gridCol w="2977911"/>
                <a:gridCol w="1775552"/>
                <a:gridCol w="982388"/>
                <a:gridCol w="778971"/>
                <a:gridCol w="773454"/>
                <a:gridCol w="759261"/>
              </a:tblGrid>
              <a:tr h="340103">
                <a:tc>
                  <a:txBody>
                    <a:bodyPr/>
                    <a:lstStyle/>
                    <a:p>
                      <a:pPr algn="ctr">
                        <a:lnSpc>
                          <a:spcPct val="115000"/>
                        </a:lnSpc>
                        <a:spcAft>
                          <a:spcPts val="1000"/>
                        </a:spcAft>
                      </a:pPr>
                      <a:r>
                        <a:rPr lang="ru-RU" sz="1200" dirty="0" smtClean="0">
                          <a:effectLst/>
                          <a:latin typeface="Times New Roman" panose="02020603050405020304" pitchFamily="18" charset="0"/>
                          <a:cs typeface="Times New Roman" panose="02020603050405020304" pitchFamily="18" charset="0"/>
                        </a:rPr>
                        <a:t>№</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kk-KZ" sz="1200" dirty="0">
                          <a:effectLst/>
                          <a:latin typeface="Times New Roman" panose="02020603050405020304" pitchFamily="18" charset="0"/>
                          <a:cs typeface="Times New Roman" panose="02020603050405020304" pitchFamily="18" charset="0"/>
                        </a:rPr>
                        <a:t>КҚ </a:t>
                      </a:r>
                      <a:r>
                        <a:rPr lang="ru-RU" sz="1200" dirty="0">
                          <a:effectLst/>
                          <a:latin typeface="Times New Roman" panose="02020603050405020304" pitchFamily="18" charset="0"/>
                          <a:cs typeface="Times New Roman" panose="02020603050405020304" pitchFamily="18" charset="0"/>
                        </a:rPr>
                        <a:t>Марка </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kk-KZ" sz="1200" dirty="0">
                          <a:effectLst/>
                          <a:latin typeface="Times New Roman" panose="02020603050405020304" pitchFamily="18" charset="0"/>
                          <a:cs typeface="Times New Roman" panose="02020603050405020304" pitchFamily="18" charset="0"/>
                        </a:rPr>
                        <a:t>Арнайы КҚ түрі</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kk-KZ" sz="1200">
                          <a:effectLst/>
                          <a:latin typeface="Times New Roman" panose="02020603050405020304" pitchFamily="18" charset="0"/>
                          <a:cs typeface="Times New Roman" panose="02020603050405020304" pitchFamily="18" charset="0"/>
                        </a:rPr>
                        <a:t>Барлық саны</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en-GB" sz="1200" dirty="0" smtClean="0">
                          <a:effectLst/>
                          <a:latin typeface="Times New Roman" panose="02020603050405020304" pitchFamily="18" charset="0"/>
                          <a:cs typeface="Times New Roman" panose="02020603050405020304" pitchFamily="18" charset="0"/>
                        </a:rPr>
                        <a:t>Ж</a:t>
                      </a:r>
                      <a:r>
                        <a:rPr lang="kk-KZ" sz="1200" dirty="0" smtClean="0">
                          <a:effectLst/>
                          <a:latin typeface="Times New Roman" panose="02020603050405020304" pitchFamily="18" charset="0"/>
                          <a:cs typeface="Times New Roman" panose="02020603050405020304" pitchFamily="18" charset="0"/>
                        </a:rPr>
                        <a:t>ТКБ</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en-GB" sz="1200" dirty="0" smtClean="0">
                          <a:effectLst/>
                          <a:latin typeface="Times New Roman" panose="02020603050405020304" pitchFamily="18" charset="0"/>
                          <a:cs typeface="Times New Roman" panose="02020603050405020304" pitchFamily="18" charset="0"/>
                        </a:rPr>
                        <a:t>Б</a:t>
                      </a:r>
                      <a:r>
                        <a:rPr lang="kk-KZ" sz="1200" dirty="0" smtClean="0">
                          <a:effectLst/>
                          <a:latin typeface="Times New Roman" panose="02020603050405020304" pitchFamily="18" charset="0"/>
                          <a:cs typeface="Times New Roman" panose="02020603050405020304" pitchFamily="18" charset="0"/>
                        </a:rPr>
                        <a:t>ТКБ</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en-GB" sz="1200" dirty="0" smtClean="0">
                          <a:effectLst/>
                          <a:latin typeface="Times New Roman" panose="02020603050405020304" pitchFamily="18" charset="0"/>
                          <a:cs typeface="Times New Roman" panose="02020603050405020304" pitchFamily="18" charset="0"/>
                        </a:rPr>
                        <a:t>М</a:t>
                      </a:r>
                      <a:r>
                        <a:rPr lang="kk-KZ" sz="1200" dirty="0" smtClean="0">
                          <a:effectLst/>
                          <a:latin typeface="Times New Roman" panose="02020603050405020304" pitchFamily="18" charset="0"/>
                          <a:cs typeface="Times New Roman" panose="02020603050405020304" pitchFamily="18" charset="0"/>
                        </a:rPr>
                        <a:t>ТКБ</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nchor="ctr">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Камаз</a:t>
                      </a:r>
                      <a:r>
                        <a:rPr lang="en-GB" sz="1200" dirty="0">
                          <a:effectLst/>
                          <a:latin typeface="Times New Roman" panose="02020603050405020304" pitchFamily="18" charset="0"/>
                          <a:cs typeface="Times New Roman" panose="02020603050405020304" pitchFamily="18" charset="0"/>
                        </a:rPr>
                        <a:t>, </a:t>
                      </a:r>
                      <a:r>
                        <a:rPr lang="en-GB" sz="1200" dirty="0" err="1">
                          <a:effectLst/>
                          <a:latin typeface="Times New Roman" panose="02020603050405020304" pitchFamily="18" charset="0"/>
                          <a:cs typeface="Times New Roman" panose="02020603050405020304" pitchFamily="18" charset="0"/>
                        </a:rPr>
                        <a:t>Урал</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ППУА</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4</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Камаз</a:t>
                      </a:r>
                      <a:r>
                        <a:rPr lang="en-GB" sz="1200" dirty="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АЦН</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5</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2</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3</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19183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3</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Камаз</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турбовоз</a:t>
                      </a:r>
                      <a:r>
                        <a:rPr lang="en-GB" sz="1200" dirty="0">
                          <a:effectLst/>
                          <a:latin typeface="Times New Roman" panose="02020603050405020304" pitchFamily="18" charset="0"/>
                          <a:cs typeface="Times New Roman" panose="02020603050405020304" pitchFamily="18" charset="0"/>
                        </a:rPr>
                        <a:t>/</a:t>
                      </a:r>
                      <a:r>
                        <a:rPr lang="en-GB" sz="1200" dirty="0" err="1">
                          <a:effectLst/>
                          <a:latin typeface="Times New Roman" panose="02020603050405020304" pitchFamily="18" charset="0"/>
                          <a:cs typeface="Times New Roman" panose="02020603050405020304" pitchFamily="18" charset="0"/>
                        </a:rPr>
                        <a:t>плетевоз</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13</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4</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7</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5887">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4</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Б-10М01, Т-170, Дз171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Бульдозер</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5</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Урал</a:t>
                      </a:r>
                      <a:r>
                        <a:rPr lang="en-GB" sz="1200" dirty="0">
                          <a:effectLst/>
                          <a:latin typeface="Times New Roman" panose="02020603050405020304" pitchFamily="18" charset="0"/>
                          <a:cs typeface="Times New Roman" panose="02020603050405020304" pitchFamily="18" charset="0"/>
                        </a:rPr>
                        <a:t>, </a:t>
                      </a:r>
                      <a:r>
                        <a:rPr lang="en-GB" sz="1200" dirty="0" err="1">
                          <a:effectLst/>
                          <a:latin typeface="Times New Roman" panose="02020603050405020304" pitchFamily="18" charset="0"/>
                          <a:cs typeface="Times New Roman" panose="02020603050405020304" pitchFamily="18" charset="0"/>
                        </a:rPr>
                        <a:t>Краз</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АЦ-32У</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5</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4</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6</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Урал</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АДПМ</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3</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7</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Камаз, Газ, Зил</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водовоз</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8</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Трактор</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ПМ-25</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9</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К-702ПК-6</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погрузчик</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a:t>
                      </a:r>
                      <a:r>
                        <a:rPr lang="ru-RU" sz="1200">
                          <a:effectLst/>
                          <a:latin typeface="Times New Roman" panose="02020603050405020304" pitchFamily="18" charset="0"/>
                          <a:cs typeface="Times New Roman" panose="02020603050405020304" pitchFamily="18" charset="0"/>
                        </a:rPr>
                        <a:t>0</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Т-10М, Т-170, Т-130, Дз-170, БМ-170</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тягач</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Краз</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АЗМ, АНЦ-32/50</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2</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Урал</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БКМ-515</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13</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Камаз,Краз</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СДИ-9/101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14</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ТР-12.19.01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err="1">
                          <a:effectLst/>
                          <a:latin typeface="Times New Roman" panose="02020603050405020304" pitchFamily="18" charset="0"/>
                          <a:cs typeface="Times New Roman" panose="02020603050405020304" pitchFamily="18" charset="0"/>
                        </a:rPr>
                        <a:t>Трубоукладчик</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15</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Камаз</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КО-505</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16</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Газ, Урал</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АТЗ</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2</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17</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Газ 3308</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СГИ</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4</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2</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2</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3075">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18</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К-700,703,702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Кол/тягач</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19</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МАЗ</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КО-806-23</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0237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20</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МТЗ-82</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ЭО-2621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30063">
                <a:tc>
                  <a:txBody>
                    <a:bodyPr/>
                    <a:lstStyle/>
                    <a:p>
                      <a:pPr algn="just">
                        <a:lnSpc>
                          <a:spcPct val="115000"/>
                        </a:lnSpc>
                        <a:spcAft>
                          <a:spcPts val="1000"/>
                        </a:spcAft>
                      </a:pPr>
                      <a:r>
                        <a:rPr lang="en-GB" sz="1200">
                          <a:effectLst/>
                          <a:latin typeface="Times New Roman" panose="02020603050405020304" pitchFamily="18" charset="0"/>
                          <a:cs typeface="Times New Roman" panose="02020603050405020304" pitchFamily="18" charset="0"/>
                        </a:rPr>
                        <a:t>21</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Урал, Газель </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бортовой</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a:effectLst/>
                          <a:latin typeface="Times New Roman" panose="02020603050405020304" pitchFamily="18" charset="0"/>
                          <a:cs typeface="Times New Roman" panose="02020603050405020304" pitchFamily="18" charset="0"/>
                        </a:rPr>
                        <a:t>8</a:t>
                      </a:r>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endParaRPr lang="ru-RU" sz="120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3</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nSpc>
                          <a:spcPct val="115000"/>
                        </a:lnSpc>
                        <a:spcAft>
                          <a:spcPts val="1000"/>
                        </a:spcAft>
                      </a:pPr>
                      <a:r>
                        <a:rPr lang="en-GB" sz="1200" dirty="0">
                          <a:effectLst/>
                          <a:latin typeface="Times New Roman" panose="02020603050405020304" pitchFamily="18" charset="0"/>
                          <a:cs typeface="Times New Roman" panose="02020603050405020304" pitchFamily="18" charset="0"/>
                        </a:rPr>
                        <a:t>5</a:t>
                      </a:r>
                      <a:endParaRPr lang="ru-RU" sz="1200"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r h="213242">
                <a:tc gridSpan="3">
                  <a:txBody>
                    <a:bodyPr/>
                    <a:lstStyle/>
                    <a:p>
                      <a:pPr>
                        <a:lnSpc>
                          <a:spcPct val="115000"/>
                        </a:lnSpc>
                        <a:spcAft>
                          <a:spcPts val="1000"/>
                        </a:spcAft>
                      </a:pPr>
                      <a:r>
                        <a:rPr lang="kk-KZ" sz="1400" b="1" dirty="0">
                          <a:effectLst/>
                          <a:latin typeface="Times New Roman" panose="02020603050405020304" pitchFamily="18" charset="0"/>
                          <a:cs typeface="Times New Roman" panose="02020603050405020304" pitchFamily="18" charset="0"/>
                        </a:rPr>
                        <a:t>Барлық КҚ саны</a:t>
                      </a:r>
                      <a:endParaRPr lang="ru-RU" sz="1400" b="1"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a:txBody>
                    <a:bodyPr/>
                    <a:lstStyle/>
                    <a:p>
                      <a:pPr algn="ctr">
                        <a:lnSpc>
                          <a:spcPct val="115000"/>
                        </a:lnSpc>
                        <a:spcAft>
                          <a:spcPts val="1000"/>
                        </a:spcAft>
                      </a:pPr>
                      <a:r>
                        <a:rPr lang="en-GB" sz="1400" b="1" dirty="0">
                          <a:effectLst/>
                          <a:latin typeface="Times New Roman" panose="02020603050405020304" pitchFamily="18" charset="0"/>
                          <a:cs typeface="Times New Roman" panose="02020603050405020304" pitchFamily="18" charset="0"/>
                        </a:rPr>
                        <a:t>59</a:t>
                      </a:r>
                      <a:endParaRPr lang="ru-RU" sz="1400" b="1"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en-GB" sz="1400" b="1" dirty="0">
                          <a:effectLst/>
                          <a:latin typeface="Times New Roman" panose="02020603050405020304" pitchFamily="18" charset="0"/>
                          <a:cs typeface="Times New Roman" panose="02020603050405020304" pitchFamily="18" charset="0"/>
                        </a:rPr>
                        <a:t>22</a:t>
                      </a:r>
                      <a:endParaRPr lang="ru-RU" sz="1400" b="1"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en-GB" sz="1400" b="1" dirty="0">
                          <a:effectLst/>
                          <a:latin typeface="Times New Roman" panose="02020603050405020304" pitchFamily="18" charset="0"/>
                          <a:cs typeface="Times New Roman" panose="02020603050405020304" pitchFamily="18" charset="0"/>
                        </a:rPr>
                        <a:t>20</a:t>
                      </a:r>
                      <a:endParaRPr lang="ru-RU" sz="1400" b="1"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c>
                  <a:txBody>
                    <a:bodyPr/>
                    <a:lstStyle/>
                    <a:p>
                      <a:pPr algn="ctr">
                        <a:lnSpc>
                          <a:spcPct val="115000"/>
                        </a:lnSpc>
                        <a:spcAft>
                          <a:spcPts val="1000"/>
                        </a:spcAft>
                      </a:pPr>
                      <a:r>
                        <a:rPr lang="en-GB" sz="1400" b="1" dirty="0">
                          <a:effectLst/>
                          <a:latin typeface="Times New Roman" panose="02020603050405020304" pitchFamily="18" charset="0"/>
                          <a:cs typeface="Times New Roman" panose="02020603050405020304" pitchFamily="18" charset="0"/>
                        </a:rPr>
                        <a:t>17</a:t>
                      </a:r>
                      <a:endParaRPr lang="ru-RU" sz="1400" b="1" dirty="0">
                        <a:effectLst/>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tcPr>
                </a:tc>
              </a:tr>
            </a:tbl>
          </a:graphicData>
        </a:graphic>
      </p:graphicFrame>
      <p:pic>
        <p:nvPicPr>
          <p:cNvPr id="8" name="Рисунок 7"/>
          <p:cNvPicPr>
            <a:picLocks noChangeAspect="1"/>
          </p:cNvPicPr>
          <p:nvPr/>
        </p:nvPicPr>
        <p:blipFill>
          <a:blip r:embed="rId3"/>
          <a:stretch>
            <a:fillRect/>
          </a:stretch>
        </p:blipFill>
        <p:spPr>
          <a:xfrm>
            <a:off x="1259632" y="382867"/>
            <a:ext cx="1890210" cy="720080"/>
          </a:xfrm>
          <a:prstGeom prst="rect">
            <a:avLst/>
          </a:prstGeom>
        </p:spPr>
      </p:pic>
      <p:sp>
        <p:nvSpPr>
          <p:cNvPr id="3" name="Прямоугольник 2"/>
          <p:cNvSpPr/>
          <p:nvPr/>
        </p:nvSpPr>
        <p:spPr>
          <a:xfrm>
            <a:off x="395536" y="1268760"/>
            <a:ext cx="8496944" cy="4572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400" b="1" dirty="0" err="1">
                <a:solidFill>
                  <a:schemeClr val="accent4"/>
                </a:solidFill>
                <a:latin typeface="Times New Roman" panose="02020603050405020304" pitchFamily="18" charset="0"/>
                <a:cs typeface="Times New Roman" panose="02020603050405020304" pitchFamily="18" charset="0"/>
              </a:rPr>
              <a:t>Жұмыс</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көлемінің</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төмендеп</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кетуіне</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байланысты</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жұмыссыз</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тұрған</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арнайы</a:t>
            </a:r>
            <a:r>
              <a:rPr lang="ru-RU" sz="1400" b="1" dirty="0">
                <a:solidFill>
                  <a:schemeClr val="accent4"/>
                </a:solidFill>
                <a:latin typeface="Times New Roman" panose="02020603050405020304" pitchFamily="18" charset="0"/>
                <a:cs typeface="Times New Roman" panose="02020603050405020304" pitchFamily="18" charset="0"/>
              </a:rPr>
              <a:t> КҚ </a:t>
            </a:r>
            <a:r>
              <a:rPr lang="ru-RU" sz="1400" b="1" dirty="0" err="1">
                <a:solidFill>
                  <a:schemeClr val="accent4"/>
                </a:solidFill>
                <a:latin typeface="Times New Roman" panose="02020603050405020304" pitchFamily="18" charset="0"/>
                <a:cs typeface="Times New Roman" panose="02020603050405020304" pitchFamily="18" charset="0"/>
              </a:rPr>
              <a:t>туралы</a:t>
            </a:r>
            <a:r>
              <a:rPr lang="ru-RU" sz="1400" b="1" dirty="0">
                <a:solidFill>
                  <a:schemeClr val="accent4"/>
                </a:solidFill>
                <a:latin typeface="Times New Roman" panose="02020603050405020304" pitchFamily="18" charset="0"/>
                <a:cs typeface="Times New Roman" panose="02020603050405020304" pitchFamily="18" charset="0"/>
              </a:rPr>
              <a:t> </a:t>
            </a:r>
            <a:r>
              <a:rPr lang="ru-RU" sz="1400" b="1" dirty="0" err="1">
                <a:solidFill>
                  <a:schemeClr val="accent4"/>
                </a:solidFill>
                <a:latin typeface="Times New Roman" panose="02020603050405020304" pitchFamily="18" charset="0"/>
                <a:cs typeface="Times New Roman" panose="02020603050405020304" pitchFamily="18" charset="0"/>
              </a:rPr>
              <a:t>мәлімет</a:t>
            </a:r>
            <a:endParaRPr lang="ru-RU" sz="1400" b="1" dirty="0">
              <a:solidFill>
                <a:schemeClr val="accent4"/>
              </a:solidFill>
            </a:endParaRPr>
          </a:p>
        </p:txBody>
      </p:sp>
      <p:sp>
        <p:nvSpPr>
          <p:cNvPr id="9" name="Заголовок 1"/>
          <p:cNvSpPr txBox="1">
            <a:spLocks/>
          </p:cNvSpPr>
          <p:nvPr/>
        </p:nvSpPr>
        <p:spPr>
          <a:xfrm>
            <a:off x="1547664" y="537693"/>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0446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15616" y="1340768"/>
            <a:ext cx="6499952" cy="347357"/>
          </a:xfrm>
          <a:prstGeom prst="rect">
            <a:avLst/>
          </a:prstGeom>
          <a:noFill/>
        </p:spPr>
        <p:txBody>
          <a:bodyPr wrap="square" lIns="69677" tIns="34839" rIns="69677" bIns="34839" rtlCol="0">
            <a:spAutoFit/>
          </a:bodyPr>
          <a:lstStyle/>
          <a:p>
            <a:pPr algn="ctr">
              <a:lnSpc>
                <a:spcPct val="100000"/>
              </a:lnSpc>
            </a:pPr>
            <a:r>
              <a:rPr lang="kk-KZ" b="1" dirty="0">
                <a:solidFill>
                  <a:schemeClr val="accent4"/>
                </a:solidFill>
                <a:latin typeface="Times New Roman" panose="02020603050405020304" pitchFamily="18" charset="0"/>
                <a:cs typeface="Times New Roman" panose="02020603050405020304" pitchFamily="18" charset="0"/>
              </a:rPr>
              <a:t>Қосымша жұмыс көлемі туралы мәлімет</a:t>
            </a:r>
            <a:endParaRPr lang="ru-RU" b="1" dirty="0">
              <a:solidFill>
                <a:schemeClr val="accent4"/>
              </a:solidFill>
              <a:latin typeface="Times New Roman" panose="02020603050405020304" pitchFamily="18" charset="0"/>
              <a:cs typeface="Times New Roman" panose="02020603050405020304" pitchFamily="18" charset="0"/>
            </a:endParaRPr>
          </a:p>
        </p:txBody>
      </p:sp>
      <p:sp>
        <p:nvSpPr>
          <p:cNvPr id="13" name="Заголовок 1"/>
          <p:cNvSpPr txBox="1">
            <a:spLocks/>
          </p:cNvSpPr>
          <p:nvPr/>
        </p:nvSpPr>
        <p:spPr>
          <a:xfrm>
            <a:off x="1691680" y="557050"/>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pic>
        <p:nvPicPr>
          <p:cNvPr id="14" name="Рисунок 13"/>
          <p:cNvPicPr>
            <a:picLocks noChangeAspect="1"/>
          </p:cNvPicPr>
          <p:nvPr/>
        </p:nvPicPr>
        <p:blipFill>
          <a:blip r:embed="rId2"/>
          <a:stretch>
            <a:fillRect/>
          </a:stretch>
        </p:blipFill>
        <p:spPr>
          <a:xfrm>
            <a:off x="1259632" y="382867"/>
            <a:ext cx="1890210" cy="720080"/>
          </a:xfrm>
          <a:prstGeom prst="rect">
            <a:avLst/>
          </a:prstGeom>
        </p:spPr>
      </p:pic>
      <p:graphicFrame>
        <p:nvGraphicFramePr>
          <p:cNvPr id="2" name="Таблица 1"/>
          <p:cNvGraphicFramePr>
            <a:graphicFrameLocks noGrp="1"/>
          </p:cNvGraphicFramePr>
          <p:nvPr>
            <p:extLst>
              <p:ext uri="{D42A27DB-BD31-4B8C-83A1-F6EECF244321}">
                <p14:modId xmlns:p14="http://schemas.microsoft.com/office/powerpoint/2010/main" val="2302066725"/>
              </p:ext>
            </p:extLst>
          </p:nvPr>
        </p:nvGraphicFramePr>
        <p:xfrm>
          <a:off x="395536" y="1844824"/>
          <a:ext cx="8229600" cy="4718075"/>
        </p:xfrm>
        <a:graphic>
          <a:graphicData uri="http://schemas.openxmlformats.org/drawingml/2006/table">
            <a:tbl>
              <a:tblPr>
                <a:tableStyleId>{5C22544A-7EE6-4342-B048-85BDC9FD1C3A}</a:tableStyleId>
              </a:tblPr>
              <a:tblGrid>
                <a:gridCol w="403840"/>
                <a:gridCol w="2764512"/>
                <a:gridCol w="792088"/>
                <a:gridCol w="1398623"/>
                <a:gridCol w="1779078"/>
                <a:gridCol w="1091459"/>
              </a:tblGrid>
              <a:tr h="638503">
                <a:tc>
                  <a:txBody>
                    <a:bodyPr/>
                    <a:lstStyle/>
                    <a:p>
                      <a:pPr algn="ctr" fontAlgn="ctr"/>
                      <a:r>
                        <a:rPr lang="ru-RU" sz="1200" b="1" u="none" strike="noStrike" dirty="0">
                          <a:effectLst/>
                        </a:rPr>
                        <a:t>№</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b="1" u="none" strike="noStrike" dirty="0" err="1">
                          <a:effectLst/>
                        </a:rPr>
                        <a:t>Мекеме</a:t>
                      </a:r>
                      <a:r>
                        <a:rPr lang="ru-RU" sz="1200" b="1" u="none" strike="noStrike" dirty="0">
                          <a:effectLst/>
                        </a:rPr>
                        <a:t> </a:t>
                      </a:r>
                      <a:r>
                        <a:rPr lang="ru-RU" sz="1200" b="1" u="none" strike="noStrike" dirty="0" err="1">
                          <a:effectLst/>
                        </a:rPr>
                        <a:t>атауы</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b="1" u="none" strike="noStrike" dirty="0">
                          <a:effectLst/>
                        </a:rPr>
                        <a:t>КҚ саны</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b="1" u="none" strike="noStrike" dirty="0" err="1">
                          <a:effectLst/>
                        </a:rPr>
                        <a:t>Келісім</a:t>
                      </a:r>
                      <a:r>
                        <a:rPr lang="ru-RU" sz="1200" b="1" u="none" strike="noStrike" dirty="0">
                          <a:effectLst/>
                        </a:rPr>
                        <a:t> </a:t>
                      </a:r>
                      <a:r>
                        <a:rPr lang="ru-RU" sz="1200" b="1" u="none" strike="noStrike" dirty="0" err="1" smtClean="0">
                          <a:effectLst/>
                        </a:rPr>
                        <a:t>шарт</a:t>
                      </a:r>
                      <a:r>
                        <a:rPr lang="ru-RU" sz="1200" b="1" u="none" strike="noStrike" dirty="0" smtClean="0">
                          <a:effectLst/>
                        </a:rPr>
                        <a:t> № </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b="1" u="none" strike="noStrike" dirty="0" err="1">
                          <a:effectLst/>
                        </a:rPr>
                        <a:t>Келісім</a:t>
                      </a:r>
                      <a:r>
                        <a:rPr lang="ru-RU" sz="1200" b="1" u="none" strike="noStrike" dirty="0">
                          <a:effectLst/>
                        </a:rPr>
                        <a:t> </a:t>
                      </a:r>
                      <a:r>
                        <a:rPr lang="ru-RU" sz="1200" b="1" u="none" strike="noStrike" dirty="0" err="1">
                          <a:effectLst/>
                        </a:rPr>
                        <a:t>шарт</a:t>
                      </a:r>
                      <a:r>
                        <a:rPr lang="ru-RU" sz="1200" b="1" u="none" strike="noStrike" dirty="0">
                          <a:effectLst/>
                        </a:rPr>
                        <a:t> </a:t>
                      </a:r>
                      <a:r>
                        <a:rPr lang="ru-RU" sz="1200" b="1" u="none" strike="noStrike" dirty="0" err="1">
                          <a:effectLst/>
                        </a:rPr>
                        <a:t>мерзімі</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b="1" u="none" strike="noStrike" dirty="0" err="1">
                          <a:effectLst/>
                        </a:rPr>
                        <a:t>Кұны</a:t>
                      </a:r>
                      <a:r>
                        <a:rPr lang="ru-RU" sz="1200" b="1" u="none" strike="noStrike" dirty="0">
                          <a:effectLst/>
                        </a:rPr>
                        <a:t> ҚҚС </a:t>
                      </a:r>
                      <a:r>
                        <a:rPr lang="ru-RU" sz="1200" b="1" u="none" strike="noStrike" dirty="0" err="1">
                          <a:effectLst/>
                        </a:rPr>
                        <a:t>сыз</a:t>
                      </a:r>
                      <a:r>
                        <a:rPr lang="ru-RU" sz="1200" b="1" u="none" strike="noStrike" dirty="0">
                          <a:effectLst/>
                        </a:rPr>
                        <a:t>, </a:t>
                      </a:r>
                      <a:r>
                        <a:rPr lang="ru-RU" sz="1200" b="1" u="none" strike="noStrike" dirty="0" err="1">
                          <a:effectLst/>
                        </a:rPr>
                        <a:t>тг</a:t>
                      </a:r>
                      <a:r>
                        <a:rPr lang="ru-RU" sz="1200" b="1" u="none" strike="noStrike" dirty="0">
                          <a:effectLst/>
                        </a:rPr>
                        <a:t>.</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1</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a:effectLst/>
                        </a:rPr>
                        <a:t>ЖШС "Металл север"</a:t>
                      </a:r>
                      <a:endParaRPr lang="ru-RU" sz="1200" b="0"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№32-16</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 06.06.16ж.- 01.09.2016ж.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a:effectLst/>
                        </a:rPr>
                        <a:t>1 172 864</a:t>
                      </a:r>
                      <a:endParaRPr lang="ru-RU" sz="1200" b="0"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2</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"Даму Тур"</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№27-16</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24.06.16ж.- 31.07.2016ж.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1 022 353</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3</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"Маерск Ойл. Казахстан ГМБХ"</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3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a:effectLst/>
                        </a:rPr>
                        <a:t>№18-16</a:t>
                      </a:r>
                      <a:endParaRPr lang="ru-RU" sz="1200" b="0"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25.04.16ж.- 09.05.2017ж.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64 139 625</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4</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"Аргымак Транс Сервис"</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a:effectLst/>
                        </a:rPr>
                        <a:t>№16-04</a:t>
                      </a:r>
                      <a:endParaRPr lang="ru-RU" sz="1200" b="0"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29.04.16ж.-31.12.2016ж.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4 300 800</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5</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"КРУЗ"</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a:effectLst/>
                        </a:rPr>
                        <a:t>№148-16</a:t>
                      </a:r>
                      <a:endParaRPr lang="ru-RU" sz="1200" b="0"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a:effectLst/>
                        </a:rPr>
                        <a:t>05.04.16ж.-31.12.2016ж.</a:t>
                      </a:r>
                      <a:endParaRPr lang="ru-RU" sz="1200" b="0"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16 611 840</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6</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"ЖӨНДЕУ"</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4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№163,162-16</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24.0316ж.-31.12.2017ж.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35 379 778</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7</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ОЮЛ "Союз Германской Эканомики в РК"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№29-16</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 26.05.16ж.-31.05.2016ж.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128 405</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8</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a:t>
                      </a:r>
                      <a:r>
                        <a:rPr lang="en-US" sz="1200" u="none" strike="noStrike">
                          <a:effectLst/>
                        </a:rPr>
                        <a:t>LaFerme"</a:t>
                      </a:r>
                      <a:endParaRPr lang="en-US"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№33-16</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08.06.16ж.-31.12.2016ж.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4 953 195</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9</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"УДТВ"</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4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№67/16/22-16 Д</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22.04.16ж.-31.12.2016ж.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14 013 440</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10</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Джолдасбаев Ондасын</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№28-16</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24.05.16ж.-25.05.2016ж.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42 598</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11</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"Полиграф-Сервис"</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4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№16-16 Д</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29.03.16ж-31.12.2016ж.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a:effectLst/>
                        </a:rPr>
                        <a:t>23 973 626</a:t>
                      </a:r>
                      <a:endParaRPr lang="ru-RU" sz="1200" b="0"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a:txBody>
                    <a:bodyPr/>
                    <a:lstStyle/>
                    <a:p>
                      <a:pPr algn="ctr" fontAlgn="ctr"/>
                      <a:r>
                        <a:rPr lang="ru-RU" sz="1200" u="none" strike="noStrike">
                          <a:effectLst/>
                        </a:rPr>
                        <a:t>12</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ЖШС "Жандиг-С"</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5 бірлік</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№13-16 Д</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18.03.16ж.-18.06.2016ж.</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a:effectLst/>
                        </a:rPr>
                        <a:t>526 400</a:t>
                      </a:r>
                      <a:endParaRPr lang="ru-RU" sz="1200" b="0" i="0" u="none" strike="noStrike">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2880">
                <a:tc gridSpan="2">
                  <a:txBody>
                    <a:bodyPr/>
                    <a:lstStyle/>
                    <a:p>
                      <a:pPr algn="l" fontAlgn="ctr"/>
                      <a:r>
                        <a:rPr lang="ru-RU" sz="1200" b="1" u="none" strike="noStrike" dirty="0" err="1">
                          <a:effectLst/>
                        </a:rPr>
                        <a:t>Барлығы</a:t>
                      </a:r>
                      <a:r>
                        <a:rPr lang="ru-RU" sz="1200" b="1" u="none" strike="noStrike" dirty="0">
                          <a:effectLst/>
                        </a:rPr>
                        <a:t> :</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4">
                  <a:txBody>
                    <a:bodyPr/>
                    <a:lstStyle/>
                    <a:p>
                      <a:pPr algn="ctr" fontAlgn="ctr"/>
                      <a:r>
                        <a:rPr lang="en-US" sz="1200" b="1" u="none" strike="noStrike" dirty="0" smtClean="0">
                          <a:effectLst/>
                        </a:rPr>
                        <a:t>                                                                                            </a:t>
                      </a:r>
                      <a:r>
                        <a:rPr lang="ru-RU" sz="1200" b="1" u="none" strike="noStrike" dirty="0" smtClean="0">
                          <a:effectLst/>
                        </a:rPr>
                        <a:t>166 </a:t>
                      </a:r>
                      <a:r>
                        <a:rPr lang="ru-RU" sz="1200" b="1" u="none" strike="noStrike" dirty="0">
                          <a:effectLst/>
                        </a:rPr>
                        <a:t>264 924</a:t>
                      </a:r>
                      <a:endParaRPr lang="ru-RU" sz="1200" b="1" i="0" u="none" strike="noStrike" dirty="0">
                        <a:solidFill>
                          <a:srgbClr val="000000"/>
                        </a:solidFill>
                        <a:effectLst/>
                        <a:latin typeface="Times New Roman"/>
                      </a:endParaRPr>
                    </a:p>
                  </a:txBody>
                  <a:tcPr marL="8186" marR="8186" marT="818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Tree>
    <p:extLst>
      <p:ext uri="{BB962C8B-B14F-4D97-AF65-F5344CB8AC3E}">
        <p14:creationId xmlns:p14="http://schemas.microsoft.com/office/powerpoint/2010/main" val="1643923549"/>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916832"/>
            <a:ext cx="8147248" cy="4608512"/>
          </a:xfrm>
        </p:spPr>
        <p:style>
          <a:lnRef idx="2">
            <a:schemeClr val="accent4"/>
          </a:lnRef>
          <a:fillRef idx="1">
            <a:schemeClr val="lt1"/>
          </a:fillRef>
          <a:effectRef idx="0">
            <a:schemeClr val="accent4"/>
          </a:effectRef>
          <a:fontRef idx="minor">
            <a:schemeClr val="dk1"/>
          </a:fontRef>
        </p:style>
        <p:txBody>
          <a:bodyPr/>
          <a:lstStyle/>
          <a:p>
            <a:pPr marL="0" indent="0" algn="ctr">
              <a:buNone/>
            </a:pPr>
            <a:r>
              <a:rPr lang="en-US" sz="1600" b="1" dirty="0" smtClean="0">
                <a:solidFill>
                  <a:srgbClr val="002060"/>
                </a:solidFill>
                <a:latin typeface="Times New Roman" panose="02020603050405020304" pitchFamily="18" charset="0"/>
                <a:cs typeface="Times New Roman" panose="02020603050405020304" pitchFamily="18" charset="0"/>
              </a:rPr>
              <a:t> </a:t>
            </a:r>
            <a:r>
              <a:rPr lang="ru-RU" sz="1600" b="1" dirty="0" smtClean="0">
                <a:solidFill>
                  <a:srgbClr val="002060"/>
                </a:solidFill>
                <a:latin typeface="Times New Roman" panose="02020603050405020304" pitchFamily="18" charset="0"/>
                <a:cs typeface="Times New Roman" panose="02020603050405020304" pitchFamily="18" charset="0"/>
              </a:rPr>
              <a:t>1. </a:t>
            </a:r>
            <a:r>
              <a:rPr lang="ru-RU" sz="1600" b="1" dirty="0" err="1" smtClean="0">
                <a:solidFill>
                  <a:srgbClr val="002060"/>
                </a:solidFill>
                <a:latin typeface="Times New Roman" panose="02020603050405020304" pitchFamily="18" charset="0"/>
                <a:cs typeface="Times New Roman" panose="02020603050405020304" pitchFamily="18" charset="0"/>
              </a:rPr>
              <a:t>Құрылыс</a:t>
            </a:r>
            <a:r>
              <a:rPr lang="ru-RU" sz="1600" b="1" dirty="0" smtClean="0">
                <a:solidFill>
                  <a:srgbClr val="002060"/>
                </a:solidFill>
                <a:latin typeface="Times New Roman" panose="02020603050405020304" pitchFamily="18" charset="0"/>
                <a:cs typeface="Times New Roman" panose="02020603050405020304" pitchFamily="18" charset="0"/>
              </a:rPr>
              <a:t> </a:t>
            </a:r>
            <a:r>
              <a:rPr lang="ru-RU" sz="1600" b="1" dirty="0" err="1" smtClean="0">
                <a:solidFill>
                  <a:srgbClr val="002060"/>
                </a:solidFill>
                <a:latin typeface="Times New Roman" panose="02020603050405020304" pitchFamily="18" charset="0"/>
                <a:cs typeface="Times New Roman" panose="02020603050405020304" pitchFamily="18" charset="0"/>
              </a:rPr>
              <a:t>нысаны</a:t>
            </a:r>
            <a:r>
              <a:rPr lang="ru-RU" sz="1600" b="1" dirty="0" smtClean="0">
                <a:solidFill>
                  <a:srgbClr val="002060"/>
                </a:solidFill>
                <a:latin typeface="Times New Roman" panose="02020603050405020304" pitchFamily="18" charset="0"/>
                <a:cs typeface="Times New Roman" panose="02020603050405020304" pitchFamily="18" charset="0"/>
              </a:rPr>
              <a:t> «</a:t>
            </a:r>
            <a:r>
              <a:rPr lang="kk-KZ" sz="1600" b="1" dirty="0" smtClean="0">
                <a:solidFill>
                  <a:srgbClr val="002060"/>
                </a:solidFill>
                <a:latin typeface="Times New Roman" panose="02020603050405020304" pitchFamily="18" charset="0"/>
                <a:cs typeface="Times New Roman" panose="02020603050405020304" pitchFamily="18" charset="0"/>
              </a:rPr>
              <a:t>Қаламқас кең орнындағы 400 бірлік автокөлік техникасына арналған өңдірістік-техникалық база», бас медігері -</a:t>
            </a:r>
            <a:r>
              <a:rPr lang="ru-RU" sz="1600" b="1" dirty="0" smtClean="0">
                <a:solidFill>
                  <a:srgbClr val="002060"/>
                </a:solidFill>
                <a:latin typeface="Times New Roman" panose="02020603050405020304" pitchFamily="18" charset="0"/>
                <a:cs typeface="Times New Roman" panose="02020603050405020304" pitchFamily="18" charset="0"/>
              </a:rPr>
              <a:t>ЖШС </a:t>
            </a:r>
            <a:r>
              <a:rPr lang="ru-RU" sz="1600" b="1" dirty="0">
                <a:solidFill>
                  <a:srgbClr val="002060"/>
                </a:solidFill>
                <a:latin typeface="Times New Roman" panose="02020603050405020304" pitchFamily="18" charset="0"/>
                <a:cs typeface="Times New Roman" panose="02020603050405020304" pitchFamily="18" charset="0"/>
              </a:rPr>
              <a:t>«</a:t>
            </a:r>
            <a:r>
              <a:rPr lang="en-US" sz="1600" b="1" dirty="0">
                <a:solidFill>
                  <a:srgbClr val="002060"/>
                </a:solidFill>
                <a:latin typeface="Times New Roman" panose="02020603050405020304" pitchFamily="18" charset="0"/>
                <a:cs typeface="Times New Roman" panose="02020603050405020304" pitchFamily="18" charset="0"/>
              </a:rPr>
              <a:t>Oil Construction Company</a:t>
            </a:r>
            <a:r>
              <a:rPr lang="ru-RU" sz="1600" b="1" dirty="0" smtClean="0">
                <a:solidFill>
                  <a:srgbClr val="002060"/>
                </a:solidFill>
                <a:latin typeface="Times New Roman" panose="02020603050405020304" pitchFamily="18" charset="0"/>
                <a:cs typeface="Times New Roman" panose="02020603050405020304" pitchFamily="18" charset="0"/>
              </a:rPr>
              <a:t>».</a:t>
            </a:r>
            <a:endParaRPr lang="ru-RU" sz="1600" dirty="0">
              <a:solidFill>
                <a:srgbClr val="002060"/>
              </a:solidFill>
              <a:latin typeface="Times New Roman" panose="02020603050405020304" pitchFamily="18" charset="0"/>
              <a:cs typeface="Times New Roman" panose="02020603050405020304" pitchFamily="18" charset="0"/>
            </a:endParaRPr>
          </a:p>
          <a:p>
            <a:r>
              <a:rPr lang="ru-RU" sz="1600" dirty="0" err="1" smtClean="0">
                <a:solidFill>
                  <a:srgbClr val="002060"/>
                </a:solidFill>
                <a:latin typeface="Times New Roman" panose="02020603050405020304" pitchFamily="18" charset="0"/>
                <a:cs typeface="Times New Roman" panose="02020603050405020304" pitchFamily="18" charset="0"/>
              </a:rPr>
              <a:t>Құрылыс</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нысанының</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жалпы</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құны</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smtClean="0">
                <a:solidFill>
                  <a:srgbClr val="002060"/>
                </a:solidFill>
                <a:latin typeface="Times New Roman" panose="02020603050405020304" pitchFamily="18" charset="0"/>
                <a:cs typeface="Times New Roman" panose="02020603050405020304" pitchFamily="18" charset="0"/>
              </a:rPr>
              <a:t>- 5 374 732 451,20 тенге </a:t>
            </a:r>
            <a:r>
              <a:rPr lang="ru-RU" sz="1600" dirty="0" err="1" smtClean="0">
                <a:solidFill>
                  <a:srgbClr val="002060"/>
                </a:solidFill>
                <a:latin typeface="Times New Roman" panose="02020603050405020304" pitchFamily="18" charset="0"/>
                <a:cs typeface="Times New Roman" panose="02020603050405020304" pitchFamily="18" charset="0"/>
              </a:rPr>
              <a:t>құрайды</a:t>
            </a:r>
            <a:r>
              <a:rPr lang="ru-RU" sz="1600" dirty="0" smtClean="0">
                <a:solidFill>
                  <a:srgbClr val="002060"/>
                </a:solidFill>
                <a:latin typeface="Times New Roman" panose="02020603050405020304" pitchFamily="18" charset="0"/>
                <a:cs typeface="Times New Roman" panose="02020603050405020304" pitchFamily="18" charset="0"/>
              </a:rPr>
              <a:t>.</a:t>
            </a:r>
          </a:p>
          <a:p>
            <a:r>
              <a:rPr lang="ru-RU" sz="1600" dirty="0" err="1" smtClean="0">
                <a:solidFill>
                  <a:srgbClr val="002060"/>
                </a:solidFill>
                <a:latin typeface="Times New Roman" panose="02020603050405020304" pitchFamily="18" charset="0"/>
                <a:cs typeface="Times New Roman" panose="02020603050405020304" pitchFamily="18" charset="0"/>
              </a:rPr>
              <a:t>Құрылыстың</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аяқталу</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мерзімі</a:t>
            </a:r>
            <a:r>
              <a:rPr lang="ru-RU" sz="1600" dirty="0" smtClean="0">
                <a:solidFill>
                  <a:srgbClr val="002060"/>
                </a:solidFill>
                <a:latin typeface="Times New Roman" panose="02020603050405020304" pitchFamily="18" charset="0"/>
                <a:cs typeface="Times New Roman" panose="02020603050405020304" pitchFamily="18" charset="0"/>
              </a:rPr>
              <a:t> – 31.12.2016ж.</a:t>
            </a:r>
            <a:endParaRPr lang="en-US" sz="1600" dirty="0">
              <a:solidFill>
                <a:srgbClr val="002060"/>
              </a:solidFill>
              <a:latin typeface="Times New Roman" panose="02020603050405020304" pitchFamily="18" charset="0"/>
              <a:cs typeface="Times New Roman" panose="02020603050405020304" pitchFamily="18" charset="0"/>
            </a:endParaRPr>
          </a:p>
          <a:p>
            <a:r>
              <a:rPr lang="ru-RU" sz="1600" dirty="0" err="1" smtClean="0">
                <a:solidFill>
                  <a:srgbClr val="002060"/>
                </a:solidFill>
                <a:latin typeface="Times New Roman" panose="02020603050405020304" pitchFamily="18" charset="0"/>
                <a:cs typeface="Times New Roman" panose="02020603050405020304" pitchFamily="18" charset="0"/>
              </a:rPr>
              <a:t>Жасалған</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жұмыстың</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err="1" smtClean="0">
                <a:solidFill>
                  <a:srgbClr val="002060"/>
                </a:solidFill>
                <a:latin typeface="Times New Roman" panose="02020603050405020304" pitchFamily="18" charset="0"/>
                <a:cs typeface="Times New Roman" panose="02020603050405020304" pitchFamily="18" charset="0"/>
              </a:rPr>
              <a:t>көлемі</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a:solidFill>
                  <a:srgbClr val="002060"/>
                </a:solidFill>
                <a:latin typeface="Times New Roman" panose="02020603050405020304" pitchFamily="18" charset="0"/>
                <a:cs typeface="Times New Roman" panose="02020603050405020304" pitchFamily="18" charset="0"/>
              </a:rPr>
              <a:t>-</a:t>
            </a:r>
            <a:r>
              <a:rPr lang="ru-RU" sz="1600" dirty="0" smtClean="0">
                <a:solidFill>
                  <a:srgbClr val="002060"/>
                </a:solidFill>
                <a:latin typeface="Times New Roman" panose="02020603050405020304" pitchFamily="18" charset="0"/>
                <a:cs typeface="Times New Roman" panose="02020603050405020304" pitchFamily="18" charset="0"/>
              </a:rPr>
              <a:t> </a:t>
            </a:r>
            <a:r>
              <a:rPr lang="ru-RU" sz="1600" dirty="0" smtClean="0">
                <a:solidFill>
                  <a:schemeClr val="tx1">
                    <a:lumMod val="50000"/>
                  </a:schemeClr>
                </a:solidFill>
                <a:latin typeface="Times New Roman" panose="02020603050405020304" pitchFamily="18" charset="0"/>
                <a:cs typeface="Times New Roman" panose="02020603050405020304" pitchFamily="18" charset="0"/>
              </a:rPr>
              <a:t>895 668 732 тенге. </a:t>
            </a:r>
          </a:p>
          <a:p>
            <a:pPr marL="0" indent="0">
              <a:buNone/>
            </a:pPr>
            <a:endParaRPr lang="ru-RU" sz="1600" dirty="0" smtClean="0">
              <a:solidFill>
                <a:schemeClr val="tx1">
                  <a:lumMod val="50000"/>
                </a:schemeClr>
              </a:solidFill>
              <a:latin typeface="Times New Roman" panose="02020603050405020304" pitchFamily="18" charset="0"/>
              <a:cs typeface="Times New Roman" panose="02020603050405020304" pitchFamily="18" charset="0"/>
            </a:endParaRPr>
          </a:p>
          <a:p>
            <a:pPr marL="0" indent="0" algn="ctr">
              <a:buNone/>
            </a:pPr>
            <a:r>
              <a:rPr lang="en-US" sz="1600" b="1" dirty="0" smtClean="0">
                <a:solidFill>
                  <a:srgbClr val="002060"/>
                </a:solidFill>
                <a:latin typeface="Times New Roman" panose="02020603050405020304" pitchFamily="18" charset="0"/>
                <a:cs typeface="Times New Roman" panose="02020603050405020304" pitchFamily="18" charset="0"/>
              </a:rPr>
              <a:t>  </a:t>
            </a:r>
            <a:r>
              <a:rPr lang="ru-RU" sz="1600" b="1" dirty="0" smtClean="0">
                <a:solidFill>
                  <a:srgbClr val="002060"/>
                </a:solidFill>
                <a:latin typeface="Times New Roman" panose="02020603050405020304" pitchFamily="18" charset="0"/>
                <a:cs typeface="Times New Roman" panose="02020603050405020304" pitchFamily="18" charset="0"/>
              </a:rPr>
              <a:t>2</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Құрылыс</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нысаны</a:t>
            </a:r>
            <a:r>
              <a:rPr lang="ru-RU" sz="1600" b="1" dirty="0">
                <a:solidFill>
                  <a:srgbClr val="002060"/>
                </a:solidFill>
                <a:latin typeface="Times New Roman" panose="02020603050405020304" pitchFamily="18" charset="0"/>
                <a:cs typeface="Times New Roman" panose="02020603050405020304" pitchFamily="18" charset="0"/>
              </a:rPr>
              <a:t> «МТКБ </a:t>
            </a:r>
            <a:r>
              <a:rPr lang="ru-RU" sz="1600" b="1" dirty="0" err="1">
                <a:solidFill>
                  <a:srgbClr val="002060"/>
                </a:solidFill>
                <a:latin typeface="Times New Roman" panose="02020603050405020304" pitchFamily="18" charset="0"/>
                <a:cs typeface="Times New Roman" panose="02020603050405020304" pitchFamily="18" charset="0"/>
              </a:rPr>
              <a:t>өңдірістік</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базасына</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арналған</a:t>
            </a:r>
            <a:r>
              <a:rPr lang="ru-RU" sz="1600" b="1" dirty="0">
                <a:solidFill>
                  <a:srgbClr val="002060"/>
                </a:solidFill>
                <a:latin typeface="Times New Roman" panose="02020603050405020304" pitchFamily="18" charset="0"/>
                <a:cs typeface="Times New Roman" panose="02020603050405020304" pitchFamily="18" charset="0"/>
              </a:rPr>
              <a:t> ГАЗ </a:t>
            </a:r>
            <a:r>
              <a:rPr lang="ru-RU" sz="1600" b="1" dirty="0" err="1">
                <a:solidFill>
                  <a:srgbClr val="002060"/>
                </a:solidFill>
                <a:latin typeface="Times New Roman" panose="02020603050405020304" pitchFamily="18" charset="0"/>
                <a:cs typeface="Times New Roman" panose="02020603050405020304" pitchFamily="18" charset="0"/>
              </a:rPr>
              <a:t>құбырлары</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нысаны</a:t>
            </a:r>
            <a:r>
              <a:rPr lang="ru-RU" sz="1600" b="1" dirty="0">
                <a:solidFill>
                  <a:srgbClr val="002060"/>
                </a:solidFill>
                <a:latin typeface="Times New Roman" panose="02020603050405020304" pitchFamily="18" charset="0"/>
                <a:cs typeface="Times New Roman" panose="02020603050405020304" pitchFamily="18" charset="0"/>
              </a:rPr>
              <a:t> – 10 520 165,60 тенге </a:t>
            </a:r>
            <a:r>
              <a:rPr lang="kk-KZ" sz="1600" b="1" dirty="0" smtClean="0">
                <a:solidFill>
                  <a:srgbClr val="002060"/>
                </a:solidFill>
                <a:latin typeface="Times New Roman" panose="02020603050405020304" pitchFamily="18" charset="0"/>
                <a:cs typeface="Times New Roman" panose="02020603050405020304" pitchFamily="18" charset="0"/>
              </a:rPr>
              <a:t>құрайды</a:t>
            </a:r>
            <a:r>
              <a:rPr lang="ru-RU" sz="1600" b="1" dirty="0" smtClean="0">
                <a:solidFill>
                  <a:srgbClr val="002060"/>
                </a:solidFill>
                <a:latin typeface="Times New Roman" panose="02020603050405020304" pitchFamily="18" charset="0"/>
                <a:cs typeface="Times New Roman" panose="02020603050405020304" pitchFamily="18" charset="0"/>
              </a:rPr>
              <a:t>»</a:t>
            </a:r>
            <a:endParaRPr lang="ru-RU" sz="1600" dirty="0">
              <a:solidFill>
                <a:srgbClr val="002060"/>
              </a:solidFill>
              <a:latin typeface="Times New Roman" panose="02020603050405020304" pitchFamily="18" charset="0"/>
              <a:cs typeface="Times New Roman" panose="02020603050405020304" pitchFamily="18" charset="0"/>
            </a:endParaRPr>
          </a:p>
          <a:p>
            <a:r>
              <a:rPr lang="ru-RU" sz="1600" dirty="0" err="1">
                <a:solidFill>
                  <a:srgbClr val="002060"/>
                </a:solidFill>
                <a:latin typeface="Times New Roman" panose="02020603050405020304" pitchFamily="18" charset="0"/>
                <a:cs typeface="Times New Roman" panose="02020603050405020304" pitchFamily="18" charset="0"/>
              </a:rPr>
              <a:t>Құрылыс</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басталуы</a:t>
            </a:r>
            <a:r>
              <a:rPr lang="ru-RU" sz="1600" dirty="0">
                <a:solidFill>
                  <a:srgbClr val="002060"/>
                </a:solidFill>
                <a:latin typeface="Times New Roman" panose="02020603050405020304" pitchFamily="18" charset="0"/>
                <a:cs typeface="Times New Roman" panose="02020603050405020304" pitchFamily="18" charset="0"/>
              </a:rPr>
              <a:t> – 20.07.2016ж. </a:t>
            </a:r>
          </a:p>
          <a:p>
            <a:r>
              <a:rPr lang="ru-RU" sz="1600" dirty="0" err="1">
                <a:solidFill>
                  <a:srgbClr val="002060"/>
                </a:solidFill>
                <a:latin typeface="Times New Roman" panose="02020603050405020304" pitchFamily="18" charset="0"/>
                <a:cs typeface="Times New Roman" panose="02020603050405020304" pitchFamily="18" charset="0"/>
              </a:rPr>
              <a:t>Құрылыс</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аяқталуы</a:t>
            </a:r>
            <a:r>
              <a:rPr lang="ru-RU" sz="1600" dirty="0">
                <a:solidFill>
                  <a:srgbClr val="002060"/>
                </a:solidFill>
                <a:latin typeface="Times New Roman" panose="02020603050405020304" pitchFamily="18" charset="0"/>
                <a:cs typeface="Times New Roman" panose="02020603050405020304" pitchFamily="18" charset="0"/>
              </a:rPr>
              <a:t> – 30.10.2016ж.</a:t>
            </a:r>
          </a:p>
          <a:p>
            <a:pPr marL="0" indent="0">
              <a:buNone/>
            </a:pPr>
            <a:endParaRPr lang="ru-RU" sz="1600" dirty="0">
              <a:solidFill>
                <a:srgbClr val="002060"/>
              </a:solidFill>
              <a:latin typeface="Times New Roman" panose="02020603050405020304" pitchFamily="18" charset="0"/>
              <a:cs typeface="Times New Roman" panose="02020603050405020304" pitchFamily="18" charset="0"/>
            </a:endParaRPr>
          </a:p>
          <a:p>
            <a:pPr marL="0" indent="0" algn="ctr">
              <a:buNone/>
            </a:pPr>
            <a:r>
              <a:rPr lang="en-US" sz="1600" b="1" dirty="0" smtClean="0">
                <a:solidFill>
                  <a:srgbClr val="002060"/>
                </a:solidFill>
                <a:latin typeface="Times New Roman" panose="02020603050405020304" pitchFamily="18" charset="0"/>
                <a:cs typeface="Times New Roman" panose="02020603050405020304" pitchFamily="18" charset="0"/>
              </a:rPr>
              <a:t>  </a:t>
            </a:r>
            <a:r>
              <a:rPr lang="ru-RU" sz="1600" b="1" dirty="0" smtClean="0">
                <a:solidFill>
                  <a:srgbClr val="002060"/>
                </a:solidFill>
                <a:latin typeface="Times New Roman" panose="02020603050405020304" pitchFamily="18" charset="0"/>
                <a:cs typeface="Times New Roman" panose="02020603050405020304" pitchFamily="18" charset="0"/>
              </a:rPr>
              <a:t>3</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Құрылыс</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нысаны</a:t>
            </a:r>
            <a:r>
              <a:rPr lang="ru-RU" sz="1600" b="1" dirty="0">
                <a:solidFill>
                  <a:srgbClr val="002060"/>
                </a:solidFill>
                <a:latin typeface="Times New Roman" panose="02020603050405020304" pitchFamily="18" charset="0"/>
                <a:cs typeface="Times New Roman" panose="02020603050405020304" pitchFamily="18" charset="0"/>
              </a:rPr>
              <a:t> «ЖТКБ </a:t>
            </a:r>
            <a:r>
              <a:rPr lang="ru-RU" sz="1600" b="1" dirty="0" err="1">
                <a:solidFill>
                  <a:srgbClr val="002060"/>
                </a:solidFill>
                <a:latin typeface="Times New Roman" panose="02020603050405020304" pitchFamily="18" charset="0"/>
                <a:cs typeface="Times New Roman" panose="02020603050405020304" pitchFamily="18" charset="0"/>
              </a:rPr>
              <a:t>өңдірістік</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базасына</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арналған</a:t>
            </a:r>
            <a:r>
              <a:rPr lang="ru-RU" sz="1600" b="1" dirty="0">
                <a:solidFill>
                  <a:srgbClr val="002060"/>
                </a:solidFill>
                <a:latin typeface="Times New Roman" panose="02020603050405020304" pitchFamily="18" charset="0"/>
                <a:cs typeface="Times New Roman" panose="02020603050405020304" pitchFamily="18" charset="0"/>
              </a:rPr>
              <a:t> газ </a:t>
            </a:r>
            <a:r>
              <a:rPr lang="ru-RU" sz="1600" b="1" dirty="0" err="1">
                <a:solidFill>
                  <a:srgbClr val="002060"/>
                </a:solidFill>
                <a:latin typeface="Times New Roman" panose="02020603050405020304" pitchFamily="18" charset="0"/>
                <a:cs typeface="Times New Roman" panose="02020603050405020304" pitchFamily="18" charset="0"/>
              </a:rPr>
              <a:t>құбырлары</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smtClean="0">
                <a:solidFill>
                  <a:srgbClr val="002060"/>
                </a:solidFill>
                <a:latin typeface="Times New Roman" panose="02020603050405020304" pitchFamily="18" charset="0"/>
                <a:cs typeface="Times New Roman" panose="02020603050405020304" pitchFamily="18" charset="0"/>
              </a:rPr>
              <a:t>нысаны</a:t>
            </a:r>
            <a:r>
              <a:rPr lang="ru-RU" sz="1600" b="1" dirty="0" smtClean="0">
                <a:solidFill>
                  <a:srgbClr val="002060"/>
                </a:solidFill>
                <a:latin typeface="Times New Roman" panose="02020603050405020304" pitchFamily="18" charset="0"/>
                <a:cs typeface="Times New Roman" panose="02020603050405020304" pitchFamily="18" charset="0"/>
              </a:rPr>
              <a:t> </a:t>
            </a:r>
            <a:r>
              <a:rPr lang="ru-RU" sz="1600" b="1" dirty="0">
                <a:solidFill>
                  <a:srgbClr val="002060"/>
                </a:solidFill>
                <a:latin typeface="Times New Roman" panose="02020603050405020304" pitchFamily="18" charset="0"/>
                <a:cs typeface="Times New Roman" panose="02020603050405020304" pitchFamily="18" charset="0"/>
              </a:rPr>
              <a:t>– 23 083 719,68 тенге </a:t>
            </a:r>
            <a:r>
              <a:rPr lang="ru-RU" sz="1600" b="1" dirty="0" err="1" smtClean="0">
                <a:solidFill>
                  <a:srgbClr val="002060"/>
                </a:solidFill>
                <a:latin typeface="Times New Roman" panose="02020603050405020304" pitchFamily="18" charset="0"/>
                <a:cs typeface="Times New Roman" panose="02020603050405020304" pitchFamily="18" charset="0"/>
              </a:rPr>
              <a:t>құрайды</a:t>
            </a:r>
            <a:r>
              <a:rPr lang="ru-RU" sz="1600" b="1" dirty="0" smtClean="0">
                <a:solidFill>
                  <a:srgbClr val="002060"/>
                </a:solidFill>
                <a:latin typeface="Times New Roman" panose="02020603050405020304" pitchFamily="18" charset="0"/>
                <a:cs typeface="Times New Roman" panose="02020603050405020304" pitchFamily="18" charset="0"/>
              </a:rPr>
              <a:t>» </a:t>
            </a:r>
            <a:endParaRPr lang="ru-RU" sz="1600" b="1" dirty="0">
              <a:solidFill>
                <a:srgbClr val="002060"/>
              </a:solidFill>
              <a:latin typeface="Times New Roman" panose="02020603050405020304" pitchFamily="18" charset="0"/>
              <a:cs typeface="Times New Roman" panose="02020603050405020304" pitchFamily="18" charset="0"/>
            </a:endParaRPr>
          </a:p>
          <a:p>
            <a:r>
              <a:rPr lang="ru-RU" sz="1600" dirty="0" err="1">
                <a:solidFill>
                  <a:srgbClr val="002060"/>
                </a:solidFill>
                <a:latin typeface="Times New Roman" panose="02020603050405020304" pitchFamily="18" charset="0"/>
                <a:cs typeface="Times New Roman" panose="02020603050405020304" pitchFamily="18" charset="0"/>
              </a:rPr>
              <a:t>Құрылыс</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басталуы</a:t>
            </a:r>
            <a:r>
              <a:rPr lang="ru-RU" sz="1600" dirty="0">
                <a:solidFill>
                  <a:srgbClr val="002060"/>
                </a:solidFill>
                <a:latin typeface="Times New Roman" panose="02020603050405020304" pitchFamily="18" charset="0"/>
                <a:cs typeface="Times New Roman" panose="02020603050405020304" pitchFamily="18" charset="0"/>
              </a:rPr>
              <a:t> – 21.07.2016ж. </a:t>
            </a:r>
          </a:p>
          <a:p>
            <a:r>
              <a:rPr lang="ru-RU" sz="1600" dirty="0" err="1">
                <a:solidFill>
                  <a:srgbClr val="002060"/>
                </a:solidFill>
                <a:latin typeface="Times New Roman" panose="02020603050405020304" pitchFamily="18" charset="0"/>
                <a:cs typeface="Times New Roman" panose="02020603050405020304" pitchFamily="18" charset="0"/>
              </a:rPr>
              <a:t>Құрылыс</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err="1">
                <a:solidFill>
                  <a:srgbClr val="002060"/>
                </a:solidFill>
                <a:latin typeface="Times New Roman" panose="02020603050405020304" pitchFamily="18" charset="0"/>
                <a:cs typeface="Times New Roman" panose="02020603050405020304" pitchFamily="18" charset="0"/>
              </a:rPr>
              <a:t>аяқталуы</a:t>
            </a:r>
            <a:r>
              <a:rPr lang="ru-RU" sz="1600" dirty="0">
                <a:solidFill>
                  <a:srgbClr val="002060"/>
                </a:solidFill>
                <a:latin typeface="Times New Roman" panose="02020603050405020304" pitchFamily="18" charset="0"/>
                <a:cs typeface="Times New Roman" panose="02020603050405020304" pitchFamily="18" charset="0"/>
              </a:rPr>
              <a:t> – 30.10.2016ж.</a:t>
            </a:r>
          </a:p>
          <a:p>
            <a:pPr marL="0" indent="0">
              <a:buNone/>
            </a:pPr>
            <a:endParaRPr lang="ru-RU" sz="1800" dirty="0" smtClean="0">
              <a:solidFill>
                <a:schemeClr val="tx1">
                  <a:lumMod val="50000"/>
                </a:schemeClr>
              </a:solidFill>
            </a:endParaRPr>
          </a:p>
        </p:txBody>
      </p:sp>
      <p:sp>
        <p:nvSpPr>
          <p:cNvPr id="7" name="Заголовок 1"/>
          <p:cNvSpPr txBox="1">
            <a:spLocks/>
          </p:cNvSpPr>
          <p:nvPr/>
        </p:nvSpPr>
        <p:spPr>
          <a:xfrm>
            <a:off x="1547664" y="557050"/>
            <a:ext cx="7274565" cy="5870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2932" tIns="41466" rIns="82932" bIns="41466"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Өндірістік-экономикалық көрсеткіштер, </a:t>
            </a:r>
          </a:p>
          <a:p>
            <a:pPr algn="r">
              <a:lnSpc>
                <a:spcPct val="100000"/>
              </a:lnSpc>
            </a:pPr>
            <a:r>
              <a:rPr lang="kk-KZ" sz="1800" b="1" dirty="0">
                <a:solidFill>
                  <a:schemeClr val="bg1"/>
                </a:solidFill>
                <a:latin typeface="Times New Roman" panose="02020603050405020304" pitchFamily="18" charset="0"/>
                <a:cs typeface="Times New Roman" panose="02020603050405020304" pitchFamily="18" charset="0"/>
              </a:rPr>
              <a:t>инвестициялық  жоспарлар туралы</a:t>
            </a:r>
            <a:endParaRPr lang="ru-RU" sz="1800" b="1" dirty="0">
              <a:solidFill>
                <a:schemeClr val="bg1"/>
              </a:solidFill>
              <a:latin typeface="Times New Roman" panose="02020603050405020304" pitchFamily="18" charset="0"/>
              <a:cs typeface="Times New Roman" panose="02020603050405020304" pitchFamily="18" charset="0"/>
            </a:endParaRPr>
          </a:p>
        </p:txBody>
      </p:sp>
      <p:sp>
        <p:nvSpPr>
          <p:cNvPr id="8" name="Заголовок 1"/>
          <p:cNvSpPr txBox="1">
            <a:spLocks/>
          </p:cNvSpPr>
          <p:nvPr/>
        </p:nvSpPr>
        <p:spPr>
          <a:xfrm>
            <a:off x="-2" y="1196752"/>
            <a:ext cx="9144001" cy="791242"/>
          </a:xfrm>
          <a:prstGeom prst="rect">
            <a:avLst/>
          </a:prstGeom>
          <a:noFill/>
          <a:ln>
            <a:noFill/>
          </a:ln>
        </p:spPr>
        <p:style>
          <a:lnRef idx="2">
            <a:schemeClr val="accent3"/>
          </a:lnRef>
          <a:fillRef idx="1">
            <a:schemeClr val="lt1"/>
          </a:fillRef>
          <a:effectRef idx="0">
            <a:schemeClr val="accent3"/>
          </a:effectRef>
          <a:fontRef idx="minor">
            <a:schemeClr val="dk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r>
              <a:rPr lang="kk-KZ" sz="1800" b="1" kern="0" dirty="0">
                <a:solidFill>
                  <a:schemeClr val="accent4"/>
                </a:solidFill>
                <a:latin typeface="Times New Roman" panose="02020603050405020304" pitchFamily="18" charset="0"/>
                <a:cs typeface="Times New Roman" panose="02020603050405020304" pitchFamily="18" charset="0"/>
              </a:rPr>
              <a:t>ЖШС «ОТК» құрылыс жобаларының орындалу дәрежесі туралы ақпарат</a:t>
            </a:r>
            <a:endParaRPr lang="ru-RU" sz="1800" b="1" kern="0" dirty="0">
              <a:solidFill>
                <a:schemeClr val="accent4"/>
              </a:solidFill>
              <a:latin typeface="Times New Roman" panose="02020603050405020304" pitchFamily="18" charset="0"/>
              <a:cs typeface="Times New Roman" panose="02020603050405020304" pitchFamily="18" charset="0"/>
            </a:endParaRPr>
          </a:p>
        </p:txBody>
      </p:sp>
      <p:graphicFrame>
        <p:nvGraphicFramePr>
          <p:cNvPr id="11" name="Таблица 10"/>
          <p:cNvGraphicFramePr>
            <a:graphicFrameLocks noGrp="1"/>
          </p:cNvGraphicFramePr>
          <p:nvPr>
            <p:extLst>
              <p:ext uri="{D42A27DB-BD31-4B8C-83A1-F6EECF244321}">
                <p14:modId xmlns:p14="http://schemas.microsoft.com/office/powerpoint/2010/main" val="3241965094"/>
              </p:ext>
            </p:extLst>
          </p:nvPr>
        </p:nvGraphicFramePr>
        <p:xfrm>
          <a:off x="467544" y="3789040"/>
          <a:ext cx="8145780" cy="1447800"/>
        </p:xfrm>
        <a:graphic>
          <a:graphicData uri="http://schemas.openxmlformats.org/drawingml/2006/table">
            <a:tbl>
              <a:tblPr/>
              <a:tblGrid>
                <a:gridCol w="8145780"/>
              </a:tblGrid>
              <a:tr h="1447800">
                <a:tc>
                  <a:txBody>
                    <a:bodyPr/>
                    <a:lstStyle/>
                    <a:p>
                      <a:endParaRPr lang="ru-RU"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2" name="Рисунок 11"/>
          <p:cNvPicPr>
            <a:picLocks noChangeAspect="1"/>
          </p:cNvPicPr>
          <p:nvPr/>
        </p:nvPicPr>
        <p:blipFill>
          <a:blip r:embed="rId2"/>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40249880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859956924"/>
              </p:ext>
            </p:extLst>
          </p:nvPr>
        </p:nvGraphicFramePr>
        <p:xfrm>
          <a:off x="72007" y="1326725"/>
          <a:ext cx="9036497" cy="5355843"/>
        </p:xfrm>
        <a:graphic>
          <a:graphicData uri="http://schemas.openxmlformats.org/drawingml/2006/table">
            <a:tbl>
              <a:tblPr firstRow="1">
                <a:tableStyleId>{5C22544A-7EE6-4342-B048-85BDC9FD1C3A}</a:tableStyleId>
              </a:tblPr>
              <a:tblGrid>
                <a:gridCol w="251521"/>
                <a:gridCol w="1296144"/>
                <a:gridCol w="1152128"/>
                <a:gridCol w="720080"/>
                <a:gridCol w="1872208"/>
                <a:gridCol w="864096"/>
                <a:gridCol w="2880320"/>
              </a:tblGrid>
              <a:tr h="473578">
                <a:tc>
                  <a:txBody>
                    <a:bodyPr/>
                    <a:lstStyle/>
                    <a:p>
                      <a:pPr algn="ctr">
                        <a:lnSpc>
                          <a:spcPct val="107000"/>
                        </a:lnSpc>
                        <a:spcAft>
                          <a:spcPts val="0"/>
                        </a:spcAft>
                      </a:pP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Проблеманың анықтамасы</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Құрылымдық бөлімше</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Анықтау күні</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Қабылданған шаралар</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Жауапты</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Қол жеткізілген нәтиже</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r>
              <a:tr h="1946660">
                <a:tc>
                  <a:txBody>
                    <a:bodyPr/>
                    <a:lstStyle/>
                    <a:p>
                      <a:pPr algn="ctr">
                        <a:lnSpc>
                          <a:spcPct val="107000"/>
                        </a:lnSpc>
                        <a:spcAft>
                          <a:spcPts val="0"/>
                        </a:spcAft>
                      </a:pPr>
                      <a:r>
                        <a:rPr lang="ru-RU" sz="1200" b="1" dirty="0" smtClean="0">
                          <a:effectLst/>
                          <a:latin typeface="Times New Roman" panose="02020603050405020304" pitchFamily="18" charset="0"/>
                          <a:ea typeface="Calibri" panose="020F0502020204030204" pitchFamily="34" charset="0"/>
                          <a:cs typeface="Times New Roman" panose="02020603050405020304" pitchFamily="18" charset="0"/>
                        </a:rPr>
                        <a:t>1</a:t>
                      </a:r>
                      <a:endParaRPr lang="ru-RU"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Қызмет көрсету </a:t>
                      </a:r>
                      <a:r>
                        <a:rPr lang="kk-KZ" sz="1200" dirty="0" smtClean="0">
                          <a:effectLst/>
                          <a:latin typeface="Times New Roman" panose="02020603050405020304" pitchFamily="18" charset="0"/>
                          <a:cs typeface="Times New Roman" panose="02020603050405020304" pitchFamily="18" charset="0"/>
                        </a:rPr>
                        <a:t>көлемі 31%-ке төмен</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БТКБ, ЖТКБ, МТКБ</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smtClean="0">
                          <a:effectLst/>
                          <a:latin typeface="Times New Roman" panose="02020603050405020304" pitchFamily="18" charset="0"/>
                          <a:cs typeface="Times New Roman" panose="02020603050405020304" pitchFamily="18" charset="0"/>
                        </a:rPr>
                        <a:t>2016 </a:t>
                      </a:r>
                      <a:r>
                        <a:rPr lang="kk-KZ" sz="1200" dirty="0">
                          <a:effectLst/>
                          <a:latin typeface="Times New Roman" panose="02020603050405020304" pitchFamily="18" charset="0"/>
                          <a:cs typeface="Times New Roman" panose="02020603050405020304" pitchFamily="18" charset="0"/>
                        </a:rPr>
                        <a:t>ж.</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Қосымша жұмыс көлемін іздестіру мақсатында, өңірдегі ірі мұнай өндіру компанияларына  хат жолданып, келіссөздер жүргізілді. КМГ тарапынан бірнеше рет </a:t>
                      </a:r>
                      <a:r>
                        <a:rPr lang="kk-KZ" sz="1200" dirty="0" smtClean="0">
                          <a:effectLst/>
                          <a:latin typeface="Times New Roman" panose="02020603050405020304" pitchFamily="18" charset="0"/>
                          <a:cs typeface="Times New Roman" panose="02020603050405020304" pitchFamily="18" charset="0"/>
                        </a:rPr>
                        <a:t>тапсырыс хаттамалар </a:t>
                      </a:r>
                      <a:r>
                        <a:rPr lang="kk-KZ" sz="1200" dirty="0">
                          <a:effectLst/>
                          <a:latin typeface="Times New Roman" panose="02020603050405020304" pitchFamily="18" charset="0"/>
                          <a:cs typeface="Times New Roman" panose="02020603050405020304" pitchFamily="18" charset="0"/>
                        </a:rPr>
                        <a:t>жасақталды</a:t>
                      </a:r>
                      <a:r>
                        <a:rPr lang="kk-KZ" sz="1200" dirty="0" smtClean="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smtClean="0">
                          <a:effectLst/>
                          <a:latin typeface="Times New Roman" panose="02020603050405020304" pitchFamily="18" charset="0"/>
                          <a:ea typeface="+mn-ea"/>
                          <a:cs typeface="Times New Roman" panose="02020603050405020304" pitchFamily="18" charset="0"/>
                        </a:rPr>
                        <a:t>Маркетинг</a:t>
                      </a:r>
                      <a:r>
                        <a:rPr lang="kk-KZ" sz="1200" baseline="0" dirty="0" smtClean="0">
                          <a:effectLst/>
                          <a:latin typeface="Times New Roman" panose="02020603050405020304" pitchFamily="18" charset="0"/>
                          <a:ea typeface="+mn-ea"/>
                          <a:cs typeface="Times New Roman" panose="02020603050405020304" pitchFamily="18" charset="0"/>
                        </a:rPr>
                        <a:t> тобы</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smtClean="0">
                          <a:effectLst/>
                          <a:latin typeface="Times New Roman" panose="02020603050405020304" pitchFamily="18" charset="0"/>
                          <a:cs typeface="Times New Roman" panose="02020603050405020304" pitchFamily="18" charset="0"/>
                        </a:rPr>
                        <a:t>ЖШС«УДТВ»,</a:t>
                      </a:r>
                      <a:r>
                        <a:rPr lang="kk-KZ" sz="1200" baseline="0" dirty="0" smtClean="0">
                          <a:effectLst/>
                          <a:latin typeface="Times New Roman" panose="02020603050405020304" pitchFamily="18" charset="0"/>
                          <a:cs typeface="Times New Roman" panose="02020603050405020304" pitchFamily="18" charset="0"/>
                        </a:rPr>
                        <a:t> «Жөндеу», «Круз»,</a:t>
                      </a:r>
                      <a:r>
                        <a:rPr lang="en-US" sz="1200" baseline="0" dirty="0" smtClean="0">
                          <a:effectLst/>
                          <a:latin typeface="Times New Roman" panose="02020603050405020304" pitchFamily="18" charset="0"/>
                          <a:cs typeface="Times New Roman" panose="02020603050405020304" pitchFamily="18" charset="0"/>
                        </a:rPr>
                        <a:t> </a:t>
                      </a:r>
                      <a:r>
                        <a:rPr lang="kk-KZ" sz="1200" baseline="0" dirty="0" smtClean="0">
                          <a:effectLst/>
                          <a:latin typeface="Times New Roman" panose="02020603050405020304" pitchFamily="18" charset="0"/>
                          <a:cs typeface="Times New Roman" panose="02020603050405020304" pitchFamily="18" charset="0"/>
                        </a:rPr>
                        <a:t>«Арғымақ ТранСервис» , «Маерск Ойл», «Жандинг-С» </a:t>
                      </a:r>
                      <a:r>
                        <a:rPr lang="kk-KZ" sz="1200" dirty="0" smtClean="0">
                          <a:effectLst/>
                          <a:latin typeface="Times New Roman" panose="02020603050405020304" pitchFamily="18" charset="0"/>
                          <a:cs typeface="Times New Roman" panose="02020603050405020304" pitchFamily="18" charset="0"/>
                        </a:rPr>
                        <a:t>тапсырыстарына қатысып, қосымша</a:t>
                      </a:r>
                      <a:r>
                        <a:rPr lang="kk-KZ" sz="1200" baseline="0" dirty="0" smtClean="0">
                          <a:effectLst/>
                          <a:latin typeface="Times New Roman" panose="02020603050405020304" pitchFamily="18" charset="0"/>
                          <a:cs typeface="Times New Roman" panose="02020603050405020304" pitchFamily="18" charset="0"/>
                        </a:rPr>
                        <a:t> 130 232 625тг. жұмыс көлеміне келісім шарт  жасақталды.</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r>
              <a:tr h="2880320">
                <a:tc>
                  <a:txBody>
                    <a:bodyPr/>
                    <a:lstStyle/>
                    <a:p>
                      <a:pPr algn="ctr">
                        <a:lnSpc>
                          <a:spcPct val="107000"/>
                        </a:lnSpc>
                        <a:spcAft>
                          <a:spcPts val="0"/>
                        </a:spcAft>
                      </a:pPr>
                      <a:r>
                        <a:rPr lang="kk-KZ" sz="1200" b="1"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endParaRPr lang="kk-KZ" sz="1200" dirty="0" smtClean="0">
                        <a:effectLst/>
                        <a:latin typeface="Times New Roman" panose="02020603050405020304" pitchFamily="18" charset="0"/>
                        <a:cs typeface="Times New Roman" panose="02020603050405020304" pitchFamily="18" charset="0"/>
                      </a:endParaRPr>
                    </a:p>
                    <a:p>
                      <a:pPr algn="ctr">
                        <a:lnSpc>
                          <a:spcPct val="107000"/>
                        </a:lnSpc>
                        <a:spcAft>
                          <a:spcPts val="0"/>
                        </a:spcAft>
                      </a:pPr>
                      <a:r>
                        <a:rPr lang="kk-KZ" sz="1200" dirty="0" smtClean="0">
                          <a:effectLst/>
                          <a:latin typeface="Times New Roman" panose="02020603050405020304" pitchFamily="18" charset="0"/>
                          <a:cs typeface="Times New Roman" panose="02020603050405020304" pitchFamily="18" charset="0"/>
                        </a:rPr>
                        <a:t>Қызметкерлердің арнаулы киімдермен </a:t>
                      </a:r>
                      <a:r>
                        <a:rPr lang="kk-KZ" sz="1200" dirty="0">
                          <a:effectLst/>
                          <a:latin typeface="Times New Roman" panose="02020603050405020304" pitchFamily="18" charset="0"/>
                          <a:cs typeface="Times New Roman" panose="02020603050405020304" pitchFamily="18" charset="0"/>
                        </a:rPr>
                        <a:t>уақытында </a:t>
                      </a:r>
                      <a:r>
                        <a:rPr lang="kk-KZ" sz="1200" dirty="0" smtClean="0">
                          <a:effectLst/>
                          <a:latin typeface="Times New Roman" panose="02020603050405020304" pitchFamily="18" charset="0"/>
                          <a:cs typeface="Times New Roman" panose="02020603050405020304" pitchFamily="18" charset="0"/>
                        </a:rPr>
                        <a:t>қамтылмауы </a:t>
                      </a:r>
                      <a:r>
                        <a:rPr lang="ru-RU" sz="1200" dirty="0" smtClean="0">
                          <a:effectLst/>
                          <a:latin typeface="Times New Roman" panose="02020603050405020304" pitchFamily="18" charset="0"/>
                          <a:cs typeface="Times New Roman" panose="02020603050405020304" pitchFamily="18" charset="0"/>
                        </a:rPr>
                        <a:t>(</a:t>
                      </a:r>
                      <a:r>
                        <a:rPr lang="kk-KZ" sz="1200" dirty="0" smtClean="0">
                          <a:effectLst/>
                          <a:latin typeface="Times New Roman" panose="02020603050405020304" pitchFamily="18" charset="0"/>
                          <a:cs typeface="Times New Roman" panose="02020603050405020304" pitchFamily="18" charset="0"/>
                        </a:rPr>
                        <a:t>сатып алынбауы</a:t>
                      </a:r>
                      <a:r>
                        <a:rPr lang="ru-RU" sz="1200" dirty="0" smtClean="0">
                          <a:effectLst/>
                          <a:latin typeface="Times New Roman" panose="02020603050405020304" pitchFamily="18" charset="0"/>
                          <a:cs typeface="Times New Roman" panose="02020603050405020304" pitchFamily="18" charset="0"/>
                        </a:rPr>
                        <a:t>)</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БТКБ,</a:t>
                      </a:r>
                      <a:endParaRPr lang="ru-RU" sz="1200" dirty="0">
                        <a:effectLst/>
                        <a:latin typeface="Times New Roman" panose="02020603050405020304" pitchFamily="18" charset="0"/>
                        <a:cs typeface="Times New Roman" panose="02020603050405020304" pitchFamily="18" charset="0"/>
                      </a:endParaRPr>
                    </a:p>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ЖТКБ,</a:t>
                      </a:r>
                      <a:endParaRPr lang="ru-RU" sz="1200" dirty="0">
                        <a:effectLst/>
                        <a:latin typeface="Times New Roman" panose="02020603050405020304" pitchFamily="18" charset="0"/>
                        <a:cs typeface="Times New Roman" panose="02020603050405020304" pitchFamily="18" charset="0"/>
                      </a:endParaRPr>
                    </a:p>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МТКБ,</a:t>
                      </a:r>
                      <a:endParaRPr lang="ru-RU" sz="1200" dirty="0">
                        <a:effectLst/>
                        <a:latin typeface="Times New Roman" panose="02020603050405020304" pitchFamily="18" charset="0"/>
                        <a:cs typeface="Times New Roman" panose="02020603050405020304" pitchFamily="18" charset="0"/>
                      </a:endParaRPr>
                    </a:p>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ОЖЦ</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smtClean="0">
                          <a:effectLst/>
                          <a:latin typeface="Times New Roman" panose="02020603050405020304" pitchFamily="18" charset="0"/>
                          <a:cs typeface="Times New Roman" panose="02020603050405020304" pitchFamily="18" charset="0"/>
                        </a:rPr>
                        <a:t>2016ж.</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b="1" dirty="0" smtClean="0">
                          <a:effectLst/>
                          <a:latin typeface="Times New Roman" panose="02020603050405020304" pitchFamily="18" charset="0"/>
                          <a:cs typeface="Times New Roman" panose="02020603050405020304" pitchFamily="18" charset="0"/>
                        </a:rPr>
                        <a:t>Ұзақ мерзімге келісім шарт:</a:t>
                      </a:r>
                    </a:p>
                    <a:p>
                      <a:pPr algn="ctr">
                        <a:lnSpc>
                          <a:spcPct val="107000"/>
                        </a:lnSpc>
                        <a:spcAft>
                          <a:spcPts val="0"/>
                        </a:spcAft>
                      </a:pPr>
                      <a:r>
                        <a:rPr lang="kk-KZ" sz="1200" dirty="0" smtClean="0">
                          <a:effectLst/>
                          <a:latin typeface="Times New Roman" panose="02020603050405020304" pitchFamily="18" charset="0"/>
                          <a:ea typeface="Calibri" panose="020F0502020204030204" pitchFamily="34" charset="0"/>
                          <a:cs typeface="Times New Roman" panose="02020603050405020304" pitchFamily="18" charset="0"/>
                        </a:rPr>
                        <a:t>1.</a:t>
                      </a:r>
                      <a:r>
                        <a:rPr lang="kk-KZ" sz="1200" baseline="0" dirty="0" smtClean="0">
                          <a:effectLst/>
                          <a:latin typeface="Times New Roman" panose="02020603050405020304" pitchFamily="18" charset="0"/>
                          <a:ea typeface="Calibri" panose="020F0502020204030204" pitchFamily="34" charset="0"/>
                          <a:cs typeface="Times New Roman" panose="02020603050405020304" pitchFamily="18" charset="0"/>
                        </a:rPr>
                        <a:t> Жаздық арнайы киім;</a:t>
                      </a:r>
                    </a:p>
                    <a:p>
                      <a:pPr algn="ctr">
                        <a:lnSpc>
                          <a:spcPct val="107000"/>
                        </a:lnSpc>
                        <a:spcAft>
                          <a:spcPts val="0"/>
                        </a:spcAft>
                      </a:pPr>
                      <a:r>
                        <a:rPr lang="kk-KZ" sz="1200" baseline="0" dirty="0" smtClean="0">
                          <a:effectLst/>
                          <a:latin typeface="Times New Roman" panose="02020603050405020304" pitchFamily="18" charset="0"/>
                          <a:ea typeface="Calibri" panose="020F0502020204030204" pitchFamily="34" charset="0"/>
                          <a:cs typeface="Times New Roman" panose="02020603050405020304" pitchFamily="18" charset="0"/>
                        </a:rPr>
                        <a:t>2. Қыстық арнайы киім;</a:t>
                      </a:r>
                    </a:p>
                    <a:p>
                      <a:pPr algn="ctr">
                        <a:lnSpc>
                          <a:spcPct val="107000"/>
                        </a:lnSpc>
                        <a:spcAft>
                          <a:spcPts val="0"/>
                        </a:spcAft>
                      </a:pPr>
                      <a:r>
                        <a:rPr lang="kk-KZ" sz="1200" baseline="0" dirty="0" smtClean="0">
                          <a:effectLst/>
                          <a:latin typeface="Times New Roman" panose="02020603050405020304" pitchFamily="18" charset="0"/>
                          <a:ea typeface="Calibri" panose="020F0502020204030204" pitchFamily="34" charset="0"/>
                          <a:cs typeface="Times New Roman" panose="02020603050405020304" pitchFamily="18" charset="0"/>
                        </a:rPr>
                        <a:t>3. Жаздық арнайы      аяқкиім.</a:t>
                      </a:r>
                    </a:p>
                    <a:p>
                      <a:pPr algn="ctr">
                        <a:lnSpc>
                          <a:spcPct val="107000"/>
                        </a:lnSpc>
                        <a:spcAft>
                          <a:spcPts val="0"/>
                        </a:spcAft>
                      </a:pPr>
                      <a:endParaRPr lang="kk-KZ" sz="1200" baseline="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r>
                        <a:rPr lang="ru-RU" sz="1200" b="1" dirty="0" err="1" smtClean="0">
                          <a:latin typeface="Times New Roman" panose="02020603050405020304" pitchFamily="18" charset="0"/>
                          <a:cs typeface="Times New Roman" panose="02020603050405020304" pitchFamily="18" charset="0"/>
                        </a:rPr>
                        <a:t>Қысқы</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арнайы</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аяқкиімдерді</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сатып</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алу</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рәсімі</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өткізілуде</a:t>
                      </a:r>
                      <a:r>
                        <a:rPr lang="ru-RU" sz="1200" b="1" dirty="0" smtClean="0">
                          <a:latin typeface="Times New Roman" panose="02020603050405020304" pitchFamily="18" charset="0"/>
                          <a:cs typeface="Times New Roman" panose="02020603050405020304" pitchFamily="18" charset="0"/>
                        </a:rPr>
                        <a:t>.</a:t>
                      </a:r>
                      <a:endParaRPr lang="ru-RU"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200" dirty="0">
                          <a:effectLst/>
                          <a:latin typeface="Times New Roman" panose="02020603050405020304" pitchFamily="18" charset="0"/>
                          <a:cs typeface="Times New Roman" panose="02020603050405020304" pitchFamily="18" charset="0"/>
                        </a:rPr>
                        <a:t>ЕҚОҚжҚҚ бөлім бастығы</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1. </a:t>
                      </a:r>
                      <a:r>
                        <a:rPr lang="ru-RU" sz="1200" dirty="0" err="1" smtClean="0">
                          <a:latin typeface="Times New Roman" panose="02020603050405020304" pitchFamily="18" charset="0"/>
                          <a:cs typeface="Times New Roman" panose="02020603050405020304" pitchFamily="18" charset="0"/>
                        </a:rPr>
                        <a:t>Жазғы</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арнайы</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киіммен</a:t>
                      </a:r>
                      <a:r>
                        <a:rPr lang="ru-RU" sz="1200" dirty="0" smtClean="0">
                          <a:latin typeface="Times New Roman" panose="02020603050405020304" pitchFamily="18" charset="0"/>
                          <a:cs typeface="Times New Roman" panose="02020603050405020304" pitchFamily="18" charset="0"/>
                        </a:rPr>
                        <a:t> КБ </a:t>
                      </a:r>
                      <a:r>
                        <a:rPr lang="ru-RU" sz="1200" dirty="0" err="1" smtClean="0">
                          <a:latin typeface="Times New Roman" panose="02020603050405020304" pitchFamily="18" charset="0"/>
                          <a:cs typeface="Times New Roman" panose="02020603050405020304" pitchFamily="18" charset="0"/>
                        </a:rPr>
                        <a:t>және</a:t>
                      </a:r>
                      <a:r>
                        <a:rPr lang="ru-RU" sz="1200" dirty="0" smtClean="0">
                          <a:latin typeface="Times New Roman" panose="02020603050405020304" pitchFamily="18" charset="0"/>
                          <a:cs typeface="Times New Roman" panose="02020603050405020304" pitchFamily="18" charset="0"/>
                        </a:rPr>
                        <a:t> ОЖЦ </a:t>
                      </a:r>
                      <a:r>
                        <a:rPr lang="ru-RU" sz="1200" dirty="0" err="1" smtClean="0">
                          <a:latin typeface="Times New Roman" panose="02020603050405020304" pitchFamily="18" charset="0"/>
                          <a:cs typeface="Times New Roman" panose="02020603050405020304" pitchFamily="18" charset="0"/>
                        </a:rPr>
                        <a:t>қызметкерлері</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толығымен</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қамтамасыз</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етілді</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p>
                    <a:p>
                      <a:pPr algn="ctr">
                        <a:lnSpc>
                          <a:spcPct val="107000"/>
                        </a:lnSpc>
                        <a:spcAft>
                          <a:spcPts val="0"/>
                        </a:spcAft>
                      </a:pP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2.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Жылы</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киім</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мен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аяқ</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киім</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қызметкерлерге</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01.10.2016 ж.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бастап</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15.10.16 ж.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дейін</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беріледі</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қызметкерлер</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жылы</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арнайы</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киіммен</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100% -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ға</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қамтамасыз</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етілетін</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болады</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a:t>
                      </a:r>
                    </a:p>
                    <a:p>
                      <a:pPr algn="ctr">
                        <a:lnSpc>
                          <a:spcPct val="107000"/>
                        </a:lnSpc>
                        <a:spcAft>
                          <a:spcPts val="0"/>
                        </a:spcAft>
                      </a:pP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3. </a:t>
                      </a:r>
                      <a:r>
                        <a:rPr lang="ru-RU" sz="1200" dirty="0" smtClean="0">
                          <a:latin typeface="Times New Roman" panose="02020603050405020304" pitchFamily="18" charset="0"/>
                          <a:cs typeface="Times New Roman" panose="02020603050405020304" pitchFamily="18" charset="0"/>
                        </a:rPr>
                        <a:t>ЖШС "</a:t>
                      </a:r>
                      <a:r>
                        <a:rPr lang="en-US" sz="1200" dirty="0" smtClean="0">
                          <a:latin typeface="Times New Roman" panose="02020603050405020304" pitchFamily="18" charset="0"/>
                          <a:cs typeface="Times New Roman" panose="02020603050405020304" pitchFamily="18" charset="0"/>
                        </a:rPr>
                        <a:t>ZHAMAL-AI LTD"</a:t>
                      </a:r>
                      <a:r>
                        <a:rPr lang="ru-RU" sz="1200" dirty="0" smtClean="0">
                          <a:latin typeface="Times New Roman" panose="02020603050405020304" pitchFamily="18" charset="0"/>
                          <a:cs typeface="Times New Roman" panose="02020603050405020304" pitchFamily="18" charset="0"/>
                        </a:rPr>
                        <a:t> </a:t>
                      </a:r>
                      <a:r>
                        <a:rPr lang="ru-RU" sz="1200" b="1" dirty="0" smtClean="0">
                          <a:latin typeface="Times New Roman" panose="02020603050405020304" pitchFamily="18" charset="0"/>
                          <a:cs typeface="Times New Roman" panose="02020603050405020304" pitchFamily="18" charset="0"/>
                        </a:rPr>
                        <a:t>465</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жұп</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жазғы</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арнайы</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аяқ</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киім</a:t>
                      </a:r>
                      <a:r>
                        <a:rPr lang="ru-RU" sz="1200" dirty="0" smtClean="0">
                          <a:latin typeface="Times New Roman" panose="02020603050405020304" pitchFamily="18" charset="0"/>
                          <a:cs typeface="Times New Roman" panose="02020603050405020304" pitchFamily="18" charset="0"/>
                        </a:rPr>
                        <a:t> </a:t>
                      </a:r>
                      <a:r>
                        <a:rPr lang="kk-KZ" sz="1200" dirty="0" smtClean="0">
                          <a:latin typeface="Times New Roman" panose="02020603050405020304" pitchFamily="18" charset="0"/>
                          <a:cs typeface="Times New Roman" panose="02020603050405020304" pitchFamily="18" charset="0"/>
                        </a:rPr>
                        <a:t>шілде айында </a:t>
                      </a:r>
                      <a:r>
                        <a:rPr lang="ru-RU" sz="1200" dirty="0" err="1" smtClean="0">
                          <a:latin typeface="Times New Roman" panose="02020603050405020304" pitchFamily="18" charset="0"/>
                          <a:cs typeface="Times New Roman" panose="02020603050405020304" pitchFamily="18" charset="0"/>
                        </a:rPr>
                        <a:t>алынып</a:t>
                      </a:r>
                      <a:r>
                        <a:rPr lang="ru-RU" sz="1200" dirty="0" smtClean="0">
                          <a:latin typeface="Times New Roman" panose="02020603050405020304" pitchFamily="18" charset="0"/>
                          <a:cs typeface="Times New Roman" panose="02020603050405020304" pitchFamily="18" charset="0"/>
                        </a:rPr>
                        <a:t> </a:t>
                      </a:r>
                      <a:r>
                        <a:rPr lang="ru-RU" sz="1200" baseline="0" dirty="0" smtClean="0">
                          <a:latin typeface="Times New Roman" panose="02020603050405020304" pitchFamily="18" charset="0"/>
                          <a:cs typeface="Times New Roman" panose="02020603050405020304" pitchFamily="18" charset="0"/>
                        </a:rPr>
                        <a:t> </a:t>
                      </a:r>
                      <a:r>
                        <a:rPr lang="ru-RU" sz="1200" baseline="0" dirty="0" err="1" smtClean="0">
                          <a:latin typeface="Times New Roman" panose="02020603050405020304" pitchFamily="18" charset="0"/>
                          <a:cs typeface="Times New Roman" panose="02020603050405020304" pitchFamily="18" charset="0"/>
                        </a:rPr>
                        <a:t>тарқатылуда</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Жазғы</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арнайы</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аяқ</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киіммен</a:t>
                      </a:r>
                      <a:r>
                        <a:rPr lang="ru-RU" sz="1200" dirty="0" smtClean="0">
                          <a:latin typeface="Times New Roman" panose="02020603050405020304" pitchFamily="18" charset="0"/>
                          <a:cs typeface="Times New Roman" panose="02020603050405020304" pitchFamily="18" charset="0"/>
                        </a:rPr>
                        <a:t> КБ </a:t>
                      </a:r>
                      <a:r>
                        <a:rPr lang="ru-RU" sz="1200" dirty="0" err="1" smtClean="0">
                          <a:latin typeface="Times New Roman" panose="02020603050405020304" pitchFamily="18" charset="0"/>
                          <a:cs typeface="Times New Roman" panose="02020603050405020304" pitchFamily="18" charset="0"/>
                        </a:rPr>
                        <a:t>және</a:t>
                      </a:r>
                      <a:r>
                        <a:rPr lang="ru-RU" sz="1200" dirty="0" smtClean="0">
                          <a:latin typeface="Times New Roman" panose="02020603050405020304" pitchFamily="18" charset="0"/>
                          <a:cs typeface="Times New Roman" panose="02020603050405020304" pitchFamily="18" charset="0"/>
                        </a:rPr>
                        <a:t> ОЖЦ </a:t>
                      </a:r>
                      <a:r>
                        <a:rPr lang="ru-RU" sz="1200" dirty="0" err="1" smtClean="0">
                          <a:latin typeface="Times New Roman" panose="02020603050405020304" pitchFamily="18" charset="0"/>
                          <a:cs typeface="Times New Roman" panose="02020603050405020304" pitchFamily="18" charset="0"/>
                        </a:rPr>
                        <a:t>қызметкерлері</a:t>
                      </a:r>
                      <a:r>
                        <a:rPr lang="ru-RU" sz="1200" dirty="0" smtClean="0">
                          <a:latin typeface="Times New Roman" panose="02020603050405020304" pitchFamily="18" charset="0"/>
                          <a:cs typeface="Times New Roman" panose="02020603050405020304" pitchFamily="18" charset="0"/>
                        </a:rPr>
                        <a:t> 31.08.2016 ж. </a:t>
                      </a:r>
                      <a:r>
                        <a:rPr lang="ru-RU" sz="1200" dirty="0" err="1" smtClean="0">
                          <a:latin typeface="Times New Roman" panose="02020603050405020304" pitchFamily="18" charset="0"/>
                          <a:cs typeface="Times New Roman" panose="02020603050405020304" pitchFamily="18" charset="0"/>
                        </a:rPr>
                        <a:t>дейін</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қамтамасыз</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етіледі</a:t>
                      </a:r>
                      <a:r>
                        <a:rPr lang="ru-RU" sz="1200" dirty="0" smtClean="0">
                          <a:latin typeface="Times New Roman" panose="02020603050405020304" pitchFamily="18" charset="0"/>
                          <a:cs typeface="Times New Roman" panose="02020603050405020304" pitchFamily="18" charset="0"/>
                        </a:rPr>
                        <a:t>.</a:t>
                      </a:r>
                    </a:p>
                    <a:p>
                      <a:pPr algn="ctr">
                        <a:lnSpc>
                          <a:spcPct val="107000"/>
                        </a:lnSpc>
                        <a:spcAft>
                          <a:spcPts val="0"/>
                        </a:spcAft>
                      </a:pP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4.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Қысқы</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арнайы</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аяқкиімді</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17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қазан</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2016ж. </a:t>
                      </a:r>
                      <a:r>
                        <a:rPr lang="ru-RU" sz="1200" dirty="0" err="1" smtClean="0">
                          <a:effectLst/>
                          <a:latin typeface="Times New Roman" panose="02020603050405020304" pitchFamily="18" charset="0"/>
                          <a:ea typeface="Calibri" panose="020F0502020204030204" pitchFamily="34" charset="0"/>
                          <a:cs typeface="Times New Roman" panose="02020603050405020304" pitchFamily="18" charset="0"/>
                        </a:rPr>
                        <a:t>жеткізілу</a:t>
                      </a:r>
                      <a:r>
                        <a:rPr lang="ru-RU" sz="12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жоспарда</a:t>
                      </a:r>
                      <a:r>
                        <a:rPr lang="ru-RU" sz="1200" baseline="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ru-RU"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r>
            </a:tbl>
          </a:graphicData>
        </a:graphic>
      </p:graphicFrame>
      <p:sp>
        <p:nvSpPr>
          <p:cNvPr id="3" name="Прямоугольник 2"/>
          <p:cNvSpPr/>
          <p:nvPr/>
        </p:nvSpPr>
        <p:spPr>
          <a:xfrm>
            <a:off x="4067944" y="548680"/>
            <a:ext cx="4896544" cy="369332"/>
          </a:xfrm>
          <a:prstGeom prst="rect">
            <a:avLst/>
          </a:prstGeom>
        </p:spPr>
        <p:txBody>
          <a:bodyPr wrap="square">
            <a:spAutoFit/>
          </a:bodyPr>
          <a:lstStyle/>
          <a:p>
            <a:r>
              <a:rPr lang="ru-RU" b="1" dirty="0" err="1">
                <a:solidFill>
                  <a:schemeClr val="bg1"/>
                </a:solidFill>
                <a:latin typeface="Times New Roman" panose="02020603050405020304" pitchFamily="18" charset="0"/>
                <a:cs typeface="Times New Roman" panose="02020603050405020304" pitchFamily="18" charset="0"/>
              </a:rPr>
              <a:t>Мекеменің</a:t>
            </a:r>
            <a:r>
              <a:rPr lang="ru-RU" b="1" dirty="0">
                <a:solidFill>
                  <a:schemeClr val="bg1"/>
                </a:solidFill>
                <a:latin typeface="Times New Roman" panose="02020603050405020304" pitchFamily="18" charset="0"/>
                <a:cs typeface="Times New Roman" panose="02020603050405020304" pitchFamily="18" charset="0"/>
              </a:rPr>
              <a:t> </a:t>
            </a:r>
            <a:r>
              <a:rPr lang="ru-RU" b="1" dirty="0" err="1">
                <a:solidFill>
                  <a:schemeClr val="bg1"/>
                </a:solidFill>
                <a:latin typeface="Times New Roman" panose="02020603050405020304" pitchFamily="18" charset="0"/>
                <a:cs typeface="Times New Roman" panose="02020603050405020304" pitchFamily="18" charset="0"/>
              </a:rPr>
              <a:t>өндірістік</a:t>
            </a:r>
            <a:r>
              <a:rPr lang="ru-RU" b="1" dirty="0">
                <a:solidFill>
                  <a:schemeClr val="bg1"/>
                </a:solidFill>
                <a:latin typeface="Times New Roman" panose="02020603050405020304" pitchFamily="18" charset="0"/>
                <a:cs typeface="Times New Roman" panose="02020603050405020304" pitchFamily="18" charset="0"/>
              </a:rPr>
              <a:t> </a:t>
            </a:r>
            <a:r>
              <a:rPr lang="ru-RU" b="1" dirty="0" err="1">
                <a:solidFill>
                  <a:schemeClr val="bg1"/>
                </a:solidFill>
                <a:latin typeface="Times New Roman" panose="02020603050405020304" pitchFamily="18" charset="0"/>
                <a:cs typeface="Times New Roman" panose="02020603050405020304" pitchFamily="18" charset="0"/>
              </a:rPr>
              <a:t>қиындықтары</a:t>
            </a:r>
            <a:r>
              <a:rPr lang="ru-RU" b="1" dirty="0">
                <a:solidFill>
                  <a:schemeClr val="bg1"/>
                </a:solidFill>
                <a:latin typeface="Times New Roman" panose="02020603050405020304" pitchFamily="18" charset="0"/>
                <a:cs typeface="Times New Roman" panose="02020603050405020304" pitchFamily="18" charset="0"/>
              </a:rPr>
              <a:t> </a:t>
            </a:r>
            <a:r>
              <a:rPr lang="ru-RU" b="1" dirty="0" err="1">
                <a:solidFill>
                  <a:schemeClr val="bg1"/>
                </a:solidFill>
                <a:latin typeface="Times New Roman" panose="02020603050405020304" pitchFamily="18" charset="0"/>
                <a:cs typeface="Times New Roman" panose="02020603050405020304" pitchFamily="18" charset="0"/>
              </a:rPr>
              <a:t>туралы</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3"/>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14280087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760679"/>
              </p:ext>
            </p:extLst>
          </p:nvPr>
        </p:nvGraphicFramePr>
        <p:xfrm>
          <a:off x="72007" y="1196753"/>
          <a:ext cx="9036497" cy="5623120"/>
        </p:xfrm>
        <a:graphic>
          <a:graphicData uri="http://schemas.openxmlformats.org/drawingml/2006/table">
            <a:tbl>
              <a:tblPr firstRow="1">
                <a:tableStyleId>{5C22544A-7EE6-4342-B048-85BDC9FD1C3A}</a:tableStyleId>
              </a:tblPr>
              <a:tblGrid>
                <a:gridCol w="251521"/>
                <a:gridCol w="2304256"/>
                <a:gridCol w="936104"/>
                <a:gridCol w="720080"/>
                <a:gridCol w="2304256"/>
                <a:gridCol w="864096"/>
                <a:gridCol w="1656184"/>
              </a:tblGrid>
              <a:tr h="482647">
                <a:tc>
                  <a:txBody>
                    <a:bodyPr/>
                    <a:lstStyle/>
                    <a:p>
                      <a:pPr algn="ctr">
                        <a:lnSpc>
                          <a:spcPct val="107000"/>
                        </a:lnSpc>
                        <a:spcAft>
                          <a:spcPts val="0"/>
                        </a:spcAft>
                      </a:pP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Проблеманың анықтамасы</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Құрылымдық бөлімше</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Анықтау күні</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Қабылданған шаралар</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Жауапты</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c>
                  <a:txBody>
                    <a:bodyPr/>
                    <a:lstStyle/>
                    <a:p>
                      <a:pPr algn="ctr">
                        <a:lnSpc>
                          <a:spcPct val="107000"/>
                        </a:lnSpc>
                        <a:spcAft>
                          <a:spcPts val="0"/>
                        </a:spcAft>
                      </a:pPr>
                      <a:r>
                        <a:rPr lang="kk-KZ" sz="1300" dirty="0">
                          <a:solidFill>
                            <a:schemeClr val="accent4"/>
                          </a:solidFill>
                          <a:effectLst/>
                          <a:latin typeface="Times New Roman" panose="02020603050405020304" pitchFamily="18" charset="0"/>
                          <a:cs typeface="Times New Roman" panose="02020603050405020304" pitchFamily="18" charset="0"/>
                        </a:rPr>
                        <a:t>Қол жеткізілген нәтиже</a:t>
                      </a:r>
                      <a:endParaRPr lang="ru-RU" sz="13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3790" marR="13790" marT="0" marB="0" anchor="ctr">
                    <a:lnB w="12700" cap="flat" cmpd="sng" algn="ctr">
                      <a:solidFill>
                        <a:schemeClr val="tx1"/>
                      </a:solidFill>
                      <a:prstDash val="solid"/>
                      <a:round/>
                      <a:headEnd type="none" w="med" len="med"/>
                      <a:tailEnd type="none" w="med" len="med"/>
                    </a:lnB>
                    <a:solidFill>
                      <a:schemeClr val="accent5"/>
                    </a:solidFill>
                  </a:tcPr>
                </a:tc>
              </a:tr>
              <a:tr h="2359197">
                <a:tc>
                  <a:txBody>
                    <a:bodyPr/>
                    <a:lstStyle/>
                    <a:p>
                      <a:pPr algn="ctr">
                        <a:lnSpc>
                          <a:spcPct val="107000"/>
                        </a:lnSpc>
                        <a:spcAft>
                          <a:spcPts val="0"/>
                        </a:spcAft>
                      </a:pPr>
                      <a:r>
                        <a:rPr lang="kk-KZ" sz="1100" b="1"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ru-RU" sz="11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a:effectLst/>
                          <a:latin typeface="Times New Roman" panose="02020603050405020304" pitchFamily="18" charset="0"/>
                          <a:cs typeface="Times New Roman" panose="02020603050405020304" pitchFamily="18" charset="0"/>
                        </a:rPr>
                        <a:t>Қәзіргі таңда автопаркте </a:t>
                      </a:r>
                      <a:r>
                        <a:rPr lang="kk-KZ" sz="1150" dirty="0" smtClean="0">
                          <a:effectLst/>
                          <a:latin typeface="Times New Roman" panose="02020603050405020304" pitchFamily="18" charset="0"/>
                          <a:cs typeface="Times New Roman" panose="02020603050405020304" pitchFamily="18" charset="0"/>
                        </a:rPr>
                        <a:t>1087  </a:t>
                      </a:r>
                      <a:r>
                        <a:rPr lang="kk-KZ" sz="1150" dirty="0">
                          <a:effectLst/>
                          <a:latin typeface="Times New Roman" panose="02020603050405020304" pitchFamily="18" charset="0"/>
                          <a:cs typeface="Times New Roman" panose="02020603050405020304" pitchFamily="18" charset="0"/>
                        </a:rPr>
                        <a:t>техника  </a:t>
                      </a:r>
                      <a:r>
                        <a:rPr lang="kk-KZ" sz="1150" dirty="0" smtClean="0">
                          <a:effectLst/>
                          <a:latin typeface="Times New Roman" panose="02020603050405020304" pitchFamily="18" charset="0"/>
                          <a:cs typeface="Times New Roman" panose="02020603050405020304" pitchFamily="18" charset="0"/>
                        </a:rPr>
                        <a:t>бар.10 жыл</a:t>
                      </a:r>
                      <a:r>
                        <a:rPr lang="kk-KZ" sz="1150" baseline="0" dirty="0" smtClean="0">
                          <a:effectLst/>
                          <a:latin typeface="Times New Roman" panose="02020603050405020304" pitchFamily="18" charset="0"/>
                          <a:cs typeface="Times New Roman" panose="02020603050405020304" pitchFamily="18" charset="0"/>
                        </a:rPr>
                        <a:t>дан </a:t>
                      </a:r>
                      <a:r>
                        <a:rPr lang="kk-KZ" sz="1150" dirty="0" smtClean="0">
                          <a:effectLst/>
                          <a:latin typeface="Times New Roman" panose="02020603050405020304" pitchFamily="18" charset="0"/>
                          <a:cs typeface="Times New Roman" panose="02020603050405020304" pitchFamily="18" charset="0"/>
                        </a:rPr>
                        <a:t>аса </a:t>
                      </a:r>
                      <a:r>
                        <a:rPr lang="kk-KZ" sz="1150" dirty="0">
                          <a:effectLst/>
                          <a:latin typeface="Times New Roman" panose="02020603050405020304" pitchFamily="18" charset="0"/>
                          <a:cs typeface="Times New Roman" panose="02020603050405020304" pitchFamily="18" charset="0"/>
                        </a:rPr>
                        <a:t>пайдаланудағы автокөлік құралдарының үлес салмағы </a:t>
                      </a:r>
                      <a:r>
                        <a:rPr lang="kk-KZ" sz="1150" dirty="0" smtClean="0">
                          <a:effectLst/>
                          <a:latin typeface="Times New Roman" panose="02020603050405020304" pitchFamily="18" charset="0"/>
                          <a:cs typeface="Times New Roman" panose="02020603050405020304" pitchFamily="18" charset="0"/>
                        </a:rPr>
                        <a:t>29 %-ды, 5 жыл</a:t>
                      </a:r>
                      <a:r>
                        <a:rPr lang="kk-KZ" sz="1150" baseline="0" dirty="0" smtClean="0">
                          <a:effectLst/>
                          <a:latin typeface="Times New Roman" panose="02020603050405020304" pitchFamily="18" charset="0"/>
                          <a:cs typeface="Times New Roman" panose="02020603050405020304" pitchFamily="18" charset="0"/>
                        </a:rPr>
                        <a:t>дан </a:t>
                      </a:r>
                      <a:r>
                        <a:rPr lang="kk-KZ" sz="1150" dirty="0" smtClean="0">
                          <a:effectLst/>
                          <a:latin typeface="Times New Roman" panose="02020603050405020304" pitchFamily="18" charset="0"/>
                          <a:cs typeface="Times New Roman" panose="02020603050405020304" pitchFamily="18" charset="0"/>
                        </a:rPr>
                        <a:t>аса пайдаланудағы автокөлік құралдарының үлес салмағы 29 %-ды құрайды. Бұл </a:t>
                      </a:r>
                      <a:r>
                        <a:rPr lang="kk-KZ" sz="1150" dirty="0">
                          <a:effectLst/>
                          <a:latin typeface="Times New Roman" panose="02020603050405020304" pitchFamily="18" charset="0"/>
                          <a:cs typeface="Times New Roman" panose="02020603050405020304" pitchFamily="18" charset="0"/>
                        </a:rPr>
                        <a:t>жағдай автокөліктерді жөндеуге жұмсалатын шығындарды өсіреді және парктің техникалық дайындық көрсеткішін азайтады. </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a:effectLst/>
                          <a:latin typeface="Times New Roman" panose="02020603050405020304" pitchFamily="18" charset="0"/>
                          <a:cs typeface="Times New Roman" panose="02020603050405020304" pitchFamily="18" charset="0"/>
                        </a:rPr>
                        <a:t>БТКБ, ЖТКБ, МТКБ</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smtClean="0">
                          <a:effectLst/>
                          <a:latin typeface="Times New Roman" panose="02020603050405020304" pitchFamily="18" charset="0"/>
                          <a:cs typeface="Times New Roman" panose="02020603050405020304" pitchFamily="18" charset="0"/>
                        </a:rPr>
                        <a:t>2016 ж</a:t>
                      </a:r>
                      <a:r>
                        <a:rPr lang="kk-KZ" sz="1150" dirty="0">
                          <a:effectLst/>
                          <a:latin typeface="Times New Roman" panose="02020603050405020304" pitchFamily="18" charset="0"/>
                          <a:cs typeface="Times New Roman" panose="02020603050405020304" pitchFamily="18" charset="0"/>
                        </a:rPr>
                        <a:t>.</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smtClean="0">
                          <a:effectLst/>
                          <a:latin typeface="Times New Roman" panose="02020603050405020304" pitchFamily="18" charset="0"/>
                          <a:cs typeface="Times New Roman" panose="02020603050405020304" pitchFamily="18" charset="0"/>
                        </a:rPr>
                        <a:t>2017-2021 жылдық</a:t>
                      </a:r>
                      <a:r>
                        <a:rPr lang="kk-KZ" sz="1150" baseline="0" dirty="0" smtClean="0">
                          <a:effectLst/>
                          <a:latin typeface="Times New Roman" panose="02020603050405020304" pitchFamily="18" charset="0"/>
                          <a:cs typeface="Times New Roman" panose="02020603050405020304" pitchFamily="18" charset="0"/>
                        </a:rPr>
                        <a:t> Бизнес жоспарына </a:t>
                      </a:r>
                      <a:r>
                        <a:rPr lang="kk-KZ" sz="1150" dirty="0" smtClean="0">
                          <a:effectLst/>
                          <a:latin typeface="Times New Roman" panose="02020603050405020304" pitchFamily="18" charset="0"/>
                          <a:cs typeface="Times New Roman" panose="02020603050405020304" pitchFamily="18" charset="0"/>
                        </a:rPr>
                        <a:t> </a:t>
                      </a:r>
                      <a:r>
                        <a:rPr lang="kk-KZ" sz="1150" dirty="0">
                          <a:effectLst/>
                          <a:latin typeface="Times New Roman" panose="02020603050405020304" pitchFamily="18" charset="0"/>
                          <a:cs typeface="Times New Roman" panose="02020603050405020304" pitchFamily="18" charset="0"/>
                        </a:rPr>
                        <a:t>инвестициялық </a:t>
                      </a:r>
                      <a:r>
                        <a:rPr lang="kk-KZ" sz="1150" dirty="0" smtClean="0">
                          <a:effectLst/>
                          <a:latin typeface="Times New Roman" panose="02020603050405020304" pitchFamily="18" charset="0"/>
                          <a:cs typeface="Times New Roman" panose="02020603050405020304" pitchFamily="18" charset="0"/>
                        </a:rPr>
                        <a:t>бағдарламаға жаңа</a:t>
                      </a:r>
                      <a:r>
                        <a:rPr lang="kk-KZ" sz="1150" baseline="0" dirty="0" smtClean="0">
                          <a:effectLst/>
                          <a:latin typeface="Times New Roman" panose="02020603050405020304" pitchFamily="18" charset="0"/>
                          <a:cs typeface="Times New Roman" panose="02020603050405020304" pitchFamily="18" charset="0"/>
                        </a:rPr>
                        <a:t> көлік алуға жоспарлауда.</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a:effectLst/>
                          <a:latin typeface="Times New Roman" panose="02020603050405020304" pitchFamily="18" charset="0"/>
                          <a:cs typeface="Times New Roman" panose="02020603050405020304" pitchFamily="18" charset="0"/>
                        </a:rPr>
                        <a:t>Өндірістік техникалық бөлім</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smtClean="0">
                          <a:effectLst/>
                          <a:latin typeface="Times New Roman" panose="02020603050405020304" pitchFamily="18" charset="0"/>
                          <a:cs typeface="Times New Roman" panose="02020603050405020304" pitchFamily="18" charset="0"/>
                        </a:rPr>
                        <a:t>2016-2020 жылдық Бизнес жоспарына</a:t>
                      </a:r>
                      <a:r>
                        <a:rPr lang="kk-KZ" sz="1150" baseline="0" dirty="0" smtClean="0">
                          <a:effectLst/>
                          <a:latin typeface="Times New Roman" panose="02020603050405020304" pitchFamily="18" charset="0"/>
                          <a:cs typeface="Times New Roman" panose="02020603050405020304" pitchFamily="18" charset="0"/>
                        </a:rPr>
                        <a:t> түзету енгізіліп, қазіргі таңда әртүрлі сырлар мен керекті материалдар алынып көліктер  жаңартылып жатыр</a:t>
                      </a:r>
                      <a:r>
                        <a:rPr lang="kk-KZ" sz="1150" dirty="0" smtClean="0">
                          <a:effectLst/>
                          <a:latin typeface="Times New Roman" panose="02020603050405020304" pitchFamily="18" charset="0"/>
                          <a:cs typeface="Times New Roman" panose="02020603050405020304" pitchFamily="18" charset="0"/>
                        </a:rPr>
                        <a:t>. Күрделі</a:t>
                      </a:r>
                      <a:r>
                        <a:rPr lang="kk-KZ" sz="1150" baseline="0" dirty="0" smtClean="0">
                          <a:effectLst/>
                          <a:latin typeface="Times New Roman" panose="02020603050405020304" pitchFamily="18" charset="0"/>
                          <a:cs typeface="Times New Roman" panose="02020603050405020304" pitchFamily="18" charset="0"/>
                        </a:rPr>
                        <a:t> жөндеу жұмыстарын жасайтын бригадалар құрылды. Автобустардың орындық қаптары мен перделерін сатып алынуда.  </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r>
              <a:tr h="2702771">
                <a:tc>
                  <a:txBody>
                    <a:bodyPr/>
                    <a:lstStyle/>
                    <a:p>
                      <a:pPr algn="ctr">
                        <a:lnSpc>
                          <a:spcPct val="107000"/>
                        </a:lnSpc>
                        <a:spcAft>
                          <a:spcPts val="800"/>
                        </a:spcAft>
                      </a:pPr>
                      <a:r>
                        <a:rPr lang="kk-KZ" sz="1100" b="1" dirty="0" smtClean="0">
                          <a:effectLst/>
                          <a:latin typeface="Times New Roman" panose="02020603050405020304" pitchFamily="18" charset="0"/>
                          <a:ea typeface="Calibri" panose="020F0502020204030204" pitchFamily="34" charset="0"/>
                          <a:cs typeface="Times New Roman" panose="02020603050405020304" pitchFamily="18" charset="0"/>
                        </a:rPr>
                        <a:t>4</a:t>
                      </a:r>
                      <a:endParaRPr lang="ru-RU" sz="11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800"/>
                        </a:spcAft>
                      </a:pPr>
                      <a:r>
                        <a:rPr lang="kk-KZ" sz="1150" dirty="0">
                          <a:effectLst/>
                          <a:latin typeface="Times New Roman" panose="02020603050405020304" pitchFamily="18" charset="0"/>
                          <a:cs typeface="Times New Roman" panose="02020603050405020304" pitchFamily="18" charset="0"/>
                        </a:rPr>
                        <a:t>Қаламқас кенорнындағы Бозашы технологиялық көлік басқармасының (БТКБ) автокөлік базасы </a:t>
                      </a:r>
                      <a:r>
                        <a:rPr lang="kk-KZ" sz="1150" dirty="0" smtClean="0">
                          <a:effectLst/>
                          <a:latin typeface="Times New Roman" panose="02020603050405020304" pitchFamily="18" charset="0"/>
                          <a:cs typeface="Times New Roman" panose="02020603050405020304" pitchFamily="18" charset="0"/>
                        </a:rPr>
                        <a:t>бүгінгі заман талаптарына сай емес. Заманауи құрылғылармен</a:t>
                      </a:r>
                      <a:r>
                        <a:rPr lang="kk-KZ" sz="1150" baseline="0" dirty="0" smtClean="0">
                          <a:effectLst/>
                          <a:latin typeface="Times New Roman" panose="02020603050405020304" pitchFamily="18" charset="0"/>
                          <a:cs typeface="Times New Roman" panose="02020603050405020304" pitchFamily="18" charset="0"/>
                        </a:rPr>
                        <a:t> жабдықталмауы, көлік жуу, киім ауыстыру және т.б. орындардың </a:t>
                      </a:r>
                      <a:r>
                        <a:rPr lang="kk-KZ" sz="1150" b="1" baseline="0" dirty="0" smtClean="0">
                          <a:effectLst/>
                          <a:latin typeface="Times New Roman" panose="02020603050405020304" pitchFamily="18" charset="0"/>
                          <a:cs typeface="Times New Roman" panose="02020603050405020304" pitchFamily="18" charset="0"/>
                        </a:rPr>
                        <a:t>өрт </a:t>
                      </a:r>
                      <a:r>
                        <a:rPr lang="kk-KZ" sz="1150" baseline="0" dirty="0" smtClean="0">
                          <a:effectLst/>
                          <a:latin typeface="Times New Roman" panose="02020603050405020304" pitchFamily="18" charset="0"/>
                          <a:cs typeface="Times New Roman" panose="02020603050405020304" pitchFamily="18" charset="0"/>
                        </a:rPr>
                        <a:t>және </a:t>
                      </a:r>
                      <a:r>
                        <a:rPr lang="kk-KZ" sz="1150" b="1" baseline="0" dirty="0" smtClean="0">
                          <a:effectLst/>
                          <a:latin typeface="Times New Roman" panose="02020603050405020304" pitchFamily="18" charset="0"/>
                          <a:cs typeface="Times New Roman" panose="02020603050405020304" pitchFamily="18" charset="0"/>
                        </a:rPr>
                        <a:t>техника қауіпсіздік </a:t>
                      </a:r>
                      <a:r>
                        <a:rPr lang="kk-KZ" sz="1150" baseline="0" dirty="0" smtClean="0">
                          <a:effectLst/>
                          <a:latin typeface="Times New Roman" panose="02020603050405020304" pitchFamily="18" charset="0"/>
                          <a:cs typeface="Times New Roman" panose="02020603050405020304" pitchFamily="18" charset="0"/>
                        </a:rPr>
                        <a:t>талаптарына сай болмауы жұмысшылардың еңбек жағдайын төмендетеді.</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a:effectLst/>
                          <a:latin typeface="Times New Roman" panose="02020603050405020304" pitchFamily="18" charset="0"/>
                          <a:cs typeface="Times New Roman" panose="02020603050405020304" pitchFamily="18" charset="0"/>
                        </a:rPr>
                        <a:t>БТКБ</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smtClean="0">
                          <a:effectLst/>
                          <a:latin typeface="Times New Roman" panose="02020603050405020304" pitchFamily="18" charset="0"/>
                          <a:cs typeface="Times New Roman" panose="02020603050405020304" pitchFamily="18" charset="0"/>
                        </a:rPr>
                        <a:t>2015 </a:t>
                      </a:r>
                      <a:r>
                        <a:rPr lang="kk-KZ" sz="1150" dirty="0">
                          <a:effectLst/>
                          <a:latin typeface="Times New Roman" panose="02020603050405020304" pitchFamily="18" charset="0"/>
                          <a:cs typeface="Times New Roman" panose="02020603050405020304" pitchFamily="18" charset="0"/>
                        </a:rPr>
                        <a:t>ж.</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a:effectLst/>
                          <a:latin typeface="Times New Roman" panose="02020603050405020304" pitchFamily="18" charset="0"/>
                          <a:cs typeface="Times New Roman" panose="02020603050405020304" pitchFamily="18" charset="0"/>
                        </a:rPr>
                        <a:t>Жұмысшылардың еңбек жағдайын жақсарту мақсатында Қаламқас кенорнындағы </a:t>
                      </a:r>
                      <a:r>
                        <a:rPr lang="kk-KZ" sz="1150" dirty="0" smtClean="0">
                          <a:effectLst/>
                          <a:latin typeface="Times New Roman" panose="02020603050405020304" pitchFamily="18" charset="0"/>
                          <a:cs typeface="Times New Roman" panose="02020603050405020304" pitchFamily="18" charset="0"/>
                        </a:rPr>
                        <a:t>«УТТиОС» ЖШС-нің </a:t>
                      </a:r>
                      <a:r>
                        <a:rPr lang="kk-KZ" sz="1150" dirty="0">
                          <a:effectLst/>
                          <a:latin typeface="Times New Roman" panose="02020603050405020304" pitchFamily="18" charset="0"/>
                          <a:cs typeface="Times New Roman" panose="02020603050405020304" pitchFamily="18" charset="0"/>
                        </a:rPr>
                        <a:t>100 бірлік автокөлікке арналған базасы жалға алынды. </a:t>
                      </a:r>
                      <a:r>
                        <a:rPr lang="kk-KZ" sz="1150" dirty="0" smtClean="0">
                          <a:effectLst/>
                          <a:latin typeface="Times New Roman" panose="02020603050405020304" pitchFamily="18" charset="0"/>
                          <a:cs typeface="Times New Roman" panose="02020603050405020304" pitchFamily="18" charset="0"/>
                        </a:rPr>
                        <a:t>Бүгінгі </a:t>
                      </a:r>
                      <a:r>
                        <a:rPr lang="kk-KZ" sz="1150" dirty="0">
                          <a:effectLst/>
                          <a:latin typeface="Times New Roman" panose="02020603050405020304" pitchFamily="18" charset="0"/>
                          <a:cs typeface="Times New Roman" panose="02020603050405020304" pitchFamily="18" charset="0"/>
                        </a:rPr>
                        <a:t>таңда ҚазМұнайГаз ҰК-ның басшылығы Қаламқас кенорнында БТКБ-на жаңа база </a:t>
                      </a:r>
                      <a:r>
                        <a:rPr lang="kk-KZ" sz="1150" dirty="0" smtClean="0">
                          <a:effectLst/>
                          <a:latin typeface="Times New Roman" panose="02020603050405020304" pitchFamily="18" charset="0"/>
                          <a:cs typeface="Times New Roman" panose="02020603050405020304" pitchFamily="18" charset="0"/>
                        </a:rPr>
                        <a:t>салынып </a:t>
                      </a:r>
                      <a:r>
                        <a:rPr lang="kk-KZ" sz="1150" dirty="0">
                          <a:effectLst/>
                          <a:latin typeface="Times New Roman" panose="02020603050405020304" pitchFamily="18" charset="0"/>
                          <a:cs typeface="Times New Roman" panose="02020603050405020304" pitchFamily="18" charset="0"/>
                        </a:rPr>
                        <a:t>шешім </a:t>
                      </a:r>
                      <a:r>
                        <a:rPr lang="kk-KZ" sz="1150" dirty="0" smtClean="0">
                          <a:effectLst/>
                          <a:latin typeface="Times New Roman" panose="02020603050405020304" pitchFamily="18" charset="0"/>
                          <a:cs typeface="Times New Roman" panose="02020603050405020304" pitchFamily="18" charset="0"/>
                        </a:rPr>
                        <a:t>қабылданды, </a:t>
                      </a:r>
                      <a:r>
                        <a:rPr lang="kk-KZ" sz="1150" dirty="0">
                          <a:effectLst/>
                          <a:latin typeface="Times New Roman" panose="02020603050405020304" pitchFamily="18" charset="0"/>
                          <a:cs typeface="Times New Roman" panose="02020603050405020304" pitchFamily="18" charset="0"/>
                        </a:rPr>
                        <a:t>400 бірлік автокөлікке арналған база </a:t>
                      </a:r>
                      <a:r>
                        <a:rPr lang="kk-KZ" sz="1150" dirty="0" smtClean="0">
                          <a:effectLst/>
                          <a:latin typeface="Times New Roman" panose="02020603050405020304" pitchFamily="18" charset="0"/>
                          <a:cs typeface="Times New Roman" panose="02020603050405020304" pitchFamily="18" charset="0"/>
                        </a:rPr>
                        <a:t>салуға ЖШС «ОСС» мекемесімен келісім шартқа</a:t>
                      </a:r>
                      <a:r>
                        <a:rPr lang="kk-KZ" sz="1150" baseline="0" dirty="0" smtClean="0">
                          <a:effectLst/>
                          <a:latin typeface="Times New Roman" panose="02020603050405020304" pitchFamily="18" charset="0"/>
                          <a:cs typeface="Times New Roman" panose="02020603050405020304" pitchFamily="18" charset="0"/>
                        </a:rPr>
                        <a:t> отырып </a:t>
                      </a:r>
                      <a:r>
                        <a:rPr lang="kk-KZ" sz="1150" dirty="0" smtClean="0">
                          <a:effectLst/>
                          <a:latin typeface="Times New Roman" panose="02020603050405020304" pitchFamily="18" charset="0"/>
                          <a:cs typeface="Times New Roman" panose="02020603050405020304" pitchFamily="18" charset="0"/>
                        </a:rPr>
                        <a:t>жұмыс </a:t>
                      </a:r>
                      <a:r>
                        <a:rPr lang="kk-KZ" sz="1150" baseline="0" dirty="0" smtClean="0">
                          <a:effectLst/>
                          <a:latin typeface="Times New Roman" panose="02020603050405020304" pitchFamily="18" charset="0"/>
                          <a:cs typeface="Times New Roman" panose="02020603050405020304" pitchFamily="18" charset="0"/>
                        </a:rPr>
                        <a:t> жоспары бойынша орындалуда.</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a:effectLst/>
                          <a:latin typeface="Times New Roman" panose="02020603050405020304" pitchFamily="18" charset="0"/>
                          <a:cs typeface="Times New Roman" panose="02020603050405020304" pitchFamily="18" charset="0"/>
                        </a:rPr>
                        <a:t> </a:t>
                      </a:r>
                      <a:r>
                        <a:rPr lang="kk-KZ" sz="1150" dirty="0" smtClean="0">
                          <a:effectLst/>
                          <a:latin typeface="Times New Roman" panose="02020603050405020304" pitchFamily="18" charset="0"/>
                          <a:cs typeface="Times New Roman" panose="02020603050405020304" pitchFamily="18" charset="0"/>
                        </a:rPr>
                        <a:t>Бас</a:t>
                      </a:r>
                      <a:r>
                        <a:rPr lang="kk-KZ" sz="1150" baseline="0" dirty="0" smtClean="0">
                          <a:effectLst/>
                          <a:latin typeface="Times New Roman" panose="02020603050405020304" pitchFamily="18" charset="0"/>
                          <a:cs typeface="Times New Roman" panose="02020603050405020304" pitchFamily="18" charset="0"/>
                        </a:rPr>
                        <a:t> механик бөлімі</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07000"/>
                        </a:lnSpc>
                        <a:spcAft>
                          <a:spcPts val="0"/>
                        </a:spcAft>
                      </a:pPr>
                      <a:r>
                        <a:rPr lang="kk-KZ" sz="1150" dirty="0">
                          <a:effectLst/>
                          <a:latin typeface="Times New Roman" panose="02020603050405020304" pitchFamily="18" charset="0"/>
                          <a:cs typeface="Times New Roman" panose="02020603050405020304" pitchFamily="18" charset="0"/>
                        </a:rPr>
                        <a:t>Қаламқас кенорнында 400 бірлік автокөлікке арналған жаңа заманауи талаптарға сай база салынып, жұмысшылардың еңбек және әлеуметтік жағдайы жақсарады.</a:t>
                      </a:r>
                      <a:endParaRPr lang="ru-RU" sz="1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124" marR="1612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r>
            </a:tbl>
          </a:graphicData>
        </a:graphic>
      </p:graphicFrame>
      <p:sp>
        <p:nvSpPr>
          <p:cNvPr id="3" name="Прямоугольник 2"/>
          <p:cNvSpPr/>
          <p:nvPr/>
        </p:nvSpPr>
        <p:spPr>
          <a:xfrm>
            <a:off x="4067944" y="548680"/>
            <a:ext cx="4896544" cy="369332"/>
          </a:xfrm>
          <a:prstGeom prst="rect">
            <a:avLst/>
          </a:prstGeom>
        </p:spPr>
        <p:txBody>
          <a:bodyPr wrap="square">
            <a:spAutoFit/>
          </a:bodyPr>
          <a:lstStyle/>
          <a:p>
            <a:r>
              <a:rPr lang="ru-RU" b="1" dirty="0" err="1">
                <a:solidFill>
                  <a:schemeClr val="bg1"/>
                </a:solidFill>
                <a:latin typeface="Times New Roman" panose="02020603050405020304" pitchFamily="18" charset="0"/>
                <a:cs typeface="Times New Roman" panose="02020603050405020304" pitchFamily="18" charset="0"/>
              </a:rPr>
              <a:t>Мекеменің</a:t>
            </a:r>
            <a:r>
              <a:rPr lang="ru-RU" b="1" dirty="0">
                <a:solidFill>
                  <a:schemeClr val="bg1"/>
                </a:solidFill>
                <a:latin typeface="Times New Roman" panose="02020603050405020304" pitchFamily="18" charset="0"/>
                <a:cs typeface="Times New Roman" panose="02020603050405020304" pitchFamily="18" charset="0"/>
              </a:rPr>
              <a:t> </a:t>
            </a:r>
            <a:r>
              <a:rPr lang="ru-RU" b="1" dirty="0" err="1">
                <a:solidFill>
                  <a:schemeClr val="bg1"/>
                </a:solidFill>
                <a:latin typeface="Times New Roman" panose="02020603050405020304" pitchFamily="18" charset="0"/>
                <a:cs typeface="Times New Roman" panose="02020603050405020304" pitchFamily="18" charset="0"/>
              </a:rPr>
              <a:t>өндірістік</a:t>
            </a:r>
            <a:r>
              <a:rPr lang="ru-RU" b="1" dirty="0">
                <a:solidFill>
                  <a:schemeClr val="bg1"/>
                </a:solidFill>
                <a:latin typeface="Times New Roman" panose="02020603050405020304" pitchFamily="18" charset="0"/>
                <a:cs typeface="Times New Roman" panose="02020603050405020304" pitchFamily="18" charset="0"/>
              </a:rPr>
              <a:t> </a:t>
            </a:r>
            <a:r>
              <a:rPr lang="ru-RU" b="1" dirty="0" err="1">
                <a:solidFill>
                  <a:schemeClr val="bg1"/>
                </a:solidFill>
                <a:latin typeface="Times New Roman" panose="02020603050405020304" pitchFamily="18" charset="0"/>
                <a:cs typeface="Times New Roman" panose="02020603050405020304" pitchFamily="18" charset="0"/>
              </a:rPr>
              <a:t>қиындықтары</a:t>
            </a:r>
            <a:r>
              <a:rPr lang="ru-RU" b="1" dirty="0">
                <a:solidFill>
                  <a:schemeClr val="bg1"/>
                </a:solidFill>
                <a:latin typeface="Times New Roman" panose="02020603050405020304" pitchFamily="18" charset="0"/>
                <a:cs typeface="Times New Roman" panose="02020603050405020304" pitchFamily="18" charset="0"/>
              </a:rPr>
              <a:t> </a:t>
            </a:r>
            <a:r>
              <a:rPr lang="ru-RU" b="1" dirty="0" err="1">
                <a:solidFill>
                  <a:schemeClr val="bg1"/>
                </a:solidFill>
                <a:latin typeface="Times New Roman" panose="02020603050405020304" pitchFamily="18" charset="0"/>
                <a:cs typeface="Times New Roman" panose="02020603050405020304" pitchFamily="18" charset="0"/>
              </a:rPr>
              <a:t>туралы</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38865567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323528" y="1772816"/>
            <a:ext cx="8568952" cy="504056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dirty="0"/>
              <a:t>КӨЛІКТІ ЖҮРГІЗУ </a:t>
            </a:r>
          </a:p>
          <a:p>
            <a:pPr algn="ctr"/>
            <a:r>
              <a:rPr lang="ru-RU" dirty="0" err="1"/>
              <a:t>КеЗІНДеГІ</a:t>
            </a:r>
            <a:r>
              <a:rPr lang="ru-RU" dirty="0"/>
              <a:t> ҚАУІПСІЗДІК</a:t>
            </a:r>
          </a:p>
        </p:txBody>
      </p:sp>
      <p:sp>
        <p:nvSpPr>
          <p:cNvPr id="7" name="Заголовок 1"/>
          <p:cNvSpPr txBox="1">
            <a:spLocks/>
          </p:cNvSpPr>
          <p:nvPr/>
        </p:nvSpPr>
        <p:spPr>
          <a:xfrm>
            <a:off x="-35497" y="477518"/>
            <a:ext cx="9144001"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r>
              <a:rPr lang="kk-KZ" sz="1400" b="1" dirty="0" smtClean="0">
                <a:solidFill>
                  <a:schemeClr val="bg1"/>
                </a:solidFill>
                <a:latin typeface="Times New Roman" panose="02020603050405020304" pitchFamily="18" charset="0"/>
                <a:cs typeface="Times New Roman" panose="02020603050405020304" pitchFamily="18" charset="0"/>
              </a:rPr>
              <a:t>Еңбек ету барысында оң нәтиже көрсеткен қызметкерлерді және өндіріс көрсеткіштері бойынша  </a:t>
            </a:r>
          </a:p>
          <a:p>
            <a:pPr algn="r"/>
            <a:r>
              <a:rPr lang="kk-KZ" sz="1400" b="1" dirty="0" smtClean="0">
                <a:solidFill>
                  <a:schemeClr val="bg1"/>
                </a:solidFill>
                <a:latin typeface="Times New Roman" panose="02020603050405020304" pitchFamily="18" charset="0"/>
                <a:cs typeface="Times New Roman" panose="02020603050405020304" pitchFamily="18" charset="0"/>
              </a:rPr>
              <a:t>ерекшеленген құрылымдық бөлімшелерді атау арқылы еңбек тәртібі жағдайын талдау,</a:t>
            </a:r>
          </a:p>
          <a:p>
            <a:pPr algn="r"/>
            <a:r>
              <a:rPr lang="kk-KZ" sz="1400" b="1" dirty="0" smtClean="0">
                <a:solidFill>
                  <a:schemeClr val="bg1"/>
                </a:solidFill>
                <a:latin typeface="Times New Roman" panose="02020603050405020304" pitchFamily="18" charset="0"/>
                <a:cs typeface="Times New Roman" panose="02020603050405020304" pitchFamily="18" charset="0"/>
              </a:rPr>
              <a:t> сондай-ақ тәртіптік жазаға тартылған қызметкерлердің сандық көрсеткішін атау</a:t>
            </a:r>
            <a:endParaRPr lang="ru-RU" sz="1400" b="1" dirty="0">
              <a:solidFill>
                <a:schemeClr val="bg1"/>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a:stretch>
            <a:fillRect/>
          </a:stretch>
        </p:blipFill>
        <p:spPr>
          <a:xfrm>
            <a:off x="251520" y="0"/>
            <a:ext cx="1440285" cy="548680"/>
          </a:xfrm>
          <a:prstGeom prst="rect">
            <a:avLst/>
          </a:prstGeom>
        </p:spPr>
      </p:pic>
      <p:pic>
        <p:nvPicPr>
          <p:cNvPr id="2051" name="Picture 3" descr="C:\Users\User\Desktop\Новая папка\Безымянный.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2729763"/>
            <a:ext cx="7056784" cy="32915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043608" y="2132856"/>
            <a:ext cx="1508261" cy="461665"/>
          </a:xfrm>
          <a:prstGeom prst="rect">
            <a:avLst/>
          </a:prstGeom>
          <a:noFill/>
        </p:spPr>
        <p:txBody>
          <a:bodyPr wrap="square" rtlCol="0" anchor="ctr">
            <a:spAutoFit/>
          </a:bodyPr>
          <a:lstStyle/>
          <a:p>
            <a:pPr algn="ctr"/>
            <a:r>
              <a:rPr lang="kk-KZ" sz="1200" b="1" i="1" dirty="0" smtClean="0">
                <a:latin typeface="Times New Roman" panose="02020603050405020304" pitchFamily="18" charset="0"/>
                <a:cs typeface="Times New Roman" panose="02020603050405020304" pitchFamily="18" charset="0"/>
              </a:rPr>
              <a:t>Жұмысқа дайын болу</a:t>
            </a:r>
            <a:endParaRPr lang="ru-RU" sz="1200" b="1" i="1"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2771800" y="2042264"/>
            <a:ext cx="1692695" cy="646331"/>
          </a:xfrm>
          <a:prstGeom prst="rect">
            <a:avLst/>
          </a:prstGeom>
          <a:noFill/>
        </p:spPr>
        <p:txBody>
          <a:bodyPr wrap="square" rtlCol="0" anchor="ctr">
            <a:spAutoFit/>
          </a:bodyPr>
          <a:lstStyle/>
          <a:p>
            <a:pPr algn="ctr"/>
            <a:r>
              <a:rPr lang="kk-KZ" sz="1200" b="1" i="1" dirty="0" smtClean="0">
                <a:latin typeface="Times New Roman" panose="02020603050405020304" pitchFamily="18" charset="0"/>
                <a:cs typeface="Times New Roman" panose="02020603050405020304" pitchFamily="18" charset="0"/>
              </a:rPr>
              <a:t>Әрқашан жүргізу кезіндегі қауіпсіздікті сақтаңыз </a:t>
            </a:r>
            <a:endParaRPr lang="ru-RU" sz="1200" b="1" i="1"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6516216" y="5879013"/>
            <a:ext cx="1728192" cy="646331"/>
          </a:xfrm>
          <a:prstGeom prst="rect">
            <a:avLst/>
          </a:prstGeom>
          <a:noFill/>
        </p:spPr>
        <p:txBody>
          <a:bodyPr wrap="square" rtlCol="0" anchor="ctr">
            <a:spAutoFit/>
          </a:bodyPr>
          <a:lstStyle/>
          <a:p>
            <a:pPr algn="ctr"/>
            <a:r>
              <a:rPr lang="kk-KZ" sz="1200" b="1" i="1" dirty="0" smtClean="0">
                <a:latin typeface="Times New Roman" panose="02020603050405020304" pitchFamily="18" charset="0"/>
                <a:cs typeface="Times New Roman" panose="02020603050405020304" pitchFamily="18" charset="0"/>
              </a:rPr>
              <a:t>Жүк көтеру операциалары кезіндегі кауіпсіздік</a:t>
            </a:r>
            <a:endParaRPr lang="ru-RU" sz="1200" b="1" i="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2852190" y="5877272"/>
            <a:ext cx="1791818" cy="646331"/>
          </a:xfrm>
          <a:prstGeom prst="rect">
            <a:avLst/>
          </a:prstGeom>
          <a:noFill/>
        </p:spPr>
        <p:txBody>
          <a:bodyPr wrap="square" rtlCol="0" anchor="ctr">
            <a:spAutoFit/>
          </a:bodyPr>
          <a:lstStyle/>
          <a:p>
            <a:pPr algn="ctr"/>
            <a:r>
              <a:rPr lang="kk-KZ" sz="1200" b="1" i="1" dirty="0" smtClean="0">
                <a:latin typeface="Times New Roman" panose="02020603050405020304" pitchFamily="18" charset="0"/>
                <a:cs typeface="Times New Roman" panose="02020603050405020304" pitchFamily="18" charset="0"/>
              </a:rPr>
              <a:t>Биіктікте жұмыс жасау кезінде өзіңізді құлаудан сақтаңыз </a:t>
            </a:r>
            <a:endParaRPr lang="ru-RU" sz="1200" b="1" i="1" dirty="0">
              <a:latin typeface="Times New Roman" panose="02020603050405020304" pitchFamily="18" charset="0"/>
              <a:cs typeface="Times New Roman" panose="02020603050405020304" pitchFamily="18" charset="0"/>
            </a:endParaRPr>
          </a:p>
        </p:txBody>
      </p:sp>
      <p:sp>
        <p:nvSpPr>
          <p:cNvPr id="16" name="Прямоугольник 15"/>
          <p:cNvSpPr/>
          <p:nvPr/>
        </p:nvSpPr>
        <p:spPr>
          <a:xfrm>
            <a:off x="1259632" y="1268760"/>
            <a:ext cx="6408712" cy="369332"/>
          </a:xfrm>
          <a:prstGeom prst="rect">
            <a:avLst/>
          </a:prstGeom>
        </p:spPr>
        <p:txBody>
          <a:bodyPr wrap="square">
            <a:spAutoFit/>
          </a:bodyPr>
          <a:lstStyle/>
          <a:p>
            <a:pPr algn="ctr" fontAlgn="b"/>
            <a:r>
              <a:rPr lang="ru-RU" b="1" dirty="0" smtClean="0">
                <a:solidFill>
                  <a:schemeClr val="accent4"/>
                </a:solidFill>
                <a:latin typeface="Times New Roman"/>
              </a:rPr>
              <a:t>«</a:t>
            </a:r>
            <a:r>
              <a:rPr lang="kk-KZ" b="1" dirty="0" smtClean="0">
                <a:solidFill>
                  <a:schemeClr val="accent4"/>
                </a:solidFill>
                <a:latin typeface="Times New Roman"/>
              </a:rPr>
              <a:t>Алтын қағидалар»</a:t>
            </a:r>
            <a:endParaRPr lang="ru-RU" b="1" dirty="0">
              <a:solidFill>
                <a:schemeClr val="accent4"/>
              </a:solidFill>
              <a:latin typeface="Times New Roman"/>
            </a:endParaRPr>
          </a:p>
        </p:txBody>
      </p:sp>
      <p:sp>
        <p:nvSpPr>
          <p:cNvPr id="17" name="TextBox 16"/>
          <p:cNvSpPr txBox="1"/>
          <p:nvPr/>
        </p:nvSpPr>
        <p:spPr>
          <a:xfrm>
            <a:off x="4355976" y="1859947"/>
            <a:ext cx="2051721" cy="1015663"/>
          </a:xfrm>
          <a:prstGeom prst="rect">
            <a:avLst/>
          </a:prstGeom>
          <a:noFill/>
        </p:spPr>
        <p:txBody>
          <a:bodyPr wrap="square" rtlCol="0" anchor="ctr">
            <a:spAutoFit/>
          </a:bodyPr>
          <a:lstStyle/>
          <a:p>
            <a:pPr algn="ctr"/>
            <a:r>
              <a:rPr lang="kk-KZ" sz="1200" b="1" i="1" dirty="0">
                <a:latin typeface="Times New Roman" panose="02020603050405020304" pitchFamily="18" charset="0"/>
                <a:cs typeface="Times New Roman" panose="02020603050405020304" pitchFamily="18" charset="0"/>
              </a:rPr>
              <a:t>Қауіптілігі жоғары жұмыстар тек </a:t>
            </a:r>
          </a:p>
          <a:p>
            <a:pPr algn="ctr"/>
            <a:r>
              <a:rPr lang="kk-KZ" sz="1200" b="1" i="1" dirty="0">
                <a:latin typeface="Times New Roman" panose="02020603050405020304" pitchFamily="18" charset="0"/>
                <a:cs typeface="Times New Roman" panose="02020603050405020304" pitchFamily="18" charset="0"/>
              </a:rPr>
              <a:t>қолданыстағы наряд-рұқсаттармен </a:t>
            </a:r>
          </a:p>
          <a:p>
            <a:pPr algn="ctr"/>
            <a:r>
              <a:rPr lang="kk-KZ" sz="1200" b="1" i="1" dirty="0">
                <a:latin typeface="Times New Roman" panose="02020603050405020304" pitchFamily="18" charset="0"/>
                <a:cs typeface="Times New Roman" panose="02020603050405020304" pitchFamily="18" charset="0"/>
              </a:rPr>
              <a:t>ғана жүргізілуі </a:t>
            </a:r>
            <a:r>
              <a:rPr lang="kk-KZ" sz="1200" b="1" i="1" dirty="0" smtClean="0">
                <a:latin typeface="Times New Roman" panose="02020603050405020304" pitchFamily="18" charset="0"/>
                <a:cs typeface="Times New Roman" panose="02020603050405020304" pitchFamily="18" charset="0"/>
              </a:rPr>
              <a:t>тиіс</a:t>
            </a:r>
            <a:endParaRPr lang="ru-RU" sz="1200" b="1" i="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6228184" y="1844824"/>
            <a:ext cx="2160240" cy="1015663"/>
          </a:xfrm>
          <a:prstGeom prst="rect">
            <a:avLst/>
          </a:prstGeom>
          <a:noFill/>
        </p:spPr>
        <p:txBody>
          <a:bodyPr wrap="square" rtlCol="0" anchor="ctr">
            <a:spAutoFit/>
          </a:bodyPr>
          <a:lstStyle/>
          <a:p>
            <a:pPr algn="ctr"/>
            <a:r>
              <a:rPr lang="kk-KZ" sz="1200" b="1" i="1" dirty="0" smtClean="0">
                <a:latin typeface="Times New Roman" panose="02020603050405020304" pitchFamily="18" charset="0"/>
                <a:cs typeface="Times New Roman" panose="02020603050405020304" pitchFamily="18" charset="0"/>
              </a:rPr>
              <a:t>Жұмысты бастар алдында ажыратуды тексеріңіз және көрсетілген жеке қорғаныс құралдарын пайдаланыңыздар  </a:t>
            </a:r>
            <a:endParaRPr lang="ru-RU" sz="1200" b="1" i="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1043608" y="5879012"/>
            <a:ext cx="1791818" cy="646331"/>
          </a:xfrm>
          <a:prstGeom prst="rect">
            <a:avLst/>
          </a:prstGeom>
          <a:noFill/>
        </p:spPr>
        <p:txBody>
          <a:bodyPr wrap="square" rtlCol="0" anchor="ctr">
            <a:spAutoFit/>
          </a:bodyPr>
          <a:lstStyle/>
          <a:p>
            <a:pPr algn="ctr"/>
            <a:r>
              <a:rPr lang="kk-KZ" sz="1200" b="1" i="1" dirty="0" smtClean="0">
                <a:latin typeface="Times New Roman" panose="02020603050405020304" pitchFamily="18" charset="0"/>
                <a:cs typeface="Times New Roman" panose="02020603050405020304" pitchFamily="18" charset="0"/>
              </a:rPr>
              <a:t>Тұйық кеңестікте кірер алдында рұқсат алыңыз </a:t>
            </a:r>
            <a:endParaRPr lang="ru-RU" sz="1200" b="1" i="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4665914" y="5838363"/>
            <a:ext cx="1791818" cy="830997"/>
          </a:xfrm>
          <a:prstGeom prst="rect">
            <a:avLst/>
          </a:prstGeom>
          <a:noFill/>
        </p:spPr>
        <p:txBody>
          <a:bodyPr wrap="square" rtlCol="0" anchor="ctr">
            <a:spAutoFit/>
          </a:bodyPr>
          <a:lstStyle/>
          <a:p>
            <a:pPr algn="ctr"/>
            <a:r>
              <a:rPr lang="kk-KZ" sz="1200" b="1" i="1" dirty="0" smtClean="0">
                <a:latin typeface="Times New Roman" panose="02020603050405020304" pitchFamily="18" charset="0"/>
                <a:cs typeface="Times New Roman" panose="02020603050405020304" pitchFamily="18" charset="0"/>
              </a:rPr>
              <a:t>Қозғалыстағы жабдықтан кауіпсіз арақашықтықта болыңыз </a:t>
            </a:r>
            <a:endParaRPr lang="ru-RU" sz="1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22773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726900295"/>
              </p:ext>
            </p:extLst>
          </p:nvPr>
        </p:nvGraphicFramePr>
        <p:xfrm>
          <a:off x="251523" y="1844824"/>
          <a:ext cx="8640958" cy="3817567"/>
        </p:xfrm>
        <a:graphic>
          <a:graphicData uri="http://schemas.openxmlformats.org/drawingml/2006/table">
            <a:tbl>
              <a:tblPr/>
              <a:tblGrid>
                <a:gridCol w="1224133"/>
                <a:gridCol w="739721"/>
                <a:gridCol w="549879"/>
                <a:gridCol w="706987"/>
                <a:gridCol w="706987"/>
                <a:gridCol w="785542"/>
                <a:gridCol w="471325"/>
                <a:gridCol w="864097"/>
                <a:gridCol w="471325"/>
                <a:gridCol w="785542"/>
                <a:gridCol w="706987"/>
                <a:gridCol w="628433"/>
              </a:tblGrid>
              <a:tr h="283167">
                <a:tc gridSpan="12">
                  <a:txBody>
                    <a:bodyPr/>
                    <a:lstStyle/>
                    <a:p>
                      <a:pPr algn="ctr" fontAlgn="b"/>
                      <a:endParaRPr lang="ru-RU" sz="1200" b="1" i="0" u="none" strike="noStrike" dirty="0">
                        <a:solidFill>
                          <a:srgbClr val="000000"/>
                        </a:solidFill>
                        <a:effectLst/>
                        <a:latin typeface="Times New Roman"/>
                      </a:endParaRPr>
                    </a:p>
                  </a:txBody>
                  <a:tcPr marL="6023" marR="6023" marT="6023" marB="0" anchor="b">
                    <a:lnL>
                      <a:noFill/>
                    </a:lnL>
                    <a:lnR>
                      <a:noFill/>
                    </a:lnR>
                    <a:lnT>
                      <a:noFill/>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27138">
                <a:tc rowSpan="2">
                  <a:txBody>
                    <a:bodyPr/>
                    <a:lstStyle/>
                    <a:p>
                      <a:pPr algn="ctr" fontAlgn="ctr"/>
                      <a:r>
                        <a:rPr lang="kk-KZ" sz="1000" b="1" i="0" u="none" strike="noStrike" dirty="0" smtClean="0">
                          <a:solidFill>
                            <a:schemeClr val="accent4"/>
                          </a:solidFill>
                          <a:effectLst/>
                          <a:latin typeface="Times New Roman"/>
                        </a:rPr>
                        <a:t>Жеке</a:t>
                      </a:r>
                      <a:r>
                        <a:rPr lang="kk-KZ" sz="1000" b="1" i="0" u="none" strike="noStrike" baseline="0" dirty="0" smtClean="0">
                          <a:solidFill>
                            <a:schemeClr val="accent4"/>
                          </a:solidFill>
                          <a:effectLst/>
                          <a:latin typeface="Times New Roman"/>
                        </a:rPr>
                        <a:t> қорғаныс құралдар (ЖҚҚ) атауы</a:t>
                      </a:r>
                      <a:endParaRPr lang="ru-RU" sz="1000" b="1" i="0" u="none" strike="noStrike" dirty="0">
                        <a:solidFill>
                          <a:schemeClr val="accent4"/>
                        </a:solidFill>
                        <a:effectLst/>
                        <a:latin typeface="Times New Roman"/>
                      </a:endParaRPr>
                    </a:p>
                  </a:txBody>
                  <a:tcPr marL="6023" marR="6023" marT="602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gridSpan="2">
                  <a:txBody>
                    <a:bodyPr/>
                    <a:lstStyle/>
                    <a:p>
                      <a:pPr algn="ctr" fontAlgn="ctr"/>
                      <a:r>
                        <a:rPr lang="ru-RU" sz="1000" b="1" i="0" u="none" strike="noStrike" dirty="0" smtClean="0">
                          <a:solidFill>
                            <a:schemeClr val="accent4"/>
                          </a:solidFill>
                          <a:effectLst/>
                          <a:latin typeface="Times New Roman"/>
                        </a:rPr>
                        <a:t>БТКБ бойынша </a:t>
                      </a:r>
                    </a:p>
                    <a:p>
                      <a:pPr algn="ctr" fontAlgn="ctr"/>
                      <a:r>
                        <a:rPr lang="ru-RU" sz="1000" b="1" i="0" u="none" strike="noStrike" dirty="0" smtClean="0">
                          <a:solidFill>
                            <a:schemeClr val="accent4"/>
                          </a:solidFill>
                          <a:effectLst/>
                          <a:latin typeface="Times New Roman"/>
                        </a:rPr>
                        <a:t>ЖҚҚ саны</a:t>
                      </a:r>
                      <a:endParaRPr lang="ru-RU" sz="10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hMerge="1">
                  <a:txBody>
                    <a:bodyPr/>
                    <a:lstStyle/>
                    <a:p>
                      <a:endParaRPr lang="ru-RU"/>
                    </a:p>
                  </a:txBody>
                  <a:tcPr/>
                </a:tc>
                <a:tc gridSpan="2">
                  <a:txBody>
                    <a:bodyPr/>
                    <a:lstStyle/>
                    <a:p>
                      <a:pPr marL="0" marR="0" indent="0" algn="ctr" defTabSz="914377" rtl="0" eaLnBrk="1" fontAlgn="ctr" latinLnBrk="0" hangingPunct="1">
                        <a:lnSpc>
                          <a:spcPct val="100000"/>
                        </a:lnSpc>
                        <a:spcBef>
                          <a:spcPts val="0"/>
                        </a:spcBef>
                        <a:spcAft>
                          <a:spcPts val="0"/>
                        </a:spcAft>
                        <a:buClrTx/>
                        <a:buSzTx/>
                        <a:buFontTx/>
                        <a:buNone/>
                        <a:tabLst/>
                        <a:defRPr/>
                      </a:pPr>
                      <a:r>
                        <a:rPr lang="kk-KZ" sz="1000" b="1" i="0" u="none" strike="noStrike" dirty="0" smtClean="0">
                          <a:solidFill>
                            <a:schemeClr val="accent4"/>
                          </a:solidFill>
                          <a:effectLst/>
                          <a:latin typeface="Times New Roman"/>
                        </a:rPr>
                        <a:t>ЖТКБ бойынша </a:t>
                      </a:r>
                    </a:p>
                    <a:p>
                      <a:pPr marL="0" marR="0" indent="0" algn="ctr" defTabSz="914377" rtl="0" eaLnBrk="1" fontAlgn="ctr" latinLnBrk="0" hangingPunct="1">
                        <a:lnSpc>
                          <a:spcPct val="100000"/>
                        </a:lnSpc>
                        <a:spcBef>
                          <a:spcPts val="0"/>
                        </a:spcBef>
                        <a:spcAft>
                          <a:spcPts val="0"/>
                        </a:spcAft>
                        <a:buClrTx/>
                        <a:buSzTx/>
                        <a:buFontTx/>
                        <a:buNone/>
                        <a:tabLst/>
                        <a:defRPr/>
                      </a:pPr>
                      <a:r>
                        <a:rPr lang="kk-KZ" sz="1000" b="1" i="0" u="none" strike="noStrike" dirty="0" smtClean="0">
                          <a:solidFill>
                            <a:schemeClr val="accent4"/>
                          </a:solidFill>
                          <a:effectLst/>
                          <a:latin typeface="Times New Roman"/>
                        </a:rPr>
                        <a:t>ЖҚҚ саны</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hMerge="1">
                  <a:txBody>
                    <a:bodyPr/>
                    <a:lstStyle/>
                    <a:p>
                      <a:endParaRPr lang="ru-RU"/>
                    </a:p>
                  </a:txBody>
                  <a:tcPr/>
                </a:tc>
                <a:tc gridSpan="2">
                  <a:txBody>
                    <a:bodyPr/>
                    <a:lstStyle/>
                    <a:p>
                      <a:pPr algn="ctr" fontAlgn="ctr"/>
                      <a:r>
                        <a:rPr lang="kk-KZ" sz="1000" b="1" i="0" u="none" strike="noStrike" dirty="0" smtClean="0">
                          <a:solidFill>
                            <a:schemeClr val="accent4"/>
                          </a:solidFill>
                          <a:effectLst/>
                          <a:latin typeface="Times New Roman"/>
                        </a:rPr>
                        <a:t>МТКБ бойынша </a:t>
                      </a:r>
                    </a:p>
                    <a:p>
                      <a:pPr algn="ctr" fontAlgn="ctr"/>
                      <a:r>
                        <a:rPr lang="kk-KZ" sz="1000" b="1" i="0" u="none" strike="noStrike" dirty="0" smtClean="0">
                          <a:solidFill>
                            <a:schemeClr val="accent4"/>
                          </a:solidFill>
                          <a:effectLst/>
                          <a:latin typeface="Times New Roman"/>
                        </a:rPr>
                        <a:t>ЖҚҚ саны</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hMerge="1">
                  <a:txBody>
                    <a:bodyPr/>
                    <a:lstStyle/>
                    <a:p>
                      <a:endParaRPr lang="ru-RU"/>
                    </a:p>
                  </a:txBody>
                  <a:tcPr/>
                </a:tc>
                <a:tc gridSpan="2">
                  <a:txBody>
                    <a:bodyPr/>
                    <a:lstStyle/>
                    <a:p>
                      <a:pPr algn="ctr" fontAlgn="ctr"/>
                      <a:r>
                        <a:rPr lang="kk-KZ" sz="1000" b="1" i="0" u="none" strike="noStrike" dirty="0" smtClean="0">
                          <a:solidFill>
                            <a:schemeClr val="accent4"/>
                          </a:solidFill>
                          <a:effectLst/>
                          <a:latin typeface="Times New Roman"/>
                        </a:rPr>
                        <a:t>ОЖЦ бойынша </a:t>
                      </a:r>
                    </a:p>
                    <a:p>
                      <a:pPr algn="ctr" fontAlgn="ctr"/>
                      <a:r>
                        <a:rPr lang="kk-KZ" sz="1000" b="1" i="0" u="none" strike="noStrike" dirty="0" smtClean="0">
                          <a:solidFill>
                            <a:schemeClr val="accent4"/>
                          </a:solidFill>
                          <a:effectLst/>
                          <a:latin typeface="Times New Roman"/>
                        </a:rPr>
                        <a:t>ЖҚҚ саны</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hMerge="1">
                  <a:txBody>
                    <a:bodyPr/>
                    <a:lstStyle/>
                    <a:p>
                      <a:endParaRPr lang="ru-RU"/>
                    </a:p>
                  </a:txBody>
                  <a:tcPr/>
                </a:tc>
                <a:tc gridSpan="3">
                  <a:txBody>
                    <a:bodyPr/>
                    <a:lstStyle/>
                    <a:p>
                      <a:pPr algn="ctr" fontAlgn="ctr"/>
                      <a:r>
                        <a:rPr lang="ru-RU" sz="1000" b="1" i="0" u="none" strike="noStrike" dirty="0" err="1" smtClean="0">
                          <a:solidFill>
                            <a:schemeClr val="accent4"/>
                          </a:solidFill>
                          <a:effectLst/>
                          <a:latin typeface="Times New Roman"/>
                        </a:rPr>
                        <a:t>Барлық</a:t>
                      </a:r>
                      <a:r>
                        <a:rPr lang="ru-RU" sz="1000" b="1" i="0" u="none" strike="noStrike" dirty="0" smtClean="0">
                          <a:solidFill>
                            <a:schemeClr val="accent4"/>
                          </a:solidFill>
                          <a:effectLst/>
                          <a:latin typeface="Times New Roman"/>
                        </a:rPr>
                        <a:t> КБ бойынша</a:t>
                      </a:r>
                      <a:endParaRPr lang="ru-RU" sz="10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hMerge="1">
                  <a:txBody>
                    <a:bodyPr/>
                    <a:lstStyle/>
                    <a:p>
                      <a:endParaRPr lang="ru-RU"/>
                    </a:p>
                  </a:txBody>
                  <a:tcPr/>
                </a:tc>
                <a:tc hMerge="1">
                  <a:txBody>
                    <a:bodyPr/>
                    <a:lstStyle/>
                    <a:p>
                      <a:endParaRPr lang="ru-RU"/>
                    </a:p>
                  </a:txBody>
                  <a:tcPr/>
                </a:tc>
              </a:tr>
              <a:tr h="557847">
                <a:tc vMerge="1">
                  <a:txBody>
                    <a:bodyPr/>
                    <a:lstStyle/>
                    <a:p>
                      <a:endParaRPr lang="ru-RU"/>
                    </a:p>
                  </a:txBody>
                  <a:tcPr/>
                </a:tc>
                <a:tc>
                  <a:txBody>
                    <a:bodyPr/>
                    <a:lstStyle/>
                    <a:p>
                      <a:pPr algn="ctr" fontAlgn="ctr"/>
                      <a:r>
                        <a:rPr lang="ru-RU" sz="900" b="1" i="0" u="none" strike="noStrike" dirty="0" err="1" smtClean="0">
                          <a:solidFill>
                            <a:schemeClr val="accent4"/>
                          </a:solidFill>
                          <a:effectLst/>
                          <a:latin typeface="Times New Roman"/>
                        </a:rPr>
                        <a:t>қажеттілік</a:t>
                      </a:r>
                      <a:r>
                        <a:rPr lang="ru-RU" sz="900" b="1" i="0" u="none" strike="noStrike" baseline="0" dirty="0" smtClean="0">
                          <a:solidFill>
                            <a:schemeClr val="accent4"/>
                          </a:solidFill>
                          <a:effectLst/>
                          <a:latin typeface="Times New Roman"/>
                        </a:rPr>
                        <a:t> </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smtClean="0">
                          <a:solidFill>
                            <a:schemeClr val="accent4"/>
                          </a:solidFill>
                          <a:effectLst/>
                          <a:latin typeface="Times New Roman"/>
                        </a:rPr>
                        <a:t>факт</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err="1" smtClean="0">
                          <a:solidFill>
                            <a:schemeClr val="accent4"/>
                          </a:solidFill>
                          <a:effectLst/>
                          <a:latin typeface="Times New Roman"/>
                        </a:rPr>
                        <a:t>қажеттілік</a:t>
                      </a:r>
                      <a:r>
                        <a:rPr lang="ru-RU" sz="900" b="1" i="0" u="none" strike="noStrike" baseline="0" dirty="0" smtClean="0">
                          <a:solidFill>
                            <a:schemeClr val="accent4"/>
                          </a:solidFill>
                          <a:effectLst/>
                          <a:latin typeface="Times New Roman"/>
                        </a:rPr>
                        <a:t> </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smtClean="0">
                          <a:solidFill>
                            <a:schemeClr val="accent4"/>
                          </a:solidFill>
                          <a:effectLst/>
                          <a:latin typeface="Times New Roman"/>
                        </a:rPr>
                        <a:t>факт</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err="1" smtClean="0">
                          <a:solidFill>
                            <a:schemeClr val="accent4"/>
                          </a:solidFill>
                          <a:effectLst/>
                          <a:latin typeface="Times New Roman"/>
                        </a:rPr>
                        <a:t>қажеттілік</a:t>
                      </a:r>
                      <a:r>
                        <a:rPr lang="ru-RU" sz="900" b="1" i="0" u="none" strike="noStrike" baseline="0" dirty="0" smtClean="0">
                          <a:solidFill>
                            <a:schemeClr val="accent4"/>
                          </a:solidFill>
                          <a:effectLst/>
                          <a:latin typeface="Times New Roman"/>
                        </a:rPr>
                        <a:t> </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smtClean="0">
                          <a:solidFill>
                            <a:schemeClr val="accent4"/>
                          </a:solidFill>
                          <a:effectLst/>
                          <a:latin typeface="Times New Roman"/>
                        </a:rPr>
                        <a:t>факт</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err="1" smtClean="0">
                          <a:solidFill>
                            <a:schemeClr val="accent4"/>
                          </a:solidFill>
                          <a:effectLst/>
                          <a:latin typeface="Times New Roman"/>
                        </a:rPr>
                        <a:t>қажеттілік</a:t>
                      </a:r>
                      <a:r>
                        <a:rPr lang="ru-RU" sz="900" b="1" i="0" u="none" strike="noStrike" baseline="0" dirty="0" smtClean="0">
                          <a:solidFill>
                            <a:schemeClr val="accent4"/>
                          </a:solidFill>
                          <a:effectLst/>
                          <a:latin typeface="Times New Roman"/>
                        </a:rPr>
                        <a:t> </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smtClean="0">
                          <a:solidFill>
                            <a:schemeClr val="accent4"/>
                          </a:solidFill>
                          <a:effectLst/>
                          <a:latin typeface="Times New Roman"/>
                        </a:rPr>
                        <a:t>факт</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err="1" smtClean="0">
                          <a:solidFill>
                            <a:schemeClr val="accent4"/>
                          </a:solidFill>
                          <a:effectLst/>
                          <a:latin typeface="Times New Roman"/>
                        </a:rPr>
                        <a:t>қажеттілік</a:t>
                      </a:r>
                      <a:r>
                        <a:rPr lang="ru-RU" sz="900" b="1" i="0" u="none" strike="noStrike" baseline="0" dirty="0" smtClean="0">
                          <a:solidFill>
                            <a:schemeClr val="accent4"/>
                          </a:solidFill>
                          <a:effectLst/>
                          <a:latin typeface="Times New Roman"/>
                        </a:rPr>
                        <a:t> </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smtClean="0">
                          <a:solidFill>
                            <a:schemeClr val="accent4"/>
                          </a:solidFill>
                          <a:effectLst/>
                          <a:latin typeface="Times New Roman"/>
                        </a:rPr>
                        <a:t>факт</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c>
                  <a:txBody>
                    <a:bodyPr/>
                    <a:lstStyle/>
                    <a:p>
                      <a:pPr algn="ctr" fontAlgn="ctr"/>
                      <a:r>
                        <a:rPr lang="ru-RU" sz="900" b="1" i="0" u="none" strike="noStrike" dirty="0" err="1" smtClean="0">
                          <a:solidFill>
                            <a:schemeClr val="accent4"/>
                          </a:solidFill>
                          <a:effectLst/>
                          <a:latin typeface="Times New Roman"/>
                        </a:rPr>
                        <a:t>Жоспарланган</a:t>
                      </a:r>
                      <a:r>
                        <a:rPr lang="ru-RU" sz="900" b="1" i="0" u="none" strike="noStrike" dirty="0" smtClean="0">
                          <a:solidFill>
                            <a:schemeClr val="accent4"/>
                          </a:solidFill>
                          <a:effectLst/>
                          <a:latin typeface="Times New Roman"/>
                        </a:rPr>
                        <a:t> </a:t>
                      </a:r>
                      <a:r>
                        <a:rPr lang="ru-RU" sz="900" b="1" i="0" u="none" strike="noStrike" dirty="0" err="1" smtClean="0">
                          <a:solidFill>
                            <a:schemeClr val="accent4"/>
                          </a:solidFill>
                          <a:effectLst/>
                          <a:latin typeface="Times New Roman"/>
                        </a:rPr>
                        <a:t>сатып</a:t>
                      </a:r>
                      <a:r>
                        <a:rPr lang="ru-RU" sz="900" b="1" i="0" u="none" strike="noStrike" dirty="0" smtClean="0">
                          <a:solidFill>
                            <a:schemeClr val="accent4"/>
                          </a:solidFill>
                          <a:effectLst/>
                          <a:latin typeface="Times New Roman"/>
                        </a:rPr>
                        <a:t> </a:t>
                      </a:r>
                      <a:r>
                        <a:rPr lang="ru-RU" sz="900" b="1" i="0" u="none" strike="noStrike" dirty="0" err="1" smtClean="0">
                          <a:solidFill>
                            <a:schemeClr val="accent4"/>
                          </a:solidFill>
                          <a:effectLst/>
                          <a:latin typeface="Times New Roman"/>
                        </a:rPr>
                        <a:t>алу</a:t>
                      </a:r>
                      <a:endParaRPr lang="ru-RU" sz="9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solidFill>
                  </a:tcPr>
                </a:tc>
              </a:tr>
              <a:tr h="225165">
                <a:tc>
                  <a:txBody>
                    <a:bodyPr/>
                    <a:lstStyle/>
                    <a:p>
                      <a:pPr algn="ctr" fontAlgn="ctr"/>
                      <a:r>
                        <a:rPr lang="ru-RU" sz="800" b="1" i="1" u="none" strike="noStrike" dirty="0" smtClean="0">
                          <a:solidFill>
                            <a:schemeClr val="accent4"/>
                          </a:solidFill>
                          <a:effectLst/>
                          <a:latin typeface="Times New Roman"/>
                        </a:rPr>
                        <a:t>1</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2</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3</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4</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5</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6</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7</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8</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9</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800" b="1" i="1" u="none" strike="noStrike" dirty="0" smtClean="0">
                          <a:solidFill>
                            <a:schemeClr val="accent4"/>
                          </a:solidFill>
                          <a:effectLst/>
                          <a:latin typeface="Times New Roman"/>
                        </a:rPr>
                        <a:t>10</a:t>
                      </a:r>
                      <a:endParaRPr lang="ru-RU" sz="800" b="1" i="1"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ru-RU" sz="800" b="1" i="1" u="none" strike="noStrike" dirty="0" smtClean="0">
                          <a:solidFill>
                            <a:schemeClr val="accent4"/>
                          </a:solidFill>
                          <a:effectLst/>
                          <a:latin typeface="Calibri"/>
                        </a:rPr>
                        <a:t>11</a:t>
                      </a:r>
                      <a:endParaRPr lang="ru-RU" sz="800" b="1" i="1" u="none" strike="noStrike" dirty="0">
                        <a:solidFill>
                          <a:schemeClr val="accent4"/>
                        </a:solidFill>
                        <a:effectLst/>
                        <a:latin typeface="Calibri"/>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ru-RU" sz="800" b="1" i="1" u="none" strike="noStrike" dirty="0" smtClean="0">
                          <a:solidFill>
                            <a:schemeClr val="accent4"/>
                          </a:solidFill>
                          <a:effectLst/>
                          <a:latin typeface="Calibri"/>
                        </a:rPr>
                        <a:t>12</a:t>
                      </a:r>
                      <a:endParaRPr lang="ru-RU" sz="800" b="1" i="1" u="none" strike="noStrike" dirty="0">
                        <a:solidFill>
                          <a:schemeClr val="accent4"/>
                        </a:solidFill>
                        <a:effectLst/>
                        <a:latin typeface="Calibri"/>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57306">
                <a:tc>
                  <a:txBody>
                    <a:bodyPr/>
                    <a:lstStyle/>
                    <a:p>
                      <a:pPr algn="ctr" fontAlgn="b"/>
                      <a:r>
                        <a:rPr lang="kk-KZ" sz="1200" b="1" i="0" u="none" strike="noStrike" baseline="0" dirty="0" smtClean="0">
                          <a:solidFill>
                            <a:schemeClr val="accent4"/>
                          </a:solidFill>
                          <a:effectLst/>
                          <a:latin typeface="Times New Roman"/>
                        </a:rPr>
                        <a:t>жаздық арнайы киім</a:t>
                      </a:r>
                      <a:endParaRPr lang="ru-RU" sz="12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1 521</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1 637</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983</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1 018</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418</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461</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80</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84</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a:solidFill>
                            <a:schemeClr val="accent4"/>
                          </a:solidFill>
                          <a:effectLst/>
                          <a:latin typeface="Times New Roman"/>
                        </a:rPr>
                        <a:t>3 002</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a:solidFill>
                            <a:schemeClr val="accent4"/>
                          </a:solidFill>
                          <a:effectLst/>
                          <a:latin typeface="Times New Roman"/>
                        </a:rPr>
                        <a:t>3 200</a:t>
                      </a: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200" b="1" i="0" u="none" strike="noStrike" dirty="0" smtClean="0">
                          <a:solidFill>
                            <a:schemeClr val="accent4"/>
                          </a:solidFill>
                          <a:effectLst/>
                          <a:latin typeface="Times New Roman"/>
                        </a:rPr>
                        <a:t>3 323</a:t>
                      </a:r>
                      <a:endParaRPr lang="ru-RU" sz="1200" b="1" i="0" u="none" strike="noStrike" dirty="0">
                        <a:solidFill>
                          <a:schemeClr val="accent4"/>
                        </a:solidFill>
                        <a:effectLst/>
                        <a:latin typeface="Times New Roman"/>
                      </a:endParaRPr>
                    </a:p>
                  </a:txBody>
                  <a:tcPr marL="6023" marR="6023" marT="60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r>
              <a:tr h="555278">
                <a:tc>
                  <a:txBody>
                    <a:bodyPr/>
                    <a:lstStyle/>
                    <a:p>
                      <a:pPr algn="ctr" fontAlgn="b"/>
                      <a:r>
                        <a:rPr lang="ru-RU" sz="1200" b="1" i="0" u="none" strike="noStrike" dirty="0" err="1" smtClean="0">
                          <a:solidFill>
                            <a:schemeClr val="accent4"/>
                          </a:solidFill>
                          <a:effectLst/>
                          <a:latin typeface="Times New Roman"/>
                        </a:rPr>
                        <a:t>қыстық</a:t>
                      </a:r>
                      <a:r>
                        <a:rPr lang="ru-RU" sz="1200" b="1" i="0" u="none" strike="noStrike" dirty="0" smtClean="0">
                          <a:solidFill>
                            <a:schemeClr val="accent4"/>
                          </a:solidFill>
                          <a:effectLst/>
                          <a:latin typeface="Times New Roman"/>
                        </a:rPr>
                        <a:t> </a:t>
                      </a:r>
                      <a:r>
                        <a:rPr lang="kk-KZ" sz="1200" b="1" i="0" u="none" strike="noStrike" baseline="0" dirty="0" smtClean="0">
                          <a:solidFill>
                            <a:schemeClr val="accent4"/>
                          </a:solidFill>
                          <a:effectLst/>
                          <a:latin typeface="Times New Roman"/>
                        </a:rPr>
                        <a:t>арнайы киім</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784</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571</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539</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154</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231</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86</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17</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smtClean="0">
                          <a:solidFill>
                            <a:schemeClr val="accent4"/>
                          </a:solidFill>
                          <a:effectLst/>
                          <a:latin typeface="Times New Roman"/>
                        </a:rPr>
                        <a:t>3</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smtClean="0">
                          <a:solidFill>
                            <a:schemeClr val="accent4"/>
                          </a:solidFill>
                          <a:effectLst/>
                          <a:latin typeface="Times New Roman"/>
                        </a:rPr>
                        <a:t>1 571</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smtClean="0">
                          <a:solidFill>
                            <a:schemeClr val="accent4"/>
                          </a:solidFill>
                          <a:effectLst/>
                          <a:latin typeface="Times New Roman"/>
                        </a:rPr>
                        <a:t>814</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smtClean="0">
                          <a:solidFill>
                            <a:schemeClr val="accent4"/>
                          </a:solidFill>
                          <a:effectLst/>
                          <a:latin typeface="Times New Roman"/>
                        </a:rPr>
                        <a:t>2 270</a:t>
                      </a:r>
                      <a:endParaRPr lang="ru-RU" sz="1200" b="1" i="0" u="none" strike="noStrike" dirty="0">
                        <a:solidFill>
                          <a:schemeClr val="accent4"/>
                        </a:solidFill>
                        <a:effectLst/>
                        <a:latin typeface="Times New Roman"/>
                      </a:endParaRPr>
                    </a:p>
                  </a:txBody>
                  <a:tcPr marL="4670" marR="4670" marT="46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r>
              <a:tr h="555833">
                <a:tc>
                  <a:txBody>
                    <a:bodyPr/>
                    <a:lstStyle/>
                    <a:p>
                      <a:pPr algn="ctr" fontAlgn="b"/>
                      <a:r>
                        <a:rPr lang="ru-RU" sz="1200" b="1" i="0" u="none" strike="noStrike" dirty="0" err="1" smtClean="0">
                          <a:solidFill>
                            <a:schemeClr val="accent4"/>
                          </a:solidFill>
                          <a:effectLst/>
                          <a:latin typeface="Times New Roman"/>
                        </a:rPr>
                        <a:t>жаздық</a:t>
                      </a:r>
                      <a:r>
                        <a:rPr lang="ru-RU" sz="1200" b="1" i="0" u="none" strike="noStrike" dirty="0" smtClean="0">
                          <a:solidFill>
                            <a:schemeClr val="accent4"/>
                          </a:solidFill>
                          <a:effectLst/>
                          <a:latin typeface="Times New Roman"/>
                        </a:rPr>
                        <a:t> </a:t>
                      </a:r>
                      <a:r>
                        <a:rPr lang="ru-RU" sz="1200" b="1" i="0" u="none" strike="noStrike" dirty="0" err="1" smtClean="0">
                          <a:solidFill>
                            <a:schemeClr val="accent4"/>
                          </a:solidFill>
                          <a:effectLst/>
                          <a:latin typeface="Times New Roman"/>
                        </a:rPr>
                        <a:t>арнайы</a:t>
                      </a:r>
                      <a:r>
                        <a:rPr lang="ru-RU" sz="1200" b="1" i="0" u="none" strike="noStrike" dirty="0" smtClean="0">
                          <a:solidFill>
                            <a:schemeClr val="accent4"/>
                          </a:solidFill>
                          <a:effectLst/>
                          <a:latin typeface="Times New Roman"/>
                        </a:rPr>
                        <a:t> </a:t>
                      </a:r>
                      <a:r>
                        <a:rPr lang="ru-RU" sz="1200" b="1" i="0" u="none" strike="noStrike" dirty="0" err="1" smtClean="0">
                          <a:solidFill>
                            <a:schemeClr val="accent4"/>
                          </a:solidFill>
                          <a:effectLst/>
                          <a:latin typeface="Times New Roman"/>
                        </a:rPr>
                        <a:t>аяқкиім</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1 154</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kk-KZ" sz="1200" b="1" i="0" u="none" strike="noStrike" dirty="0" smtClean="0">
                          <a:solidFill>
                            <a:schemeClr val="accent4"/>
                          </a:solidFill>
                          <a:effectLst/>
                          <a:latin typeface="Times New Roman"/>
                        </a:rPr>
                        <a:t>298</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710</a:t>
                      </a: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kk-KZ" sz="1200" b="1" i="0" u="none" strike="noStrike" dirty="0" smtClean="0">
                          <a:solidFill>
                            <a:schemeClr val="accent4"/>
                          </a:solidFill>
                          <a:effectLst/>
                          <a:latin typeface="Times New Roman"/>
                        </a:rPr>
                        <a:t>115</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388</a:t>
                      </a: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kk-KZ" sz="1200" b="1" i="0" u="none" strike="noStrike" dirty="0" smtClean="0">
                          <a:solidFill>
                            <a:schemeClr val="accent4"/>
                          </a:solidFill>
                          <a:effectLst/>
                          <a:latin typeface="Times New Roman"/>
                        </a:rPr>
                        <a:t>58</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41</a:t>
                      </a: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kk-KZ" sz="1200" b="1" i="0" u="none" strike="noStrike" dirty="0" smtClean="0">
                          <a:solidFill>
                            <a:schemeClr val="accent4"/>
                          </a:solidFill>
                          <a:effectLst/>
                          <a:latin typeface="Times New Roman"/>
                        </a:rPr>
                        <a:t>28</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smtClean="0">
                          <a:solidFill>
                            <a:schemeClr val="accent4"/>
                          </a:solidFill>
                          <a:effectLst/>
                          <a:latin typeface="Times New Roman"/>
                        </a:rPr>
                        <a:t>2 293</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kk-KZ" sz="1200" b="1" i="0" u="none" strike="noStrike" dirty="0" smtClean="0">
                          <a:solidFill>
                            <a:schemeClr val="accent4"/>
                          </a:solidFill>
                          <a:effectLst/>
                          <a:latin typeface="Times New Roman"/>
                        </a:rPr>
                        <a:t>499</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200" b="1" i="0" u="none" strike="noStrike" dirty="0" smtClean="0">
                          <a:solidFill>
                            <a:schemeClr val="accent4"/>
                          </a:solidFill>
                          <a:effectLst/>
                          <a:latin typeface="Times New Roman"/>
                        </a:rPr>
                        <a:t>2 354</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r>
              <a:tr h="555833">
                <a:tc>
                  <a:txBody>
                    <a:bodyPr/>
                    <a:lstStyle/>
                    <a:p>
                      <a:pPr algn="ctr" fontAlgn="ctr"/>
                      <a:r>
                        <a:rPr lang="ru-RU" sz="1200" b="1" i="0" u="none" strike="noStrike" dirty="0" err="1" smtClean="0">
                          <a:solidFill>
                            <a:schemeClr val="accent4"/>
                          </a:solidFill>
                          <a:effectLst/>
                          <a:latin typeface="Times New Roman"/>
                        </a:rPr>
                        <a:t>қыстық</a:t>
                      </a:r>
                      <a:r>
                        <a:rPr lang="ru-RU" sz="1200" b="1" i="0" u="none" strike="noStrike" dirty="0" smtClean="0">
                          <a:solidFill>
                            <a:schemeClr val="accent4"/>
                          </a:solidFill>
                          <a:effectLst/>
                          <a:latin typeface="Times New Roman"/>
                        </a:rPr>
                        <a:t> </a:t>
                      </a:r>
                      <a:r>
                        <a:rPr lang="ru-RU" sz="1200" b="1" i="0" u="none" strike="noStrike" dirty="0" err="1" smtClean="0">
                          <a:solidFill>
                            <a:schemeClr val="accent4"/>
                          </a:solidFill>
                          <a:effectLst/>
                          <a:latin typeface="Times New Roman"/>
                        </a:rPr>
                        <a:t>арнайы</a:t>
                      </a:r>
                      <a:r>
                        <a:rPr lang="ru-RU" sz="1200" b="1" i="0" u="none" strike="noStrike" dirty="0" smtClean="0">
                          <a:solidFill>
                            <a:schemeClr val="accent4"/>
                          </a:solidFill>
                          <a:effectLst/>
                          <a:latin typeface="Times New Roman"/>
                        </a:rPr>
                        <a:t> </a:t>
                      </a:r>
                      <a:r>
                        <a:rPr lang="ru-RU" sz="1200" b="1" i="0" u="none" strike="noStrike" dirty="0" err="1" smtClean="0">
                          <a:solidFill>
                            <a:schemeClr val="accent4"/>
                          </a:solidFill>
                          <a:effectLst/>
                          <a:latin typeface="Times New Roman"/>
                        </a:rPr>
                        <a:t>аяқкиім</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smtClean="0">
                          <a:solidFill>
                            <a:schemeClr val="accent4"/>
                          </a:solidFill>
                          <a:effectLst/>
                          <a:latin typeface="Times New Roman"/>
                        </a:rPr>
                        <a:t>1 042</a:t>
                      </a:r>
                      <a:endParaRPr lang="ru-RU" sz="1200" b="1" i="0" u="none" strike="noStrike" dirty="0">
                        <a:solidFill>
                          <a:schemeClr val="accent4"/>
                        </a:solidFill>
                        <a:effectLst/>
                        <a:latin typeface="Times New Roman"/>
                      </a:endParaRP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0</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518</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35</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253</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0</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25</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ru-RU" sz="1200" b="1" i="0" u="none" strike="noStrike" dirty="0">
                          <a:solidFill>
                            <a:schemeClr val="accent4"/>
                          </a:solidFill>
                          <a:effectLst/>
                          <a:latin typeface="Times New Roman"/>
                        </a:rPr>
                        <a:t>0</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smtClean="0">
                          <a:solidFill>
                            <a:schemeClr val="accent4"/>
                          </a:solidFill>
                          <a:effectLst/>
                          <a:latin typeface="Times New Roman"/>
                        </a:rPr>
                        <a:t>1 838</a:t>
                      </a:r>
                      <a:endParaRPr lang="ru-RU" sz="1200" b="1" i="0" u="none" strike="noStrike" dirty="0">
                        <a:solidFill>
                          <a:schemeClr val="accent4"/>
                        </a:solidFill>
                        <a:effectLst/>
                        <a:latin typeface="Times New Roman"/>
                      </a:endParaRP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b"/>
                      <a:r>
                        <a:rPr lang="ru-RU" sz="1200" b="1" i="0" u="none" strike="noStrike" dirty="0">
                          <a:solidFill>
                            <a:schemeClr val="accent4"/>
                          </a:solidFill>
                          <a:effectLst/>
                          <a:latin typeface="Times New Roman"/>
                        </a:rPr>
                        <a:t>35</a:t>
                      </a:r>
                    </a:p>
                  </a:txBody>
                  <a:tcPr marL="5324" marR="5324" marT="53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ctr" fontAlgn="ctr"/>
                      <a:r>
                        <a:rPr lang="kk-KZ" sz="1200" b="1" i="0" u="none" strike="noStrike" dirty="0" smtClean="0">
                          <a:solidFill>
                            <a:schemeClr val="accent4"/>
                          </a:solidFill>
                          <a:effectLst/>
                          <a:latin typeface="Times New Roman"/>
                        </a:rPr>
                        <a:t>2 464</a:t>
                      </a:r>
                      <a:endParaRPr lang="ru-RU" sz="1200" b="1" i="0" u="none" strike="noStrike" dirty="0">
                        <a:solidFill>
                          <a:schemeClr val="accent4"/>
                        </a:solidFill>
                        <a:effectLst/>
                        <a:latin typeface="Times New Roman"/>
                      </a:endParaRPr>
                    </a:p>
                  </a:txBody>
                  <a:tcPr marL="5040" marR="5040" marT="50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r>
            </a:tbl>
          </a:graphicData>
        </a:graphic>
      </p:graphicFrame>
      <p:pic>
        <p:nvPicPr>
          <p:cNvPr id="5" name="Рисунок 4"/>
          <p:cNvPicPr>
            <a:picLocks noChangeAspect="1"/>
          </p:cNvPicPr>
          <p:nvPr/>
        </p:nvPicPr>
        <p:blipFill>
          <a:blip r:embed="rId3"/>
          <a:stretch>
            <a:fillRect/>
          </a:stretch>
        </p:blipFill>
        <p:spPr>
          <a:xfrm>
            <a:off x="14549" y="116632"/>
            <a:ext cx="1152102" cy="418931"/>
          </a:xfrm>
          <a:prstGeom prst="rect">
            <a:avLst/>
          </a:prstGeom>
        </p:spPr>
      </p:pic>
      <p:sp>
        <p:nvSpPr>
          <p:cNvPr id="8" name="Заголовок 1"/>
          <p:cNvSpPr txBox="1">
            <a:spLocks/>
          </p:cNvSpPr>
          <p:nvPr/>
        </p:nvSpPr>
        <p:spPr>
          <a:xfrm>
            <a:off x="102553" y="450385"/>
            <a:ext cx="9041448"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r>
              <a:rPr lang="kk-KZ" sz="1400" b="1" dirty="0">
                <a:solidFill>
                  <a:schemeClr val="bg1"/>
                </a:solidFill>
                <a:latin typeface="Times New Roman" panose="02020603050405020304" pitchFamily="18" charset="0"/>
                <a:cs typeface="Times New Roman" panose="02020603050405020304" pitchFamily="18" charset="0"/>
              </a:rPr>
              <a:t>Еңбек ету барысында оң нәтиже көрсеткен қызметкерлерді және өндіріс көрсеткіштері бойынша  </a:t>
            </a:r>
          </a:p>
          <a:p>
            <a:pPr algn="r"/>
            <a:r>
              <a:rPr lang="kk-KZ" sz="1400" b="1" dirty="0">
                <a:solidFill>
                  <a:schemeClr val="bg1"/>
                </a:solidFill>
                <a:latin typeface="Times New Roman" panose="02020603050405020304" pitchFamily="18" charset="0"/>
                <a:cs typeface="Times New Roman" panose="02020603050405020304" pitchFamily="18" charset="0"/>
              </a:rPr>
              <a:t>ерекшеленген құрылымдық бөлімшелерді атау арқылы еңбек тәртібі жағдайын талдау,</a:t>
            </a:r>
          </a:p>
          <a:p>
            <a:pPr algn="r"/>
            <a:r>
              <a:rPr lang="kk-KZ" sz="1400" b="1" dirty="0">
                <a:solidFill>
                  <a:schemeClr val="bg1"/>
                </a:solidFill>
                <a:latin typeface="Times New Roman" panose="02020603050405020304" pitchFamily="18" charset="0"/>
                <a:cs typeface="Times New Roman" panose="02020603050405020304" pitchFamily="18" charset="0"/>
              </a:rPr>
              <a:t> сондай-ақ тәртіптік жазаға тартылған қызметкерлердің сандық көрсеткішін атау</a:t>
            </a:r>
            <a:endParaRPr lang="ru-RU" sz="1400" b="1" dirty="0">
              <a:solidFill>
                <a:schemeClr val="bg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403648" y="1393612"/>
            <a:ext cx="6408712" cy="523220"/>
          </a:xfrm>
          <a:prstGeom prst="rect">
            <a:avLst/>
          </a:prstGeom>
        </p:spPr>
        <p:txBody>
          <a:bodyPr wrap="square">
            <a:spAutoFit/>
          </a:bodyPr>
          <a:lstStyle/>
          <a:p>
            <a:pPr algn="ctr" fontAlgn="b"/>
            <a:r>
              <a:rPr lang="kk-KZ" sz="1400" b="1" dirty="0">
                <a:solidFill>
                  <a:schemeClr val="accent4"/>
                </a:solidFill>
                <a:latin typeface="Times New Roman"/>
              </a:rPr>
              <a:t>ЖШС «ОТК» жұмысшыларын арнайы киіммен және аяқкиіммен </a:t>
            </a:r>
            <a:r>
              <a:rPr lang="kk-KZ" sz="1400" b="1" dirty="0" smtClean="0">
                <a:solidFill>
                  <a:schemeClr val="accent4"/>
                </a:solidFill>
                <a:latin typeface="Times New Roman"/>
              </a:rPr>
              <a:t>қамтамасыз </a:t>
            </a:r>
            <a:r>
              <a:rPr lang="kk-KZ" sz="1400" b="1" dirty="0">
                <a:solidFill>
                  <a:schemeClr val="accent4"/>
                </a:solidFill>
                <a:latin typeface="Times New Roman"/>
              </a:rPr>
              <a:t>ету </a:t>
            </a:r>
            <a:r>
              <a:rPr lang="kk-KZ" sz="1400" b="1" dirty="0" smtClean="0">
                <a:solidFill>
                  <a:schemeClr val="accent4"/>
                </a:solidFill>
                <a:latin typeface="Times New Roman"/>
              </a:rPr>
              <a:t>туралы ақпарат 2016ж.</a:t>
            </a:r>
            <a:endParaRPr lang="ru-RU" sz="1400" b="1" dirty="0">
              <a:solidFill>
                <a:schemeClr val="accent4"/>
              </a:solidFill>
              <a:latin typeface="Times New Roman"/>
            </a:endParaRPr>
          </a:p>
        </p:txBody>
      </p:sp>
    </p:spTree>
    <p:extLst>
      <p:ext uri="{BB962C8B-B14F-4D97-AF65-F5344CB8AC3E}">
        <p14:creationId xmlns:p14="http://schemas.microsoft.com/office/powerpoint/2010/main" val="1679268538"/>
      </p:ext>
    </p:extLst>
  </p:cSld>
  <p:clrMapOvr>
    <a:masterClrMapping/>
  </p:clrMapOvr>
  <p:transition spd="slow">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5516" y="1225395"/>
            <a:ext cx="8712968" cy="835453"/>
          </a:xfrm>
        </p:spPr>
        <p:txBody>
          <a:bodyPr>
            <a:noAutofit/>
          </a:bodyPr>
          <a:lstStyle/>
          <a:p>
            <a:pPr marL="0" indent="0" algn="ctr">
              <a:buNone/>
            </a:pPr>
            <a:r>
              <a:rPr lang="kk-KZ" sz="1800" b="1" dirty="0">
                <a:solidFill>
                  <a:srgbClr val="002060"/>
                </a:solidFill>
                <a:latin typeface="Times New Roman" panose="02020603050405020304" pitchFamily="18" charset="0"/>
                <a:cs typeface="Times New Roman" panose="02020603050405020304" pitchFamily="18" charset="0"/>
              </a:rPr>
              <a:t>Жол көлік оқиғаларының </a:t>
            </a:r>
          </a:p>
          <a:p>
            <a:pPr marL="0" indent="0" algn="ctr">
              <a:buNone/>
            </a:pPr>
            <a:r>
              <a:rPr lang="kk-KZ" sz="1800" b="1" dirty="0">
                <a:solidFill>
                  <a:srgbClr val="002060"/>
                </a:solidFill>
                <a:latin typeface="Times New Roman" panose="02020603050405020304" pitchFamily="18" charset="0"/>
                <a:cs typeface="Times New Roman" panose="02020603050405020304" pitchFamily="18" charset="0"/>
              </a:rPr>
              <a:t>салыстырмалы көрсеткіштері  </a:t>
            </a:r>
            <a:r>
              <a:rPr lang="kk-KZ" sz="1800" b="1" dirty="0" smtClean="0">
                <a:solidFill>
                  <a:srgbClr val="002060"/>
                </a:solidFill>
                <a:latin typeface="Times New Roman" panose="02020603050405020304" pitchFamily="18" charset="0"/>
                <a:cs typeface="Times New Roman" panose="02020603050405020304" pitchFamily="18" charset="0"/>
              </a:rPr>
              <a:t>2014 </a:t>
            </a:r>
            <a:r>
              <a:rPr lang="kk-KZ" sz="1800" b="1" dirty="0">
                <a:solidFill>
                  <a:srgbClr val="002060"/>
                </a:solidFill>
                <a:latin typeface="Times New Roman" panose="02020603050405020304" pitchFamily="18" charset="0"/>
                <a:cs typeface="Times New Roman" panose="02020603050405020304" pitchFamily="18" charset="0"/>
              </a:rPr>
              <a:t>– </a:t>
            </a:r>
            <a:r>
              <a:rPr lang="kk-KZ" sz="1800" b="1" dirty="0" smtClean="0">
                <a:solidFill>
                  <a:srgbClr val="002060"/>
                </a:solidFill>
                <a:latin typeface="Times New Roman" panose="02020603050405020304" pitchFamily="18" charset="0"/>
                <a:cs typeface="Times New Roman" panose="02020603050405020304" pitchFamily="18" charset="0"/>
              </a:rPr>
              <a:t>2016 </a:t>
            </a:r>
            <a:r>
              <a:rPr lang="kk-KZ" sz="1800" b="1" dirty="0">
                <a:solidFill>
                  <a:srgbClr val="002060"/>
                </a:solidFill>
                <a:latin typeface="Times New Roman" panose="02020603050405020304" pitchFamily="18" charset="0"/>
                <a:cs typeface="Times New Roman" panose="02020603050405020304" pitchFamily="18" charset="0"/>
              </a:rPr>
              <a:t>ж.ж</a:t>
            </a:r>
            <a:r>
              <a:rPr lang="kk-KZ" sz="1800" b="1" dirty="0" smtClean="0">
                <a:solidFill>
                  <a:srgbClr val="002060"/>
                </a:solidFill>
                <a:latin typeface="Times New Roman" panose="02020603050405020304" pitchFamily="18" charset="0"/>
                <a:cs typeface="Times New Roman" panose="02020603050405020304" pitchFamily="18" charset="0"/>
              </a:rPr>
              <a:t>. </a:t>
            </a:r>
            <a:endParaRPr lang="kk-KZ" sz="1800" b="1" dirty="0">
              <a:solidFill>
                <a:srgbClr val="002060"/>
              </a:solidFill>
              <a:latin typeface="Times New Roman" panose="02020603050405020304" pitchFamily="18" charset="0"/>
              <a:cs typeface="Times New Roman" panose="02020603050405020304" pitchFamily="18" charset="0"/>
            </a:endParaRPr>
          </a:p>
          <a:p>
            <a:pPr marL="0" indent="0" algn="ctr">
              <a:buNone/>
            </a:pPr>
            <a:endParaRPr lang="ru-RU" sz="21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3958482941"/>
              </p:ext>
            </p:extLst>
          </p:nvPr>
        </p:nvGraphicFramePr>
        <p:xfrm>
          <a:off x="251520" y="1941945"/>
          <a:ext cx="8745549" cy="2458900"/>
        </p:xfrm>
        <a:graphic>
          <a:graphicData uri="http://schemas.openxmlformats.org/drawingml/2006/table">
            <a:tbl>
              <a:tblPr firstRow="1" firstCol="1" lastRow="1">
                <a:tableStyleId>{3B4B98B0-60AC-42C2-AFA5-B58CD77FA1E5}</a:tableStyleId>
              </a:tblPr>
              <a:tblGrid>
                <a:gridCol w="1726293"/>
                <a:gridCol w="766446"/>
                <a:gridCol w="779300"/>
                <a:gridCol w="798221"/>
                <a:gridCol w="752197"/>
                <a:gridCol w="773995"/>
                <a:gridCol w="816033"/>
                <a:gridCol w="776357"/>
                <a:gridCol w="812525"/>
                <a:gridCol w="744182"/>
              </a:tblGrid>
              <a:tr h="317732">
                <a:tc rowSpan="2">
                  <a:txBody>
                    <a:bodyPr/>
                    <a:lstStyle/>
                    <a:p>
                      <a:pPr algn="ctr">
                        <a:lnSpc>
                          <a:spcPct val="115000"/>
                        </a:lnSpc>
                        <a:spcAft>
                          <a:spcPts val="0"/>
                        </a:spcAft>
                      </a:pPr>
                      <a:r>
                        <a:rPr lang="kk-KZ" sz="1400" dirty="0">
                          <a:solidFill>
                            <a:srgbClr val="002060"/>
                          </a:solidFill>
                          <a:effectLst/>
                          <a:latin typeface="Times New Roman" panose="02020603050405020304" pitchFamily="18" charset="0"/>
                          <a:cs typeface="Times New Roman" panose="02020603050405020304" pitchFamily="18" charset="0"/>
                        </a:rPr>
                        <a:t>Оқиғалар түрлері</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3">
                  <a:txBody>
                    <a:bodyPr/>
                    <a:lstStyle/>
                    <a:p>
                      <a:pPr algn="ctr">
                        <a:lnSpc>
                          <a:spcPct val="115000"/>
                        </a:lnSpc>
                        <a:spcAft>
                          <a:spcPts val="0"/>
                        </a:spcAft>
                      </a:pPr>
                      <a:r>
                        <a:rPr lang="kk-KZ" sz="1800" dirty="0" smtClean="0">
                          <a:solidFill>
                            <a:srgbClr val="002060"/>
                          </a:solidFill>
                          <a:effectLst/>
                          <a:latin typeface="Times New Roman" panose="02020603050405020304" pitchFamily="18" charset="0"/>
                          <a:cs typeface="Times New Roman" panose="02020603050405020304" pitchFamily="18" charset="0"/>
                        </a:rPr>
                        <a:t>2014</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c gridSpan="3">
                  <a:txBody>
                    <a:bodyPr/>
                    <a:lstStyle/>
                    <a:p>
                      <a:pPr algn="ctr">
                        <a:lnSpc>
                          <a:spcPct val="115000"/>
                        </a:lnSpc>
                        <a:spcAft>
                          <a:spcPts val="0"/>
                        </a:spcAft>
                      </a:pPr>
                      <a:r>
                        <a:rPr lang="kk-KZ" sz="1800" dirty="0" smtClean="0">
                          <a:solidFill>
                            <a:srgbClr val="002060"/>
                          </a:solidFill>
                          <a:effectLst/>
                          <a:latin typeface="Times New Roman" panose="02020603050405020304" pitchFamily="18" charset="0"/>
                          <a:cs typeface="Times New Roman" panose="02020603050405020304" pitchFamily="18" charset="0"/>
                        </a:rPr>
                        <a:t>2015</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c gridSpan="3">
                  <a:txBody>
                    <a:bodyPr/>
                    <a:lstStyle/>
                    <a:p>
                      <a:pPr algn="ctr">
                        <a:lnSpc>
                          <a:spcPct val="115000"/>
                        </a:lnSpc>
                        <a:spcAft>
                          <a:spcPts val="0"/>
                        </a:spcAft>
                      </a:pPr>
                      <a:r>
                        <a:rPr lang="kk-KZ" sz="1800" dirty="0" smtClean="0">
                          <a:solidFill>
                            <a:srgbClr val="002060"/>
                          </a:solidFill>
                          <a:effectLst/>
                          <a:latin typeface="Times New Roman" panose="02020603050405020304" pitchFamily="18" charset="0"/>
                          <a:cs typeface="Times New Roman" panose="02020603050405020304" pitchFamily="18" charset="0"/>
                        </a:rPr>
                        <a:t>2016</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r>
              <a:tr h="211775">
                <a:tc vMerge="1">
                  <a:txBody>
                    <a:bodyPr/>
                    <a:lstStyle/>
                    <a:p>
                      <a:endParaRPr lang="ru-RU"/>
                    </a:p>
                  </a:txBody>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Б</a:t>
                      </a:r>
                      <a:r>
                        <a:rPr lang="kk-KZ" sz="1400" dirty="0">
                          <a:solidFill>
                            <a:srgbClr val="002060"/>
                          </a:solidFill>
                          <a:effectLst/>
                          <a:latin typeface="Times New Roman" panose="02020603050405020304" pitchFamily="18" charset="0"/>
                          <a:cs typeface="Times New Roman" panose="02020603050405020304" pitchFamily="18" charset="0"/>
                        </a:rPr>
                        <a:t>ТКБ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ЖТ</a:t>
                      </a:r>
                      <a:r>
                        <a:rPr lang="kk-KZ" sz="1400" dirty="0">
                          <a:solidFill>
                            <a:srgbClr val="002060"/>
                          </a:solidFill>
                          <a:effectLst/>
                          <a:latin typeface="Times New Roman" panose="02020603050405020304" pitchFamily="18" charset="0"/>
                          <a:cs typeface="Times New Roman" panose="02020603050405020304" pitchFamily="18" charset="0"/>
                        </a:rPr>
                        <a:t>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МТ</a:t>
                      </a:r>
                      <a:r>
                        <a:rPr lang="kk-KZ" sz="1400" dirty="0">
                          <a:solidFill>
                            <a:srgbClr val="002060"/>
                          </a:solidFill>
                          <a:effectLst/>
                          <a:latin typeface="Times New Roman" panose="02020603050405020304" pitchFamily="18" charset="0"/>
                          <a:cs typeface="Times New Roman" panose="02020603050405020304" pitchFamily="18" charset="0"/>
                        </a:rPr>
                        <a:t>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Б</a:t>
                      </a:r>
                      <a:r>
                        <a:rPr lang="kk-KZ" sz="1400" dirty="0">
                          <a:solidFill>
                            <a:srgbClr val="002060"/>
                          </a:solidFill>
                          <a:effectLst/>
                          <a:latin typeface="Times New Roman" panose="02020603050405020304" pitchFamily="18" charset="0"/>
                          <a:cs typeface="Times New Roman" panose="02020603050405020304" pitchFamily="18" charset="0"/>
                        </a:rPr>
                        <a:t>ТКБ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ЖТ</a:t>
                      </a:r>
                      <a:r>
                        <a:rPr lang="kk-KZ" sz="1400" dirty="0">
                          <a:solidFill>
                            <a:srgbClr val="002060"/>
                          </a:solidFill>
                          <a:effectLst/>
                          <a:latin typeface="Times New Roman" panose="02020603050405020304" pitchFamily="18" charset="0"/>
                          <a:cs typeface="Times New Roman" panose="02020603050405020304" pitchFamily="18" charset="0"/>
                        </a:rPr>
                        <a:t>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МТ</a:t>
                      </a:r>
                      <a:r>
                        <a:rPr lang="kk-KZ" sz="1400" dirty="0">
                          <a:solidFill>
                            <a:srgbClr val="002060"/>
                          </a:solidFill>
                          <a:effectLst/>
                          <a:latin typeface="Times New Roman" panose="02020603050405020304" pitchFamily="18" charset="0"/>
                          <a:cs typeface="Times New Roman" panose="02020603050405020304" pitchFamily="18" charset="0"/>
                        </a:rPr>
                        <a:t>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Б</a:t>
                      </a:r>
                      <a:r>
                        <a:rPr lang="kk-KZ" sz="1400" dirty="0">
                          <a:solidFill>
                            <a:srgbClr val="002060"/>
                          </a:solidFill>
                          <a:effectLst/>
                          <a:latin typeface="Times New Roman" panose="02020603050405020304" pitchFamily="18" charset="0"/>
                          <a:cs typeface="Times New Roman" panose="02020603050405020304" pitchFamily="18" charset="0"/>
                        </a:rPr>
                        <a:t>ТКБ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ЖТ</a:t>
                      </a:r>
                      <a:r>
                        <a:rPr lang="kk-KZ" sz="1400" dirty="0">
                          <a:solidFill>
                            <a:srgbClr val="002060"/>
                          </a:solidFill>
                          <a:effectLst/>
                          <a:latin typeface="Times New Roman" panose="02020603050405020304" pitchFamily="18" charset="0"/>
                          <a:cs typeface="Times New Roman" panose="02020603050405020304" pitchFamily="18" charset="0"/>
                        </a:rPr>
                        <a:t>КБ</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МТ</a:t>
                      </a:r>
                      <a:r>
                        <a:rPr lang="kk-KZ" sz="1400" dirty="0">
                          <a:effectLst/>
                          <a:latin typeface="Times New Roman" panose="02020603050405020304" pitchFamily="18" charset="0"/>
                          <a:cs typeface="Times New Roman" panose="02020603050405020304" pitchFamily="18" charset="0"/>
                        </a:rPr>
                        <a:t>КБ</a:t>
                      </a:r>
                      <a:endParaRPr lang="ru-RU"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11775">
                <a:tc>
                  <a:txBody>
                    <a:bodyPr/>
                    <a:lstStyle/>
                    <a:p>
                      <a:pPr>
                        <a:lnSpc>
                          <a:spcPct val="115000"/>
                        </a:lnSpc>
                        <a:spcAft>
                          <a:spcPts val="0"/>
                        </a:spcAft>
                      </a:pPr>
                      <a:r>
                        <a:rPr lang="kk-KZ" sz="1400" dirty="0">
                          <a:solidFill>
                            <a:srgbClr val="002060"/>
                          </a:solidFill>
                          <a:effectLst/>
                          <a:latin typeface="Times New Roman" panose="02020603050405020304" pitchFamily="18" charset="0"/>
                          <a:cs typeface="Times New Roman" panose="02020603050405020304" pitchFamily="18" charset="0"/>
                        </a:rPr>
                        <a:t>Соқтығысу</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3</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kk-KZ"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kk-KZ" sz="1400" dirty="0" smtClean="0">
                          <a:effectLst/>
                          <a:latin typeface="Times New Roman" panose="02020603050405020304" pitchFamily="18" charset="0"/>
                          <a:cs typeface="Times New Roman" panose="02020603050405020304" pitchFamily="18" charset="0"/>
                        </a:rPr>
                        <a:t>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11775">
                <a:tc>
                  <a:txBody>
                    <a:bodyPr/>
                    <a:lstStyle/>
                    <a:p>
                      <a:pPr>
                        <a:lnSpc>
                          <a:spcPct val="115000"/>
                        </a:lnSpc>
                        <a:spcAft>
                          <a:spcPts val="0"/>
                        </a:spcAft>
                      </a:pPr>
                      <a:r>
                        <a:rPr lang="kk-KZ" sz="1400" dirty="0">
                          <a:solidFill>
                            <a:srgbClr val="002060"/>
                          </a:solidFill>
                          <a:effectLst/>
                          <a:latin typeface="Times New Roman" panose="02020603050405020304" pitchFamily="18" charset="0"/>
                          <a:cs typeface="Times New Roman" panose="02020603050405020304" pitchFamily="18" charset="0"/>
                        </a:rPr>
                        <a:t>Басып кету</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1</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kk-KZ" sz="1400" dirty="0" smtClean="0">
                          <a:effectLst/>
                          <a:latin typeface="Times New Roman" panose="02020603050405020304" pitchFamily="18" charset="0"/>
                          <a:cs typeface="Times New Roman" panose="02020603050405020304" pitchFamily="18" charset="0"/>
                        </a:rPr>
                        <a:t>1</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11775">
                <a:tc>
                  <a:txBody>
                    <a:bodyPr/>
                    <a:lstStyle/>
                    <a:p>
                      <a:pPr>
                        <a:lnSpc>
                          <a:spcPct val="115000"/>
                        </a:lnSpc>
                        <a:spcAft>
                          <a:spcPts val="0"/>
                        </a:spcAft>
                      </a:pPr>
                      <a:r>
                        <a:rPr lang="kk-KZ" sz="1400" dirty="0">
                          <a:solidFill>
                            <a:srgbClr val="002060"/>
                          </a:solidFill>
                          <a:effectLst/>
                          <a:latin typeface="Times New Roman" panose="02020603050405020304" pitchFamily="18" charset="0"/>
                          <a:cs typeface="Times New Roman" panose="02020603050405020304" pitchFamily="18" charset="0"/>
                        </a:rPr>
                        <a:t>Аударылу </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1</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kk-KZ" sz="1400" dirty="0" smtClean="0">
                          <a:solidFill>
                            <a:srgbClr val="002060"/>
                          </a:solidFill>
                          <a:effectLst/>
                          <a:latin typeface="Times New Roman" panose="02020603050405020304" pitchFamily="18" charset="0"/>
                          <a:cs typeface="Times New Roman" panose="02020603050405020304" pitchFamily="18" charset="0"/>
                        </a:rPr>
                        <a:t>1</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solidFill>
                            <a:srgbClr val="002060"/>
                          </a:solidFill>
                          <a:effectLst/>
                          <a:latin typeface="Times New Roman" panose="02020603050405020304" pitchFamily="18" charset="0"/>
                          <a:cs typeface="Times New Roman" panose="02020603050405020304" pitchFamily="18" charset="0"/>
                        </a:rPr>
                        <a:t>1</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effectLst/>
                          <a:latin typeface="Times New Roman" panose="02020603050405020304" pitchFamily="18" charset="0"/>
                          <a:cs typeface="Times New Roman" panose="02020603050405020304" pitchFamily="18" charset="0"/>
                        </a:rPr>
                        <a:t>2</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11775">
                <a:tc>
                  <a:txBody>
                    <a:bodyPr/>
                    <a:lstStyle/>
                    <a:p>
                      <a:pPr>
                        <a:lnSpc>
                          <a:spcPct val="115000"/>
                        </a:lnSpc>
                        <a:spcAft>
                          <a:spcPts val="0"/>
                        </a:spcAft>
                      </a:pPr>
                      <a:r>
                        <a:rPr lang="kk-KZ" sz="1400" dirty="0">
                          <a:solidFill>
                            <a:srgbClr val="002060"/>
                          </a:solidFill>
                          <a:effectLst/>
                          <a:latin typeface="Times New Roman" panose="02020603050405020304" pitchFamily="18" charset="0"/>
                          <a:cs typeface="Times New Roman" panose="02020603050405020304" pitchFamily="18" charset="0"/>
                        </a:rPr>
                        <a:t>Басқалары</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a:solidFill>
                            <a:srgbClr val="002060"/>
                          </a:solidFill>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ru-RU" sz="1400" dirty="0" smtClean="0">
                          <a:effectLst/>
                          <a:latin typeface="Times New Roman" panose="02020603050405020304" pitchFamily="18" charset="0"/>
                          <a:cs typeface="Times New Roman" panose="02020603050405020304" pitchFamily="18" charset="0"/>
                        </a:rPr>
                        <a:t>2</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42043">
                <a:tc>
                  <a:txBody>
                    <a:bodyPr/>
                    <a:lstStyle/>
                    <a:p>
                      <a:pPr>
                        <a:lnSpc>
                          <a:spcPct val="115000"/>
                        </a:lnSpc>
                        <a:spcAft>
                          <a:spcPts val="0"/>
                        </a:spcAft>
                      </a:pPr>
                      <a:r>
                        <a:rPr lang="kk-KZ" sz="1400" dirty="0" smtClean="0">
                          <a:solidFill>
                            <a:srgbClr val="002060"/>
                          </a:solidFill>
                          <a:effectLst/>
                          <a:latin typeface="Times New Roman" panose="02020603050405020304" pitchFamily="18" charset="0"/>
                          <a:cs typeface="Times New Roman" panose="02020603050405020304" pitchFamily="18" charset="0"/>
                        </a:rPr>
                        <a:t>Барлығы КБ бойынша</a:t>
                      </a:r>
                      <a:r>
                        <a:rPr lang="ru-RU" sz="1400" dirty="0" smtClean="0">
                          <a:solidFill>
                            <a:srgbClr val="002060"/>
                          </a:solidFill>
                          <a:effectLst/>
                          <a:latin typeface="Times New Roman" panose="02020603050405020304" pitchFamily="18" charset="0"/>
                          <a:cs typeface="Times New Roman" panose="02020603050405020304" pitchFamily="18" charset="0"/>
                        </a:rPr>
                        <a:t>:</a:t>
                      </a:r>
                      <a:endParaRPr lang="ru-RU" sz="1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3">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kk-KZ" sz="1800" b="1" dirty="0" smtClean="0">
                          <a:solidFill>
                            <a:srgbClr val="002060"/>
                          </a:solidFill>
                          <a:effectLst/>
                          <a:latin typeface="Times New Roman" panose="02020603050405020304" pitchFamily="18" charset="0"/>
                          <a:cs typeface="Times New Roman" panose="02020603050405020304" pitchFamily="18" charset="0"/>
                        </a:rPr>
                        <a:t>     0</a:t>
                      </a:r>
                      <a:r>
                        <a:rPr lang="en-US" sz="1800" b="1" dirty="0" smtClean="0">
                          <a:solidFill>
                            <a:srgbClr val="002060"/>
                          </a:solidFill>
                          <a:effectLst/>
                          <a:latin typeface="Times New Roman" panose="02020603050405020304" pitchFamily="18" charset="0"/>
                          <a:cs typeface="Times New Roman" panose="02020603050405020304" pitchFamily="18" charset="0"/>
                        </a:rPr>
                        <a:t>      </a:t>
                      </a:r>
                      <a:r>
                        <a:rPr lang="ru-RU" sz="1800" b="1" dirty="0" smtClean="0">
                          <a:solidFill>
                            <a:srgbClr val="002060"/>
                          </a:solidFill>
                          <a:effectLst/>
                          <a:latin typeface="Times New Roman" panose="02020603050405020304" pitchFamily="18" charset="0"/>
                          <a:cs typeface="Times New Roman" panose="02020603050405020304" pitchFamily="18" charset="0"/>
                        </a:rPr>
                        <a:t>    </a:t>
                      </a:r>
                      <a:r>
                        <a:rPr lang="en-US" sz="1800" b="1" dirty="0" smtClean="0">
                          <a:solidFill>
                            <a:srgbClr val="002060"/>
                          </a:solidFill>
                          <a:effectLst/>
                          <a:latin typeface="Times New Roman" panose="02020603050405020304" pitchFamily="18" charset="0"/>
                          <a:cs typeface="Times New Roman" panose="02020603050405020304" pitchFamily="18" charset="0"/>
                        </a:rPr>
                        <a:t> </a:t>
                      </a:r>
                      <a:r>
                        <a:rPr lang="ru-RU" sz="1800" b="1" dirty="0" smtClean="0">
                          <a:solidFill>
                            <a:srgbClr val="002060"/>
                          </a:solidFill>
                          <a:effectLst/>
                          <a:latin typeface="Times New Roman" panose="02020603050405020304" pitchFamily="18" charset="0"/>
                          <a:cs typeface="Times New Roman" panose="02020603050405020304" pitchFamily="18" charset="0"/>
                        </a:rPr>
                        <a:t>0</a:t>
                      </a:r>
                      <a:r>
                        <a:rPr lang="en-US" sz="1800" b="1" dirty="0" smtClean="0">
                          <a:solidFill>
                            <a:srgbClr val="002060"/>
                          </a:solidFill>
                          <a:effectLst/>
                          <a:latin typeface="Times New Roman" panose="02020603050405020304" pitchFamily="18" charset="0"/>
                          <a:cs typeface="Times New Roman" panose="02020603050405020304" pitchFamily="18" charset="0"/>
                        </a:rPr>
                        <a:t>       </a:t>
                      </a:r>
                      <a:r>
                        <a:rPr lang="ru-RU" sz="1800" b="1" dirty="0" smtClean="0">
                          <a:solidFill>
                            <a:srgbClr val="002060"/>
                          </a:solidFill>
                          <a:effectLst/>
                          <a:latin typeface="Times New Roman" panose="02020603050405020304" pitchFamily="18" charset="0"/>
                          <a:cs typeface="Times New Roman" panose="02020603050405020304" pitchFamily="18" charset="0"/>
                        </a:rPr>
                        <a:t>    </a:t>
                      </a:r>
                      <a:r>
                        <a:rPr lang="en-US" sz="1800" b="1" dirty="0" smtClean="0">
                          <a:solidFill>
                            <a:srgbClr val="002060"/>
                          </a:solidFill>
                          <a:effectLst/>
                          <a:latin typeface="Times New Roman" panose="02020603050405020304" pitchFamily="18" charset="0"/>
                          <a:cs typeface="Times New Roman" panose="02020603050405020304" pitchFamily="18" charset="0"/>
                        </a:rPr>
                        <a:t> </a:t>
                      </a:r>
                      <a:r>
                        <a:rPr lang="ru-RU" sz="1800" b="1" dirty="0" smtClean="0">
                          <a:solidFill>
                            <a:srgbClr val="002060"/>
                          </a:solidFill>
                          <a:effectLst/>
                          <a:latin typeface="Times New Roman" panose="02020603050405020304" pitchFamily="18" charset="0"/>
                          <a:cs typeface="Times New Roman" panose="02020603050405020304" pitchFamily="18" charset="0"/>
                        </a:rPr>
                        <a:t>0</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c gridSpan="3">
                  <a:txBody>
                    <a:bodyPr/>
                    <a:lstStyle/>
                    <a:p>
                      <a:pPr algn="just">
                        <a:lnSpc>
                          <a:spcPct val="115000"/>
                        </a:lnSpc>
                        <a:spcAft>
                          <a:spcPts val="0"/>
                        </a:spcAft>
                      </a:pPr>
                      <a:r>
                        <a:rPr lang="kk-KZ" sz="1800" b="1" dirty="0" smtClean="0">
                          <a:solidFill>
                            <a:srgbClr val="002060"/>
                          </a:solidFill>
                          <a:effectLst/>
                          <a:latin typeface="Times New Roman" panose="02020603050405020304" pitchFamily="18" charset="0"/>
                          <a:cs typeface="Times New Roman" panose="02020603050405020304" pitchFamily="18" charset="0"/>
                        </a:rPr>
                        <a:t>   </a:t>
                      </a:r>
                      <a:r>
                        <a:rPr lang="kk-KZ" sz="1800" b="1" baseline="0" dirty="0" smtClean="0">
                          <a:solidFill>
                            <a:srgbClr val="002060"/>
                          </a:solidFill>
                          <a:effectLst/>
                          <a:latin typeface="Times New Roman" panose="02020603050405020304" pitchFamily="18" charset="0"/>
                          <a:cs typeface="Times New Roman" panose="02020603050405020304" pitchFamily="18" charset="0"/>
                        </a:rPr>
                        <a:t> </a:t>
                      </a:r>
                      <a:r>
                        <a:rPr lang="kk-KZ" sz="1800" b="1" dirty="0" smtClean="0">
                          <a:solidFill>
                            <a:srgbClr val="002060"/>
                          </a:solidFill>
                          <a:effectLst/>
                          <a:latin typeface="Times New Roman" panose="02020603050405020304" pitchFamily="18" charset="0"/>
                          <a:cs typeface="Times New Roman" panose="02020603050405020304" pitchFamily="18" charset="0"/>
                        </a:rPr>
                        <a:t>0         </a:t>
                      </a:r>
                      <a:r>
                        <a:rPr lang="kk-KZ" sz="1800" b="1" baseline="0" dirty="0" smtClean="0">
                          <a:solidFill>
                            <a:srgbClr val="002060"/>
                          </a:solidFill>
                          <a:effectLst/>
                          <a:latin typeface="Times New Roman" panose="02020603050405020304" pitchFamily="18" charset="0"/>
                          <a:cs typeface="Times New Roman" panose="02020603050405020304" pitchFamily="18" charset="0"/>
                        </a:rPr>
                        <a:t>   </a:t>
                      </a:r>
                      <a:r>
                        <a:rPr lang="kk-KZ" sz="1800" b="1" dirty="0" smtClean="0">
                          <a:solidFill>
                            <a:srgbClr val="002060"/>
                          </a:solidFill>
                          <a:effectLst/>
                          <a:latin typeface="Times New Roman" panose="02020603050405020304" pitchFamily="18" charset="0"/>
                          <a:cs typeface="Times New Roman" panose="02020603050405020304" pitchFamily="18" charset="0"/>
                        </a:rPr>
                        <a:t>0            5 </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c gridSpan="3">
                  <a:txBody>
                    <a:bodyPr/>
                    <a:lstStyle/>
                    <a:p>
                      <a:pPr algn="just">
                        <a:lnSpc>
                          <a:spcPct val="115000"/>
                        </a:lnSpc>
                        <a:spcAft>
                          <a:spcPts val="0"/>
                        </a:spcAft>
                      </a:pPr>
                      <a:r>
                        <a:rPr lang="ru-RU" sz="1800" b="1" dirty="0" smtClean="0">
                          <a:solidFill>
                            <a:srgbClr val="002060"/>
                          </a:solidFill>
                          <a:effectLst/>
                          <a:latin typeface="Times New Roman" panose="02020603050405020304" pitchFamily="18" charset="0"/>
                          <a:cs typeface="Times New Roman" panose="02020603050405020304" pitchFamily="18" charset="0"/>
                        </a:rPr>
                        <a:t>     1           </a:t>
                      </a:r>
                      <a:r>
                        <a:rPr lang="en-US" sz="1800" b="1" dirty="0" smtClean="0">
                          <a:solidFill>
                            <a:srgbClr val="002060"/>
                          </a:solidFill>
                          <a:effectLst/>
                          <a:latin typeface="Times New Roman" panose="02020603050405020304" pitchFamily="18" charset="0"/>
                          <a:cs typeface="Times New Roman" panose="02020603050405020304" pitchFamily="18" charset="0"/>
                        </a:rPr>
                        <a:t>1</a:t>
                      </a:r>
                      <a:r>
                        <a:rPr lang="ru-RU" sz="1800" b="1" dirty="0" smtClean="0">
                          <a:solidFill>
                            <a:srgbClr val="002060"/>
                          </a:solidFill>
                          <a:effectLst/>
                          <a:latin typeface="Times New Roman" panose="02020603050405020304" pitchFamily="18" charset="0"/>
                          <a:cs typeface="Times New Roman" panose="02020603050405020304" pitchFamily="18" charset="0"/>
                        </a:rPr>
                        <a:t>            </a:t>
                      </a:r>
                      <a:r>
                        <a:rPr lang="kk-KZ" sz="1800" b="1" dirty="0" smtClean="0">
                          <a:solidFill>
                            <a:srgbClr val="002060"/>
                          </a:solidFill>
                          <a:effectLst/>
                          <a:latin typeface="Times New Roman" panose="02020603050405020304" pitchFamily="18" charset="0"/>
                          <a:cs typeface="Times New Roman" panose="02020603050405020304" pitchFamily="18" charset="0"/>
                        </a:rPr>
                        <a:t>5</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r>
              <a:tr h="423620">
                <a:tc>
                  <a:txBody>
                    <a:bodyPr/>
                    <a:lstStyle/>
                    <a:p>
                      <a:pPr algn="ctr">
                        <a:lnSpc>
                          <a:spcPct val="115000"/>
                        </a:lnSpc>
                        <a:spcAft>
                          <a:spcPts val="0"/>
                        </a:spcAft>
                      </a:pPr>
                      <a:r>
                        <a:rPr lang="ru-RU" sz="1200" dirty="0" err="1" smtClean="0">
                          <a:solidFill>
                            <a:srgbClr val="002060"/>
                          </a:solidFill>
                          <a:effectLst/>
                          <a:latin typeface="Times New Roman" panose="02020603050405020304" pitchFamily="18" charset="0"/>
                          <a:cs typeface="Times New Roman" panose="02020603050405020304" pitchFamily="18" charset="0"/>
                        </a:rPr>
                        <a:t>Серіктестік</a:t>
                      </a:r>
                      <a:r>
                        <a:rPr lang="ru-RU" sz="1200" baseline="0" dirty="0" smtClean="0">
                          <a:solidFill>
                            <a:srgbClr val="002060"/>
                          </a:solidFill>
                          <a:effectLst/>
                          <a:latin typeface="Times New Roman" panose="02020603050405020304" pitchFamily="18" charset="0"/>
                          <a:cs typeface="Times New Roman" panose="02020603050405020304" pitchFamily="18" charset="0"/>
                        </a:rPr>
                        <a:t> бойынша</a:t>
                      </a:r>
                      <a:r>
                        <a:rPr lang="ru-RU" sz="1200" dirty="0" smtClean="0">
                          <a:solidFill>
                            <a:srgbClr val="002060"/>
                          </a:solidFill>
                          <a:effectLst/>
                          <a:latin typeface="Times New Roman" panose="02020603050405020304" pitchFamily="18" charset="0"/>
                          <a:cs typeface="Times New Roman" panose="02020603050405020304" pitchFamily="18" charset="0"/>
                        </a:rPr>
                        <a:t>:</a:t>
                      </a:r>
                      <a:endParaRPr lang="ru-RU" sz="12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3">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ru-RU" sz="1800" dirty="0" smtClean="0">
                          <a:solidFill>
                            <a:srgbClr val="002060"/>
                          </a:solidFill>
                          <a:effectLst/>
                          <a:latin typeface="Times New Roman" panose="02020603050405020304" pitchFamily="18" charset="0"/>
                          <a:cs typeface="Times New Roman" panose="02020603050405020304" pitchFamily="18" charset="0"/>
                        </a:rPr>
                        <a:t>0</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c gridSpan="3">
                  <a:txBody>
                    <a:bodyPr/>
                    <a:lstStyle/>
                    <a:p>
                      <a:pPr algn="ctr">
                        <a:lnSpc>
                          <a:spcPct val="115000"/>
                        </a:lnSpc>
                        <a:spcAft>
                          <a:spcPts val="0"/>
                        </a:spcAft>
                      </a:pPr>
                      <a:r>
                        <a:rPr lang="ru-RU" sz="1800" dirty="0" smtClean="0">
                          <a:solidFill>
                            <a:srgbClr val="002060"/>
                          </a:solidFill>
                          <a:effectLst/>
                          <a:latin typeface="Times New Roman" panose="02020603050405020304" pitchFamily="18" charset="0"/>
                          <a:cs typeface="Times New Roman" panose="02020603050405020304" pitchFamily="18" charset="0"/>
                        </a:rPr>
                        <a:t>5</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c gridSpan="3">
                  <a:txBody>
                    <a:bodyPr/>
                    <a:lstStyle/>
                    <a:p>
                      <a:pPr algn="ctr">
                        <a:lnSpc>
                          <a:spcPct val="115000"/>
                        </a:lnSpc>
                        <a:spcAft>
                          <a:spcPts val="0"/>
                        </a:spcAft>
                      </a:pPr>
                      <a:r>
                        <a:rPr lang="ru-RU" sz="1800" dirty="0" smtClean="0">
                          <a:solidFill>
                            <a:srgbClr val="002060"/>
                          </a:solidFill>
                          <a:effectLst/>
                          <a:latin typeface="Times New Roman" panose="02020603050405020304" pitchFamily="18" charset="0"/>
                          <a:cs typeface="Times New Roman" panose="02020603050405020304" pitchFamily="18" charset="0"/>
                        </a:rPr>
                        <a:t>7</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8652" marR="586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ru-RU"/>
                    </a:p>
                  </a:txBody>
                  <a:tcPr/>
                </a:tc>
                <a:tc hMerge="1">
                  <a:txBody>
                    <a:bodyPr/>
                    <a:lstStyle/>
                    <a:p>
                      <a:endParaRPr lang="ru-RU"/>
                    </a:p>
                  </a:txBody>
                  <a:tcPr/>
                </a:tc>
              </a:tr>
            </a:tbl>
          </a:graphicData>
        </a:graphic>
      </p:graphicFrame>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61900" y="4725144"/>
            <a:ext cx="2186163"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382" y="4725144"/>
            <a:ext cx="2252410"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67544" y="4221089"/>
            <a:ext cx="2304256" cy="553998"/>
          </a:xfrm>
          <a:prstGeom prst="rect">
            <a:avLst/>
          </a:prstGeom>
          <a:noFill/>
        </p:spPr>
        <p:txBody>
          <a:bodyPr wrap="square" rtlCol="0">
            <a:spAutoFit/>
          </a:bodyPr>
          <a:lstStyle/>
          <a:p>
            <a:endParaRPr lang="ru-RU" sz="1500" b="1" dirty="0" smtClean="0">
              <a:solidFill>
                <a:srgbClr val="002060"/>
              </a:solidFill>
              <a:latin typeface="Times New Roman" panose="02020603050405020304" pitchFamily="18" charset="0"/>
              <a:cs typeface="Times New Roman" panose="02020603050405020304" pitchFamily="18" charset="0"/>
            </a:endParaRPr>
          </a:p>
          <a:p>
            <a:r>
              <a:rPr lang="ru-RU" sz="1500" b="1" dirty="0" smtClean="0">
                <a:solidFill>
                  <a:srgbClr val="002060"/>
                </a:solidFill>
                <a:latin typeface="Times New Roman" panose="02020603050405020304" pitchFamily="18" charset="0"/>
                <a:cs typeface="Times New Roman" panose="02020603050405020304" pitchFamily="18" charset="0"/>
              </a:rPr>
              <a:t>17.02.16ж. </a:t>
            </a:r>
            <a:r>
              <a:rPr lang="kk-KZ" sz="1500" b="1" dirty="0">
                <a:solidFill>
                  <a:srgbClr val="002060"/>
                </a:solidFill>
                <a:latin typeface="Times New Roman" panose="02020603050405020304" pitchFamily="18" charset="0"/>
                <a:cs typeface="Times New Roman" panose="02020603050405020304" pitchFamily="18" charset="0"/>
              </a:rPr>
              <a:t>Қ</a:t>
            </a:r>
            <a:r>
              <a:rPr lang="ru-RU" sz="1500" b="1" dirty="0" smtClean="0">
                <a:solidFill>
                  <a:srgbClr val="002060"/>
                </a:solidFill>
                <a:latin typeface="Times New Roman" panose="02020603050405020304" pitchFamily="18" charset="0"/>
                <a:cs typeface="Times New Roman" panose="02020603050405020304" pitchFamily="18" charset="0"/>
              </a:rPr>
              <a:t>аламқас к/о</a:t>
            </a:r>
            <a:endParaRPr lang="ru-RU" sz="1500" b="1" dirty="0">
              <a:solidFill>
                <a:srgbClr val="002060"/>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915816" y="4221088"/>
            <a:ext cx="2304256" cy="553998"/>
          </a:xfrm>
          <a:prstGeom prst="rect">
            <a:avLst/>
          </a:prstGeom>
          <a:noFill/>
        </p:spPr>
        <p:txBody>
          <a:bodyPr wrap="square" rtlCol="0">
            <a:spAutoFit/>
          </a:bodyPr>
          <a:lstStyle/>
          <a:p>
            <a:endParaRPr lang="ru-RU" sz="1500" b="1" dirty="0" smtClean="0">
              <a:solidFill>
                <a:srgbClr val="002060"/>
              </a:solidFill>
              <a:latin typeface="Times New Roman" panose="02020603050405020304" pitchFamily="18" charset="0"/>
              <a:cs typeface="Times New Roman" panose="02020603050405020304" pitchFamily="18" charset="0"/>
            </a:endParaRPr>
          </a:p>
          <a:p>
            <a:r>
              <a:rPr lang="ru-RU" sz="1500" b="1" dirty="0" smtClean="0">
                <a:solidFill>
                  <a:srgbClr val="002060"/>
                </a:solidFill>
                <a:latin typeface="Times New Roman" panose="02020603050405020304" pitchFamily="18" charset="0"/>
                <a:cs typeface="Times New Roman" panose="02020603050405020304" pitchFamily="18" charset="0"/>
              </a:rPr>
              <a:t>27.06.16ж. </a:t>
            </a:r>
            <a:r>
              <a:rPr lang="kk-KZ" sz="1500" b="1" dirty="0">
                <a:solidFill>
                  <a:srgbClr val="002060"/>
                </a:solidFill>
                <a:latin typeface="Times New Roman" panose="02020603050405020304" pitchFamily="18" charset="0"/>
                <a:cs typeface="Times New Roman" panose="02020603050405020304" pitchFamily="18" charset="0"/>
              </a:rPr>
              <a:t>Қ</a:t>
            </a:r>
            <a:r>
              <a:rPr lang="ru-RU" sz="1500" b="1" dirty="0" smtClean="0">
                <a:solidFill>
                  <a:srgbClr val="002060"/>
                </a:solidFill>
                <a:latin typeface="Times New Roman" panose="02020603050405020304" pitchFamily="18" charset="0"/>
                <a:cs typeface="Times New Roman" panose="02020603050405020304" pitchFamily="18" charset="0"/>
              </a:rPr>
              <a:t>аламқас к/о</a:t>
            </a:r>
            <a:endParaRPr lang="ru-RU" sz="1500" b="1" dirty="0">
              <a:solidFill>
                <a:srgbClr val="002060"/>
              </a:solidFill>
              <a:latin typeface="Times New Roman" panose="02020603050405020304" pitchFamily="18" charset="0"/>
              <a:cs typeface="Times New Roman" panose="02020603050405020304" pitchFamily="18" charset="0"/>
            </a:endParaRPr>
          </a:p>
        </p:txBody>
      </p:sp>
      <p:pic>
        <p:nvPicPr>
          <p:cNvPr id="12" name="Рисунок 11" descr="Z:\АКТЫ\ДТП Тумышев К. и Сарбатиров С. 19.07.2016г. Жетыбай\IMG-20160719-WA0007.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4238" y="4725145"/>
            <a:ext cx="1696384" cy="1656184"/>
          </a:xfrm>
          <a:prstGeom prst="rect">
            <a:avLst/>
          </a:prstGeom>
          <a:noFill/>
          <a:ln>
            <a:noFill/>
          </a:ln>
        </p:spPr>
      </p:pic>
      <p:pic>
        <p:nvPicPr>
          <p:cNvPr id="13" name="Рисунок 12" descr="Z:\АКТЫ\ДТП Тумышев К. и Сарбатиров С. 19.07.2016г. Жетыбай\IMG-20160719-WA0004.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9249" y="4725144"/>
            <a:ext cx="1685240" cy="1656184"/>
          </a:xfrm>
          <a:prstGeom prst="rect">
            <a:avLst/>
          </a:prstGeom>
          <a:noFill/>
          <a:ln>
            <a:noFill/>
          </a:ln>
        </p:spPr>
      </p:pic>
      <p:sp>
        <p:nvSpPr>
          <p:cNvPr id="14" name="TextBox 13"/>
          <p:cNvSpPr txBox="1"/>
          <p:nvPr/>
        </p:nvSpPr>
        <p:spPr>
          <a:xfrm>
            <a:off x="5220073" y="4221089"/>
            <a:ext cx="3744416" cy="553998"/>
          </a:xfrm>
          <a:prstGeom prst="rect">
            <a:avLst/>
          </a:prstGeom>
          <a:noFill/>
        </p:spPr>
        <p:txBody>
          <a:bodyPr wrap="square" rtlCol="0">
            <a:spAutoFit/>
          </a:bodyPr>
          <a:lstStyle/>
          <a:p>
            <a:pPr algn="ctr"/>
            <a:endParaRPr lang="ru-RU" sz="1500" b="1" dirty="0" smtClean="0">
              <a:solidFill>
                <a:srgbClr val="002060"/>
              </a:solidFill>
              <a:latin typeface="Times New Roman" panose="02020603050405020304" pitchFamily="18" charset="0"/>
              <a:cs typeface="Times New Roman" panose="02020603050405020304" pitchFamily="18" charset="0"/>
            </a:endParaRPr>
          </a:p>
          <a:p>
            <a:pPr algn="ctr"/>
            <a:r>
              <a:rPr lang="ru-RU" sz="1500" b="1" dirty="0" smtClean="0">
                <a:solidFill>
                  <a:srgbClr val="002060"/>
                </a:solidFill>
                <a:latin typeface="Times New Roman" panose="02020603050405020304" pitchFamily="18" charset="0"/>
                <a:cs typeface="Times New Roman" panose="02020603050405020304" pitchFamily="18" charset="0"/>
              </a:rPr>
              <a:t>19.07.16ж. М</a:t>
            </a:r>
            <a:r>
              <a:rPr lang="kk-KZ" sz="1500" b="1" dirty="0" smtClean="0">
                <a:solidFill>
                  <a:srgbClr val="002060"/>
                </a:solidFill>
                <a:latin typeface="Times New Roman" panose="02020603050405020304" pitchFamily="18" charset="0"/>
                <a:cs typeface="Times New Roman" panose="02020603050405020304" pitchFamily="18" charset="0"/>
              </a:rPr>
              <a:t>ұнайшы</a:t>
            </a:r>
            <a:r>
              <a:rPr lang="ru-RU" sz="1500" b="1" dirty="0" smtClean="0">
                <a:solidFill>
                  <a:srgbClr val="002060"/>
                </a:solidFill>
                <a:latin typeface="Times New Roman" panose="02020603050405020304" pitchFamily="18" charset="0"/>
                <a:cs typeface="Times New Roman" panose="02020603050405020304" pitchFamily="18" charset="0"/>
              </a:rPr>
              <a:t> к.</a:t>
            </a:r>
            <a:endParaRPr lang="ru-RU" sz="1500" b="1" dirty="0">
              <a:solidFill>
                <a:srgbClr val="002060"/>
              </a:solidFill>
              <a:latin typeface="Times New Roman" panose="02020603050405020304" pitchFamily="18" charset="0"/>
              <a:cs typeface="Times New Roman" panose="02020603050405020304" pitchFamily="18" charset="0"/>
            </a:endParaRPr>
          </a:p>
        </p:txBody>
      </p:sp>
      <p:sp>
        <p:nvSpPr>
          <p:cNvPr id="6" name="Овал 5"/>
          <p:cNvSpPr/>
          <p:nvPr/>
        </p:nvSpPr>
        <p:spPr>
          <a:xfrm>
            <a:off x="7380312" y="4961903"/>
            <a:ext cx="1236077" cy="98737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Заголовок 1"/>
          <p:cNvSpPr txBox="1">
            <a:spLocks/>
          </p:cNvSpPr>
          <p:nvPr/>
        </p:nvSpPr>
        <p:spPr>
          <a:xfrm>
            <a:off x="-1" y="456784"/>
            <a:ext cx="9144001"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r>
              <a:rPr lang="kk-KZ" sz="1400" b="1" dirty="0">
                <a:solidFill>
                  <a:schemeClr val="bg1"/>
                </a:solidFill>
                <a:latin typeface="Times New Roman" panose="02020603050405020304" pitchFamily="18" charset="0"/>
                <a:cs typeface="Times New Roman" panose="02020603050405020304" pitchFamily="18" charset="0"/>
              </a:rPr>
              <a:t>Еңбек ету барысында оң нәтиже көрсеткен қызметкерлерді және өндіріс көрсеткіштері бойынша  </a:t>
            </a:r>
          </a:p>
          <a:p>
            <a:pPr algn="r"/>
            <a:r>
              <a:rPr lang="kk-KZ" sz="1400" b="1" dirty="0">
                <a:solidFill>
                  <a:schemeClr val="bg1"/>
                </a:solidFill>
                <a:latin typeface="Times New Roman" panose="02020603050405020304" pitchFamily="18" charset="0"/>
                <a:cs typeface="Times New Roman" panose="02020603050405020304" pitchFamily="18" charset="0"/>
              </a:rPr>
              <a:t>ерекшеленген құрылымдық бөлімшелерді атау арқылы еңбек тәртібі жағдайын талдау,</a:t>
            </a:r>
          </a:p>
          <a:p>
            <a:pPr algn="r"/>
            <a:r>
              <a:rPr lang="kk-KZ" sz="1400" b="1" dirty="0">
                <a:solidFill>
                  <a:schemeClr val="bg1"/>
                </a:solidFill>
                <a:latin typeface="Times New Roman" panose="02020603050405020304" pitchFamily="18" charset="0"/>
                <a:cs typeface="Times New Roman" panose="02020603050405020304" pitchFamily="18" charset="0"/>
              </a:rPr>
              <a:t> сондай-ақ тәртіптік жазаға тартылған қызметкерлердің сандық көрсеткішін атау</a:t>
            </a:r>
            <a:endParaRPr lang="ru-RU" sz="1400" b="1" dirty="0">
              <a:solidFill>
                <a:schemeClr val="bg1"/>
              </a:solidFill>
              <a:latin typeface="Times New Roman" panose="02020603050405020304" pitchFamily="18" charset="0"/>
              <a:cs typeface="Times New Roman" panose="02020603050405020304" pitchFamily="18" charset="0"/>
            </a:endParaRPr>
          </a:p>
        </p:txBody>
      </p:sp>
      <p:cxnSp>
        <p:nvCxnSpPr>
          <p:cNvPr id="10" name="Прямая со стрелкой 9"/>
          <p:cNvCxnSpPr/>
          <p:nvPr/>
        </p:nvCxnSpPr>
        <p:spPr>
          <a:xfrm flipV="1">
            <a:off x="6876256" y="5661248"/>
            <a:ext cx="936104" cy="100811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6" name="Рисунок 15"/>
          <p:cNvPicPr>
            <a:picLocks noChangeAspect="1"/>
          </p:cNvPicPr>
          <p:nvPr/>
        </p:nvPicPr>
        <p:blipFill>
          <a:blip r:embed="rId6"/>
          <a:stretch>
            <a:fillRect/>
          </a:stretch>
        </p:blipFill>
        <p:spPr>
          <a:xfrm>
            <a:off x="14549" y="116632"/>
            <a:ext cx="1152102" cy="418931"/>
          </a:xfrm>
          <a:prstGeom prst="rect">
            <a:avLst/>
          </a:prstGeom>
        </p:spPr>
      </p:pic>
    </p:spTree>
    <p:extLst>
      <p:ext uri="{BB962C8B-B14F-4D97-AF65-F5344CB8AC3E}">
        <p14:creationId xmlns:p14="http://schemas.microsoft.com/office/powerpoint/2010/main" val="353600274"/>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268760"/>
            <a:ext cx="7886700" cy="376360"/>
          </a:xfrm>
        </p:spPr>
        <p:txBody>
          <a:bodyPr>
            <a:noAutofit/>
          </a:bodyPr>
          <a:lstStyle/>
          <a:p>
            <a:pPr algn="ctr"/>
            <a:r>
              <a:rPr lang="ru-RU" sz="1800" b="1" dirty="0">
                <a:solidFill>
                  <a:srgbClr val="002060"/>
                </a:solidFill>
                <a:latin typeface="Times New Roman" panose="02020603050405020304" pitchFamily="18" charset="0"/>
                <a:cs typeface="Times New Roman" panose="02020603050405020304" pitchFamily="18" charset="0"/>
              </a:rPr>
              <a:t>Жол </a:t>
            </a:r>
            <a:r>
              <a:rPr lang="kk-KZ" sz="1800" b="1" dirty="0">
                <a:solidFill>
                  <a:srgbClr val="002060"/>
                </a:solidFill>
                <a:latin typeface="Times New Roman" panose="02020603050405020304" pitchFamily="18" charset="0"/>
                <a:cs typeface="Times New Roman" panose="02020603050405020304" pitchFamily="18" charset="0"/>
              </a:rPr>
              <a:t>қозғалыс ережесін бұзу жөнінде </a:t>
            </a:r>
            <a:r>
              <a:rPr lang="kk-KZ" sz="1800" b="1" dirty="0" smtClean="0">
                <a:solidFill>
                  <a:srgbClr val="002060"/>
                </a:solidFill>
                <a:latin typeface="Times New Roman" panose="02020603050405020304" pitchFamily="18" charset="0"/>
                <a:cs typeface="Times New Roman" panose="02020603050405020304" pitchFamily="18" charset="0"/>
              </a:rPr>
              <a:t>мәлімет</a:t>
            </a:r>
            <a:endParaRPr lang="ru-RU" sz="18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6" name="Диаграмма 5"/>
          <p:cNvGraphicFramePr/>
          <p:nvPr>
            <p:extLst>
              <p:ext uri="{D42A27DB-BD31-4B8C-83A1-F6EECF244321}">
                <p14:modId xmlns:p14="http://schemas.microsoft.com/office/powerpoint/2010/main" val="1562451984"/>
              </p:ext>
            </p:extLst>
          </p:nvPr>
        </p:nvGraphicFramePr>
        <p:xfrm>
          <a:off x="360002" y="1503290"/>
          <a:ext cx="8604486" cy="5017007"/>
        </p:xfrm>
        <a:graphic>
          <a:graphicData uri="http://schemas.openxmlformats.org/drawingml/2006/chart">
            <c:chart xmlns:c="http://schemas.openxmlformats.org/drawingml/2006/chart" xmlns:r="http://schemas.openxmlformats.org/officeDocument/2006/relationships" r:id="rId2"/>
          </a:graphicData>
        </a:graphic>
      </p:graphicFrame>
      <p:sp>
        <p:nvSpPr>
          <p:cNvPr id="8" name="Заголовок 1"/>
          <p:cNvSpPr txBox="1">
            <a:spLocks/>
          </p:cNvSpPr>
          <p:nvPr/>
        </p:nvSpPr>
        <p:spPr>
          <a:xfrm>
            <a:off x="-1" y="456784"/>
            <a:ext cx="9144001"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r>
              <a:rPr lang="kk-KZ" sz="1400" b="1" dirty="0">
                <a:solidFill>
                  <a:schemeClr val="bg1"/>
                </a:solidFill>
                <a:latin typeface="Times New Roman" panose="02020603050405020304" pitchFamily="18" charset="0"/>
                <a:cs typeface="Times New Roman" panose="02020603050405020304" pitchFamily="18" charset="0"/>
              </a:rPr>
              <a:t>Еңбек ету барысында оң нәтиже көрсеткен қызметкерлерді және өндіріс көрсеткіштері бойынша  </a:t>
            </a:r>
          </a:p>
          <a:p>
            <a:pPr algn="r"/>
            <a:r>
              <a:rPr lang="kk-KZ" sz="1400" b="1" dirty="0">
                <a:solidFill>
                  <a:schemeClr val="bg1"/>
                </a:solidFill>
                <a:latin typeface="Times New Roman" panose="02020603050405020304" pitchFamily="18" charset="0"/>
                <a:cs typeface="Times New Roman" panose="02020603050405020304" pitchFamily="18" charset="0"/>
              </a:rPr>
              <a:t>ерекшеленген құрылымдық бөлімшелерді атау арқылы еңбек тәртібі жағдайын талдау,</a:t>
            </a:r>
          </a:p>
          <a:p>
            <a:pPr algn="r"/>
            <a:r>
              <a:rPr lang="kk-KZ" sz="1400" b="1" dirty="0">
                <a:solidFill>
                  <a:schemeClr val="bg1"/>
                </a:solidFill>
                <a:latin typeface="Times New Roman" panose="02020603050405020304" pitchFamily="18" charset="0"/>
                <a:cs typeface="Times New Roman" panose="02020603050405020304" pitchFamily="18" charset="0"/>
              </a:rPr>
              <a:t> сондай-ақ тәртіптік жазаға тартылған қызметкерлердің сандық көрсеткішін атау</a:t>
            </a:r>
            <a:endParaRPr lang="ru-RU" sz="1400" b="1"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14549" y="116632"/>
            <a:ext cx="1152102" cy="418931"/>
          </a:xfrm>
          <a:prstGeom prst="rect">
            <a:avLst/>
          </a:prstGeom>
        </p:spPr>
      </p:pic>
    </p:spTree>
    <p:extLst>
      <p:ext uri="{BB962C8B-B14F-4D97-AF65-F5344CB8AC3E}">
        <p14:creationId xmlns:p14="http://schemas.microsoft.com/office/powerpoint/2010/main" val="117405139"/>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34958" y="1293947"/>
            <a:ext cx="7904634" cy="406861"/>
          </a:xfrm>
          <a:prstGeom prst="rect">
            <a:avLst/>
          </a:prstGeom>
        </p:spPr>
        <p:txBody>
          <a:bodyPr vert="horz" lIns="80145" tIns="40073" rIns="80145" bIns="40073" rtlCol="0" anchor="b">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fontAlgn="ctr"/>
            <a:r>
              <a:rPr lang="ru-RU" sz="1800" b="1" dirty="0">
                <a:solidFill>
                  <a:srgbClr val="002060"/>
                </a:solidFill>
                <a:latin typeface="Times New Roman" panose="02020603050405020304" pitchFamily="18" charset="0"/>
                <a:cs typeface="Times New Roman" panose="02020603050405020304" pitchFamily="18" charset="0"/>
              </a:rPr>
              <a:t>Тәртіптік жаза қолданылған жөнінде мәлімет</a:t>
            </a:r>
          </a:p>
        </p:txBody>
      </p:sp>
      <p:graphicFrame>
        <p:nvGraphicFramePr>
          <p:cNvPr id="7" name="Таблица 6"/>
          <p:cNvGraphicFramePr>
            <a:graphicFrameLocks noGrp="1"/>
          </p:cNvGraphicFramePr>
          <p:nvPr>
            <p:extLst>
              <p:ext uri="{D42A27DB-BD31-4B8C-83A1-F6EECF244321}">
                <p14:modId xmlns:p14="http://schemas.microsoft.com/office/powerpoint/2010/main" val="1695332957"/>
              </p:ext>
            </p:extLst>
          </p:nvPr>
        </p:nvGraphicFramePr>
        <p:xfrm>
          <a:off x="400158" y="1876156"/>
          <a:ext cx="8492321" cy="4649188"/>
        </p:xfrm>
        <a:graphic>
          <a:graphicData uri="http://schemas.openxmlformats.org/drawingml/2006/table">
            <a:tbl>
              <a:tblPr firstRow="1" lastRow="1">
                <a:tableStyleId>{3B4B98B0-60AC-42C2-AFA5-B58CD77FA1E5}</a:tableStyleId>
              </a:tblPr>
              <a:tblGrid>
                <a:gridCol w="1552369"/>
                <a:gridCol w="432002"/>
                <a:gridCol w="752473"/>
                <a:gridCol w="778874"/>
                <a:gridCol w="866334"/>
                <a:gridCol w="830442"/>
                <a:gridCol w="754947"/>
                <a:gridCol w="703380"/>
                <a:gridCol w="865233"/>
                <a:gridCol w="956267"/>
              </a:tblGrid>
              <a:tr h="812687">
                <a:tc rowSpan="2">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Құрылымдық </a:t>
                      </a:r>
                    </a:p>
                    <a:p>
                      <a:pPr algn="ctr" fontAlgn="ctr"/>
                      <a:r>
                        <a:rPr lang="ru-RU" sz="1600" u="none" strike="noStrike" dirty="0" smtClean="0">
                          <a:effectLst/>
                          <a:latin typeface="Times New Roman" panose="02020603050405020304" pitchFamily="18" charset="0"/>
                          <a:cs typeface="Times New Roman" panose="02020603050405020304" pitchFamily="18" charset="0"/>
                        </a:rPr>
                        <a:t>бөлімше</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Ескерту</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Сөгіс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Қатаң сөгіс</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gridSpan="2">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Еңбек шартын бұзу</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rowSpan="2">
                  <a:txBody>
                    <a:bodyPr/>
                    <a:lstStyle/>
                    <a:p>
                      <a:pPr algn="ctr" fontAlgn="ctr"/>
                      <a:r>
                        <a:rPr lang="ru-RU" sz="1600" u="none" strike="noStrike" dirty="0" err="1" smtClean="0">
                          <a:effectLst/>
                          <a:latin typeface="Times New Roman" panose="02020603050405020304" pitchFamily="18" charset="0"/>
                          <a:cs typeface="Times New Roman" panose="02020603050405020304" pitchFamily="18" charset="0"/>
                        </a:rPr>
                        <a:t>Барлы</a:t>
                      </a:r>
                      <a:r>
                        <a:rPr lang="kk-KZ" sz="1600" u="none" strike="noStrike" dirty="0" smtClean="0">
                          <a:effectLst/>
                          <a:latin typeface="Times New Roman" panose="02020603050405020304" pitchFamily="18" charset="0"/>
                          <a:cs typeface="Times New Roman" panose="02020603050405020304" pitchFamily="18" charset="0"/>
                        </a:rPr>
                        <a:t>ғы</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93682">
                <a:tc vMerge="1">
                  <a:txBody>
                    <a:bodyPr/>
                    <a:lstStyle/>
                    <a:p>
                      <a:endParaRPr lang="ru-RU"/>
                    </a:p>
                  </a:txBody>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ИТҚ</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Қызметкер </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ИТҚ</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Қызметкер </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ИТҚ</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Қызметкер </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ИТҚ</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200" u="none" strike="noStrike" dirty="0" smtClean="0">
                          <a:effectLst/>
                          <a:latin typeface="Times New Roman" panose="02020603050405020304" pitchFamily="18" charset="0"/>
                          <a:cs typeface="Times New Roman" panose="02020603050405020304" pitchFamily="18" charset="0"/>
                        </a:rPr>
                        <a:t>Қызметкер </a:t>
                      </a:r>
                      <a:endParaRPr lang="ru-RU" sz="12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ru-RU" sz="17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7088" marR="7088" marT="7082"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92D050"/>
                    </a:solidFill>
                  </a:tcPr>
                </a:tc>
              </a:tr>
              <a:tr h="488977">
                <a:tc>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Орталық Аппарат</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3</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4</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ru-RU" sz="1600" dirty="0">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1</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8</a:t>
                      </a:r>
                      <a:endParaRPr lang="kk-KZ" sz="1600" b="0" i="0" u="none" strike="noStrike" dirty="0" smtClean="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087">
                <a:tc>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БТКБ</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14</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5</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3</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22</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087">
                <a:tc>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ЖТКБ</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2</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18</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10</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3</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33</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087">
                <a:tc>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МТКБ</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9</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1</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8</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1</a:t>
                      </a: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2</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21</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087">
                <a:tc>
                  <a:txBody>
                    <a:bodyPr/>
                    <a:lstStyle/>
                    <a:p>
                      <a:pPr algn="ctr" fontAlgn="ctr"/>
                      <a:r>
                        <a:rPr lang="ru-RU" sz="1600" u="none" strike="noStrike" dirty="0" smtClean="0">
                          <a:effectLst/>
                          <a:latin typeface="Times New Roman" panose="02020603050405020304" pitchFamily="18" charset="0"/>
                          <a:cs typeface="Times New Roman" panose="02020603050405020304" pitchFamily="18" charset="0"/>
                        </a:rPr>
                        <a:t>ОЖЦ</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1</a:t>
                      </a: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1</a:t>
                      </a:r>
                      <a:endParaRPr lang="kk-KZ" sz="1600" b="1" i="0" u="none" strike="noStrike" dirty="0" smtClean="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087">
                <a:tc>
                  <a:txBody>
                    <a:bodyPr/>
                    <a:lstStyle/>
                    <a:p>
                      <a:pPr algn="ctr" fontAlgn="ctr"/>
                      <a:r>
                        <a:rPr lang="kk-KZ" sz="1600" u="none" strike="noStrike" dirty="0" smtClean="0">
                          <a:effectLst/>
                          <a:latin typeface="Times New Roman" panose="02020603050405020304" pitchFamily="18" charset="0"/>
                          <a:cs typeface="Times New Roman" panose="02020603050405020304" pitchFamily="18" charset="0"/>
                        </a:rPr>
                        <a:t>ҚТ</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600" u="none" strike="noStrike" dirty="0">
                          <a:effectLst/>
                          <a:latin typeface="Times New Roman" panose="02020603050405020304" pitchFamily="18" charset="0"/>
                          <a:cs typeface="Times New Roman" panose="02020603050405020304" pitchFamily="18" charset="0"/>
                        </a:rPr>
                        <a:t> </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smtClean="0">
                          <a:effectLst/>
                          <a:latin typeface="Times New Roman" panose="02020603050405020304" pitchFamily="18" charset="0"/>
                          <a:cs typeface="Times New Roman" panose="02020603050405020304" pitchFamily="18" charset="0"/>
                        </a:rPr>
                        <a:t>1</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 </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1</a:t>
                      </a:r>
                      <a:endParaRPr lang="ru-RU"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8279">
                <a:tc>
                  <a:txBody>
                    <a:bodyPr/>
                    <a:lstStyle/>
                    <a:p>
                      <a:pPr algn="ctr" fontAlgn="ctr"/>
                      <a:r>
                        <a:rPr lang="kk-KZ" sz="1600" u="none" strike="noStrike" dirty="0" smtClean="0">
                          <a:effectLst/>
                          <a:latin typeface="Times New Roman" panose="02020603050405020304" pitchFamily="18" charset="0"/>
                          <a:cs typeface="Times New Roman" panose="02020603050405020304" pitchFamily="18" charset="0"/>
                        </a:rPr>
                        <a:t>Барлығы</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6</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41</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5</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24</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2</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8</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a:effectLst/>
                          <a:latin typeface="Times New Roman" panose="02020603050405020304" pitchFamily="18" charset="0"/>
                          <a:cs typeface="Times New Roman" panose="02020603050405020304" pitchFamily="18" charset="0"/>
                        </a:rPr>
                        <a:t>0</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600" u="none" strike="noStrike" dirty="0" smtClean="0">
                          <a:effectLst/>
                          <a:latin typeface="Times New Roman" panose="02020603050405020304" pitchFamily="18" charset="0"/>
                          <a:cs typeface="Times New Roman" panose="02020603050405020304" pitchFamily="18" charset="0"/>
                        </a:rPr>
                        <a:t>0</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dirty="0" smtClean="0">
                          <a:effectLst/>
                          <a:latin typeface="Times New Roman" panose="02020603050405020304" pitchFamily="18" charset="0"/>
                          <a:cs typeface="Times New Roman" panose="02020603050405020304" pitchFamily="18" charset="0"/>
                        </a:rPr>
                        <a:t>86</a:t>
                      </a:r>
                      <a:endParaRPr lang="ru-RU" sz="16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1" name="Заголовок 1"/>
          <p:cNvSpPr txBox="1">
            <a:spLocks/>
          </p:cNvSpPr>
          <p:nvPr/>
        </p:nvSpPr>
        <p:spPr>
          <a:xfrm>
            <a:off x="102553" y="450385"/>
            <a:ext cx="9041448"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a:r>
              <a:rPr lang="kk-KZ" sz="1400" b="1" dirty="0">
                <a:solidFill>
                  <a:schemeClr val="bg1"/>
                </a:solidFill>
                <a:latin typeface="Times New Roman" panose="02020603050405020304" pitchFamily="18" charset="0"/>
                <a:cs typeface="Times New Roman" panose="02020603050405020304" pitchFamily="18" charset="0"/>
              </a:rPr>
              <a:t>Еңбек ету барысында оң нәтиже көрсеткен қызметкерлерді және өндіріс көрсеткіштері бойынша  </a:t>
            </a:r>
          </a:p>
          <a:p>
            <a:pPr algn="r"/>
            <a:r>
              <a:rPr lang="kk-KZ" sz="1400" b="1" dirty="0">
                <a:solidFill>
                  <a:schemeClr val="bg1"/>
                </a:solidFill>
                <a:latin typeface="Times New Roman" panose="02020603050405020304" pitchFamily="18" charset="0"/>
                <a:cs typeface="Times New Roman" panose="02020603050405020304" pitchFamily="18" charset="0"/>
              </a:rPr>
              <a:t>ерекшеленген құрылымдық бөлімшелерді атау арқылы еңбек тәртібі жағдайын талдау,</a:t>
            </a:r>
          </a:p>
          <a:p>
            <a:pPr algn="r"/>
            <a:r>
              <a:rPr lang="kk-KZ" sz="1400" b="1" dirty="0">
                <a:solidFill>
                  <a:schemeClr val="bg1"/>
                </a:solidFill>
                <a:latin typeface="Times New Roman" panose="02020603050405020304" pitchFamily="18" charset="0"/>
                <a:cs typeface="Times New Roman" panose="02020603050405020304" pitchFamily="18" charset="0"/>
              </a:rPr>
              <a:t> сондай-ақ тәртіптік жазаға тартылған қызметкерлердің сандық көрсеткішін атау</a:t>
            </a:r>
            <a:endParaRPr lang="ru-RU" sz="1400" b="1" dirty="0">
              <a:solidFill>
                <a:schemeClr val="bg1"/>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14549" y="116632"/>
            <a:ext cx="1152102" cy="418931"/>
          </a:xfrm>
          <a:prstGeom prst="rect">
            <a:avLst/>
          </a:prstGeom>
        </p:spPr>
      </p:pic>
    </p:spTree>
    <p:extLst>
      <p:ext uri="{BB962C8B-B14F-4D97-AF65-F5344CB8AC3E}">
        <p14:creationId xmlns:p14="http://schemas.microsoft.com/office/powerpoint/2010/main" val="2047981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p:cNvSpPr txBox="1">
            <a:spLocks/>
          </p:cNvSpPr>
          <p:nvPr/>
        </p:nvSpPr>
        <p:spPr>
          <a:xfrm>
            <a:off x="-2" y="1248026"/>
            <a:ext cx="9144001" cy="791242"/>
          </a:xfrm>
          <a:prstGeom prst="rect">
            <a:avLst/>
          </a:prstGeom>
          <a:noFill/>
          <a:ln>
            <a:noFill/>
          </a:ln>
        </p:spPr>
        <p:style>
          <a:lnRef idx="2">
            <a:schemeClr val="accent3"/>
          </a:lnRef>
          <a:fillRef idx="1">
            <a:schemeClr val="lt1"/>
          </a:fillRef>
          <a:effectRef idx="0">
            <a:schemeClr val="accent3"/>
          </a:effectRef>
          <a:fontRef idx="minor">
            <a:schemeClr val="dk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r>
              <a:rPr lang="kk-KZ" sz="1800" b="1" dirty="0">
                <a:solidFill>
                  <a:srgbClr val="002060"/>
                </a:solidFill>
                <a:latin typeface="Times New Roman" panose="02020603050405020304" pitchFamily="18" charset="0"/>
                <a:cs typeface="Times New Roman" panose="02020603050405020304" pitchFamily="18" charset="0"/>
              </a:rPr>
              <a:t>Мекемедегі өндірістік жарақат пен жазатайым </a:t>
            </a:r>
          </a:p>
          <a:p>
            <a:r>
              <a:rPr lang="kk-KZ" sz="1800" b="1" dirty="0">
                <a:solidFill>
                  <a:srgbClr val="002060"/>
                </a:solidFill>
                <a:latin typeface="Times New Roman" panose="02020603050405020304" pitchFamily="18" charset="0"/>
                <a:cs typeface="Times New Roman" panose="02020603050405020304" pitchFamily="18" charset="0"/>
              </a:rPr>
              <a:t>оқиғаларға сараптама жасау диаграммасы </a:t>
            </a:r>
            <a:r>
              <a:rPr lang="ru-RU" sz="1800" b="1" dirty="0">
                <a:solidFill>
                  <a:srgbClr val="002060"/>
                </a:solidFill>
                <a:latin typeface="Times New Roman" panose="02020603050405020304" pitchFamily="18" charset="0"/>
                <a:cs typeface="Times New Roman" panose="02020603050405020304" pitchFamily="18" charset="0"/>
              </a:rPr>
              <a:t>(</a:t>
            </a:r>
            <a:r>
              <a:rPr lang="kk-KZ" sz="1800" b="1" dirty="0" smtClean="0">
                <a:solidFill>
                  <a:srgbClr val="002060"/>
                </a:solidFill>
                <a:latin typeface="Times New Roman" panose="02020603050405020304" pitchFamily="18" charset="0"/>
                <a:cs typeface="Times New Roman" panose="02020603050405020304" pitchFamily="18" charset="0"/>
              </a:rPr>
              <a:t>2011-2016 </a:t>
            </a:r>
            <a:r>
              <a:rPr lang="kk-KZ" sz="1800" b="1" dirty="0">
                <a:solidFill>
                  <a:srgbClr val="002060"/>
                </a:solidFill>
                <a:latin typeface="Times New Roman" panose="02020603050405020304" pitchFamily="18" charset="0"/>
                <a:cs typeface="Times New Roman" panose="02020603050405020304" pitchFamily="18" charset="0"/>
              </a:rPr>
              <a:t>ж.ж.)</a:t>
            </a:r>
            <a:endParaRPr lang="ru-RU" sz="18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4" name="Диаграмма 3"/>
          <p:cNvGraphicFramePr/>
          <p:nvPr>
            <p:extLst>
              <p:ext uri="{D42A27DB-BD31-4B8C-83A1-F6EECF244321}">
                <p14:modId xmlns:p14="http://schemas.microsoft.com/office/powerpoint/2010/main" val="1353694454"/>
              </p:ext>
            </p:extLst>
          </p:nvPr>
        </p:nvGraphicFramePr>
        <p:xfrm>
          <a:off x="140520" y="1843978"/>
          <a:ext cx="8862958" cy="4570533"/>
        </p:xfrm>
        <a:graphic>
          <a:graphicData uri="http://schemas.openxmlformats.org/drawingml/2006/chart">
            <c:chart xmlns:c="http://schemas.openxmlformats.org/drawingml/2006/chart" xmlns:r="http://schemas.openxmlformats.org/officeDocument/2006/relationships" r:id="rId2"/>
          </a:graphicData>
        </a:graphic>
      </p:graphicFrame>
      <p:sp>
        <p:nvSpPr>
          <p:cNvPr id="8" name="Заголовок 1"/>
          <p:cNvSpPr txBox="1">
            <a:spLocks/>
          </p:cNvSpPr>
          <p:nvPr/>
        </p:nvSpPr>
        <p:spPr>
          <a:xfrm>
            <a:off x="6570785" y="2406348"/>
            <a:ext cx="2076487" cy="791242"/>
          </a:xfrm>
          <a:prstGeom prst="rect">
            <a:avLst/>
          </a:prstGeom>
          <a:noFill/>
          <a:ln>
            <a:noFill/>
          </a:ln>
        </p:spPr>
        <p:style>
          <a:lnRef idx="2">
            <a:schemeClr val="accent3"/>
          </a:lnRef>
          <a:fillRef idx="1">
            <a:schemeClr val="lt1"/>
          </a:fillRef>
          <a:effectRef idx="0">
            <a:schemeClr val="accent3"/>
          </a:effectRef>
          <a:fontRef idx="minor">
            <a:schemeClr val="dk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r>
              <a:rPr lang="ru-RU" sz="1800" b="1" dirty="0" smtClean="0">
                <a:solidFill>
                  <a:srgbClr val="002060"/>
                </a:solidFill>
                <a:latin typeface="Times New Roman" panose="02020603050405020304" pitchFamily="18" charset="0"/>
                <a:cs typeface="Times New Roman" panose="02020603050405020304" pitchFamily="18" charset="0"/>
              </a:rPr>
              <a:t>Орын </a:t>
            </a:r>
            <a:r>
              <a:rPr lang="ru-RU" sz="1800" b="1" dirty="0">
                <a:solidFill>
                  <a:srgbClr val="002060"/>
                </a:solidFill>
                <a:latin typeface="Times New Roman" panose="02020603050405020304" pitchFamily="18" charset="0"/>
                <a:cs typeface="Times New Roman" panose="02020603050405020304" pitchFamily="18" charset="0"/>
              </a:rPr>
              <a:t>ал</a:t>
            </a:r>
            <a:r>
              <a:rPr lang="kk-KZ" sz="1800" b="1" dirty="0">
                <a:solidFill>
                  <a:srgbClr val="002060"/>
                </a:solidFill>
                <a:latin typeface="Times New Roman" panose="02020603050405020304" pitchFamily="18" charset="0"/>
                <a:cs typeface="Times New Roman" panose="02020603050405020304" pitchFamily="18" charset="0"/>
              </a:rPr>
              <a:t>ған жазатайым оқиғалар саны</a:t>
            </a:r>
            <a:endParaRPr lang="ru-RU" sz="1800" b="1" dirty="0">
              <a:solidFill>
                <a:srgbClr val="002060"/>
              </a:solidFill>
              <a:latin typeface="Times New Roman" panose="02020603050405020304" pitchFamily="18" charset="0"/>
              <a:cs typeface="Times New Roman" panose="02020603050405020304" pitchFamily="18" charset="0"/>
            </a:endParaRPr>
          </a:p>
        </p:txBody>
      </p:sp>
      <p:sp>
        <p:nvSpPr>
          <p:cNvPr id="10" name="Заголовок 1"/>
          <p:cNvSpPr txBox="1">
            <a:spLocks/>
          </p:cNvSpPr>
          <p:nvPr/>
        </p:nvSpPr>
        <p:spPr>
          <a:xfrm>
            <a:off x="3600400" y="476672"/>
            <a:ext cx="5292080"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r>
              <a:rPr lang="kk-KZ" sz="1600" b="1" dirty="0">
                <a:solidFill>
                  <a:schemeClr val="bg1"/>
                </a:solidFill>
                <a:latin typeface="Times New Roman" panose="02020603050405020304" pitchFamily="18" charset="0"/>
                <a:cs typeface="Times New Roman" panose="02020603050405020304" pitchFamily="18" charset="0"/>
              </a:rPr>
              <a:t>Мекемедегі өндірістік жарақат пен кәсіби ауруларға талдау жасау</a:t>
            </a:r>
          </a:p>
        </p:txBody>
      </p:sp>
      <p:pic>
        <p:nvPicPr>
          <p:cNvPr id="11" name="Рисунок 10"/>
          <p:cNvPicPr>
            <a:picLocks noChangeAspect="1"/>
          </p:cNvPicPr>
          <p:nvPr/>
        </p:nvPicPr>
        <p:blipFill>
          <a:blip r:embed="rId3"/>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7968247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6453336"/>
            <a:ext cx="8088600" cy="265615"/>
          </a:xfrm>
          <a:prstGeom prst="rect">
            <a:avLst/>
          </a:prstGeom>
          <a:noFill/>
        </p:spPr>
        <p:txBody>
          <a:bodyPr wrap="square" lIns="80165" tIns="40083" rIns="80165" bIns="40083" rtlCol="0">
            <a:spAutoFit/>
          </a:bodyPr>
          <a:lstStyle/>
          <a:p>
            <a:r>
              <a:rPr lang="ru-RU" sz="1200" b="1" dirty="0">
                <a:solidFill>
                  <a:srgbClr val="FF0000"/>
                </a:solidFill>
                <a:latin typeface="Times New Roman" panose="02020603050405020304" pitchFamily="18" charset="0"/>
                <a:cs typeface="Times New Roman" panose="02020603050405020304" pitchFamily="18" charset="0"/>
              </a:rPr>
              <a:t>Ескерту: </a:t>
            </a:r>
            <a:r>
              <a:rPr lang="ru-RU" sz="1200" b="1" dirty="0">
                <a:solidFill>
                  <a:srgbClr val="002060"/>
                </a:solidFill>
                <a:latin typeface="Times New Roman" panose="02020603050405020304" pitchFamily="18" charset="0"/>
                <a:cs typeface="Times New Roman" panose="02020603050405020304" pitchFamily="18" charset="0"/>
              </a:rPr>
              <a:t>Серіктестікте Кәсіби  аурумен  ауырғандар  тіркелмеген. </a:t>
            </a:r>
          </a:p>
        </p:txBody>
      </p:sp>
      <p:sp>
        <p:nvSpPr>
          <p:cNvPr id="4" name="TextBox 3"/>
          <p:cNvSpPr txBox="1"/>
          <p:nvPr/>
        </p:nvSpPr>
        <p:spPr>
          <a:xfrm>
            <a:off x="72697" y="1452215"/>
            <a:ext cx="8878293" cy="327170"/>
          </a:xfrm>
          <a:prstGeom prst="rect">
            <a:avLst/>
          </a:prstGeom>
          <a:noFill/>
        </p:spPr>
        <p:txBody>
          <a:bodyPr wrap="square" lIns="80165" tIns="40083" rIns="80165" bIns="40083" rtlCol="0">
            <a:spAutoFit/>
          </a:bodyPr>
          <a:lstStyle/>
          <a:p>
            <a:pPr algn="ctr"/>
            <a:r>
              <a:rPr lang="kk-KZ" sz="1600" b="1" dirty="0" smtClean="0">
                <a:solidFill>
                  <a:schemeClr val="accent4"/>
                </a:solidFill>
                <a:latin typeface="Times New Roman" panose="02020603050405020304" pitchFamily="18" charset="0"/>
                <a:cs typeface="Times New Roman" panose="02020603050405020304" pitchFamily="18" charset="0"/>
              </a:rPr>
              <a:t>1-жарты жылдыққа медбайқау қортындыларының салыстырмалы мәліметтері</a:t>
            </a:r>
            <a:endParaRPr lang="ru-RU" sz="1600" b="1" dirty="0">
              <a:solidFill>
                <a:schemeClr val="accent4"/>
              </a:solidFill>
              <a:latin typeface="Times New Roman" panose="02020603050405020304" pitchFamily="18" charset="0"/>
              <a:cs typeface="Times New Roman" panose="02020603050405020304" pitchFamily="18" charset="0"/>
            </a:endParaRPr>
          </a:p>
        </p:txBody>
      </p:sp>
      <p:sp>
        <p:nvSpPr>
          <p:cNvPr id="8" name="Заголовок 1"/>
          <p:cNvSpPr txBox="1">
            <a:spLocks/>
          </p:cNvSpPr>
          <p:nvPr/>
        </p:nvSpPr>
        <p:spPr>
          <a:xfrm>
            <a:off x="3600400" y="476672"/>
            <a:ext cx="5292080"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r>
              <a:rPr lang="kk-KZ" sz="1600" b="1" dirty="0">
                <a:solidFill>
                  <a:schemeClr val="bg1"/>
                </a:solidFill>
                <a:latin typeface="Times New Roman" panose="02020603050405020304" pitchFamily="18" charset="0"/>
                <a:cs typeface="Times New Roman" panose="02020603050405020304" pitchFamily="18" charset="0"/>
              </a:rPr>
              <a:t>Мекемедегі өндірістік жарақат пен кәсіби ауруларға талдау жасау</a:t>
            </a:r>
          </a:p>
        </p:txBody>
      </p:sp>
      <p:graphicFrame>
        <p:nvGraphicFramePr>
          <p:cNvPr id="7" name="Таблица 6"/>
          <p:cNvGraphicFramePr>
            <a:graphicFrameLocks noGrp="1"/>
          </p:cNvGraphicFramePr>
          <p:nvPr>
            <p:extLst>
              <p:ext uri="{D42A27DB-BD31-4B8C-83A1-F6EECF244321}">
                <p14:modId xmlns:p14="http://schemas.microsoft.com/office/powerpoint/2010/main" val="326576502"/>
              </p:ext>
            </p:extLst>
          </p:nvPr>
        </p:nvGraphicFramePr>
        <p:xfrm>
          <a:off x="107504" y="1951876"/>
          <a:ext cx="8893625" cy="4357444"/>
        </p:xfrm>
        <a:graphic>
          <a:graphicData uri="http://schemas.openxmlformats.org/drawingml/2006/table">
            <a:tbl>
              <a:tblPr/>
              <a:tblGrid>
                <a:gridCol w="352678"/>
                <a:gridCol w="5688494"/>
                <a:gridCol w="648072"/>
                <a:gridCol w="1080120"/>
                <a:gridCol w="1124261"/>
              </a:tblGrid>
              <a:tr h="816559">
                <a:tc>
                  <a:txBody>
                    <a:bodyPr/>
                    <a:lstStyle/>
                    <a:p>
                      <a:pPr algn="ctr" fontAlgn="ctr"/>
                      <a:r>
                        <a:rPr lang="ru-RU" sz="1400" b="1" i="0" u="none" strike="noStrike" dirty="0" smtClean="0">
                          <a:effectLst/>
                          <a:latin typeface="Times New Roman" panose="02020603050405020304" pitchFamily="18" charset="0"/>
                          <a:cs typeface="Times New Roman" panose="02020603050405020304" pitchFamily="18" charset="0"/>
                        </a:rPr>
                        <a:t>№</a:t>
                      </a:r>
                      <a:endParaRPr lang="ru-RU" sz="1400" b="1"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1" i="0" u="none" strike="noStrike" dirty="0" smtClean="0">
                          <a:effectLst/>
                          <a:latin typeface="Times New Roman" panose="02020603050405020304" pitchFamily="18" charset="0"/>
                          <a:cs typeface="Times New Roman" panose="02020603050405020304" pitchFamily="18" charset="0"/>
                        </a:rPr>
                        <a:t>К</a:t>
                      </a:r>
                      <a:r>
                        <a:rPr lang="kk-KZ" sz="1400" b="1" i="0" u="none" strike="noStrike" dirty="0" smtClean="0">
                          <a:effectLst/>
                          <a:latin typeface="Times New Roman" panose="02020603050405020304" pitchFamily="18" charset="0"/>
                          <a:cs typeface="Times New Roman" panose="02020603050405020304" pitchFamily="18" charset="0"/>
                        </a:rPr>
                        <a:t>өрсеткіштердің</a:t>
                      </a:r>
                      <a:r>
                        <a:rPr lang="kk-KZ" sz="1400" b="1" i="0" u="none" strike="noStrike" baseline="0" dirty="0" smtClean="0">
                          <a:effectLst/>
                          <a:latin typeface="Times New Roman" panose="02020603050405020304" pitchFamily="18" charset="0"/>
                          <a:cs typeface="Times New Roman" panose="02020603050405020304" pitchFamily="18" charset="0"/>
                        </a:rPr>
                        <a:t> атаулары</a:t>
                      </a:r>
                      <a:endParaRPr lang="ru-RU" sz="1400" b="1"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kk-KZ" sz="1400" b="1" i="0" u="none" strike="noStrike" dirty="0" smtClean="0">
                          <a:effectLst/>
                          <a:latin typeface="Times New Roman" panose="02020603050405020304" pitchFamily="18" charset="0"/>
                          <a:cs typeface="Times New Roman" panose="02020603050405020304" pitchFamily="18" charset="0"/>
                        </a:rPr>
                        <a:t>Өлшем бірлік-тері</a:t>
                      </a:r>
                      <a:endParaRPr lang="ru-RU" sz="1400" b="1"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1" i="0" u="none" strike="noStrike" dirty="0" smtClean="0">
                          <a:solidFill>
                            <a:schemeClr val="tx1"/>
                          </a:solidFill>
                          <a:effectLst/>
                          <a:latin typeface="Times New Roman" panose="02020603050405020304" pitchFamily="18" charset="0"/>
                          <a:cs typeface="Times New Roman" panose="02020603050405020304" pitchFamily="18" charset="0"/>
                        </a:rPr>
                        <a:t>2015</a:t>
                      </a:r>
                      <a:r>
                        <a:rPr lang="ru-RU" sz="1400" b="1" i="0" u="none" strike="noStrike" baseline="0" dirty="0" smtClean="0">
                          <a:solidFill>
                            <a:schemeClr val="tx1"/>
                          </a:solidFill>
                          <a:effectLst/>
                          <a:latin typeface="Times New Roman" panose="02020603050405020304" pitchFamily="18" charset="0"/>
                          <a:cs typeface="Times New Roman" panose="02020603050405020304" pitchFamily="18" charset="0"/>
                        </a:rPr>
                        <a:t> ж.         1-жартыжыл</a:t>
                      </a:r>
                      <a:endParaRPr lang="ru-RU" sz="14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ru-RU" sz="1400" b="1" i="0" u="none" strike="noStrike" dirty="0" smtClean="0">
                        <a:solidFill>
                          <a:schemeClr val="tx1"/>
                        </a:solidFill>
                        <a:effectLst/>
                        <a:latin typeface="Times New Roman" panose="02020603050405020304" pitchFamily="18" charset="0"/>
                        <a:cs typeface="Times New Roman" panose="02020603050405020304" pitchFamily="18" charset="0"/>
                      </a:endParaRPr>
                    </a:p>
                    <a:p>
                      <a:pPr marL="0" marR="0" indent="0" algn="ctr" defTabSz="914400" rtl="0" eaLnBrk="1" fontAlgn="ctr" latinLnBrk="0" hangingPunct="1">
                        <a:lnSpc>
                          <a:spcPct val="100000"/>
                        </a:lnSpc>
                        <a:spcBef>
                          <a:spcPts val="0"/>
                        </a:spcBef>
                        <a:spcAft>
                          <a:spcPts val="0"/>
                        </a:spcAft>
                        <a:buClrTx/>
                        <a:buSzTx/>
                        <a:buFontTx/>
                        <a:buNone/>
                        <a:tabLst/>
                        <a:defRPr/>
                      </a:pPr>
                      <a:r>
                        <a:rPr lang="ru-RU" sz="1400" b="1" i="0" u="none" strike="noStrike" dirty="0" smtClean="0">
                          <a:solidFill>
                            <a:schemeClr val="tx1"/>
                          </a:solidFill>
                          <a:effectLst/>
                          <a:latin typeface="Times New Roman" panose="02020603050405020304" pitchFamily="18" charset="0"/>
                          <a:cs typeface="Times New Roman" panose="02020603050405020304" pitchFamily="18" charset="0"/>
                        </a:rPr>
                        <a:t>2016 ж.         </a:t>
                      </a:r>
                      <a:r>
                        <a:rPr lang="ru-RU" sz="1400" b="1" i="0" u="none" strike="noStrike" baseline="0" dirty="0" smtClean="0">
                          <a:solidFill>
                            <a:schemeClr val="tx1"/>
                          </a:solidFill>
                          <a:effectLst/>
                          <a:latin typeface="Times New Roman" panose="02020603050405020304" pitchFamily="18" charset="0"/>
                          <a:cs typeface="Times New Roman" panose="02020603050405020304" pitchFamily="18" charset="0"/>
                        </a:rPr>
                        <a:t> 1-жартыжыл</a:t>
                      </a:r>
                      <a:endParaRPr lang="ru-RU" sz="1400" b="1" i="0" u="none" strike="noStrike" dirty="0" smtClean="0">
                        <a:solidFill>
                          <a:schemeClr val="tx1"/>
                        </a:solidFill>
                        <a:effectLst/>
                        <a:latin typeface="Times New Roman" panose="02020603050405020304" pitchFamily="18" charset="0"/>
                        <a:cs typeface="Times New Roman" panose="02020603050405020304" pitchFamily="18" charset="0"/>
                      </a:endParaRPr>
                    </a:p>
                    <a:p>
                      <a:pPr algn="ctr" fontAlgn="ctr"/>
                      <a:endParaRPr lang="ru-RU" sz="14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38491">
                <a:tc>
                  <a:txBody>
                    <a:bodyPr/>
                    <a:lstStyle/>
                    <a:p>
                      <a:pPr algn="ctr" fontAlgn="ctr"/>
                      <a:r>
                        <a:rPr lang="ru-RU" sz="1400" b="0" i="0" u="none" strike="noStrike" dirty="0">
                          <a:effectLst/>
                          <a:latin typeface="Times New Roman" panose="02020603050405020304" pitchFamily="18" charset="0"/>
                          <a:cs typeface="Times New Roman" panose="02020603050405020304" pitchFamily="18" charset="0"/>
                        </a:rPr>
                        <a:t>1</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kk-KZ" sz="1400" b="0" i="0" u="none" strike="noStrike" dirty="0" smtClean="0">
                          <a:effectLst/>
                          <a:latin typeface="Times New Roman" panose="02020603050405020304" pitchFamily="18" charset="0"/>
                          <a:cs typeface="Times New Roman" panose="02020603050405020304" pitchFamily="18" charset="0"/>
                        </a:rPr>
                        <a:t>Қызметкерлердің</a:t>
                      </a:r>
                      <a:r>
                        <a:rPr lang="kk-KZ" sz="1400" b="0" i="0" u="none" strike="noStrike" baseline="0" dirty="0" smtClean="0">
                          <a:effectLst/>
                          <a:latin typeface="Times New Roman" panose="02020603050405020304" pitchFamily="18" charset="0"/>
                          <a:cs typeface="Times New Roman" panose="02020603050405020304" pitchFamily="18" charset="0"/>
                        </a:rPr>
                        <a:t> жалпы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2 595</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2 541</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50733">
                <a:tc>
                  <a:txBody>
                    <a:bodyPr/>
                    <a:lstStyle/>
                    <a:p>
                      <a:pPr algn="ctr" fontAlgn="ctr"/>
                      <a:r>
                        <a:rPr lang="ru-RU" sz="1400" b="0" i="0" u="none" strike="noStrike" dirty="0">
                          <a:effectLst/>
                          <a:latin typeface="Times New Roman" panose="02020603050405020304" pitchFamily="18" charset="0"/>
                          <a:cs typeface="Times New Roman" panose="02020603050405020304" pitchFamily="18" charset="0"/>
                        </a:rPr>
                        <a:t>2</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kk-KZ" sz="1400" b="0" i="0" u="none" strike="noStrike" dirty="0" smtClean="0">
                          <a:effectLst/>
                          <a:latin typeface="Times New Roman" panose="02020603050405020304" pitchFamily="18" charset="0"/>
                          <a:cs typeface="Times New Roman" panose="02020603050405020304" pitchFamily="18" charset="0"/>
                        </a:rPr>
                        <a:t>Зиянды</a:t>
                      </a:r>
                      <a:r>
                        <a:rPr lang="kk-KZ" sz="1400" b="0" i="0" u="none" strike="noStrike" baseline="0" dirty="0" smtClean="0">
                          <a:effectLst/>
                          <a:latin typeface="Times New Roman" panose="02020603050405020304" pitchFamily="18" charset="0"/>
                          <a:cs typeface="Times New Roman" panose="02020603050405020304" pitchFamily="18" charset="0"/>
                        </a:rPr>
                        <a:t> және қауіпті әсер етуші өндірістік факторлармен жұмыс істейтін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2 511</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2 460</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33591">
                <a:tc>
                  <a:txBody>
                    <a:bodyPr/>
                    <a:lstStyle/>
                    <a:p>
                      <a:pPr algn="ctr" fontAlgn="ctr"/>
                      <a:r>
                        <a:rPr lang="ru-RU" sz="1400" b="0" i="0" u="none" strike="noStrike" dirty="0">
                          <a:effectLst/>
                          <a:latin typeface="Times New Roman" panose="02020603050405020304" pitchFamily="18" charset="0"/>
                          <a:cs typeface="Times New Roman" panose="02020603050405020304" pitchFamily="18" charset="0"/>
                        </a:rPr>
                        <a:t>3</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kk-KZ" sz="1400" b="0" i="0" u="none" strike="noStrike" dirty="0" smtClean="0">
                          <a:effectLst/>
                          <a:latin typeface="Times New Roman" panose="02020603050405020304" pitchFamily="18" charset="0"/>
                          <a:cs typeface="Times New Roman" panose="02020603050405020304" pitchFamily="18" charset="0"/>
                        </a:rPr>
                        <a:t>Мерзімді</a:t>
                      </a:r>
                      <a:r>
                        <a:rPr lang="kk-KZ" sz="1400" b="0" i="0" u="none" strike="noStrike" baseline="0" dirty="0" smtClean="0">
                          <a:effectLst/>
                          <a:latin typeface="Times New Roman" panose="02020603050405020304" pitchFamily="18" charset="0"/>
                          <a:cs typeface="Times New Roman" panose="02020603050405020304" pitchFamily="18" charset="0"/>
                        </a:rPr>
                        <a:t> медбайқаудан өтуге міндетті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2 511</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2 460</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29809">
                <a:tc>
                  <a:txBody>
                    <a:bodyPr/>
                    <a:lstStyle/>
                    <a:p>
                      <a:pPr algn="ctr" fontAlgn="ctr"/>
                      <a:r>
                        <a:rPr lang="ru-RU" sz="1400" b="0" i="0" u="none" strike="noStrike" dirty="0">
                          <a:effectLst/>
                          <a:latin typeface="Times New Roman" panose="02020603050405020304" pitchFamily="18" charset="0"/>
                          <a:cs typeface="Times New Roman" panose="02020603050405020304" pitchFamily="18" charset="0"/>
                        </a:rPr>
                        <a:t>4</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kk-KZ" sz="1400" b="0" i="0" u="none" strike="noStrike" dirty="0" smtClean="0">
                          <a:effectLst/>
                          <a:latin typeface="Times New Roman" panose="02020603050405020304" pitchFamily="18" charset="0"/>
                          <a:cs typeface="Times New Roman" panose="02020603050405020304" pitchFamily="18" charset="0"/>
                        </a:rPr>
                        <a:t>Мерзімді</a:t>
                      </a:r>
                      <a:r>
                        <a:rPr lang="kk-KZ" sz="1400" b="0" i="0" u="none" strike="noStrike" baseline="0" dirty="0" smtClean="0">
                          <a:effectLst/>
                          <a:latin typeface="Times New Roman" panose="02020603050405020304" pitchFamily="18" charset="0"/>
                          <a:cs typeface="Times New Roman" panose="02020603050405020304" pitchFamily="18" charset="0"/>
                        </a:rPr>
                        <a:t> медбайқаудан өткен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2 495</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2 458</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26027">
                <a:tc>
                  <a:txBody>
                    <a:bodyPr/>
                    <a:lstStyle/>
                    <a:p>
                      <a:pPr algn="ctr" fontAlgn="ctr"/>
                      <a:r>
                        <a:rPr lang="ru-RU" sz="1400" b="0" i="0" u="none" strike="noStrike" dirty="0">
                          <a:effectLst/>
                          <a:latin typeface="Times New Roman" panose="02020603050405020304" pitchFamily="18" charset="0"/>
                          <a:cs typeface="Times New Roman" panose="02020603050405020304" pitchFamily="18" charset="0"/>
                        </a:rPr>
                        <a:t>5</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kk-KZ" sz="1400" b="0" i="0" u="none" strike="noStrike" dirty="0" smtClean="0">
                          <a:effectLst/>
                          <a:latin typeface="Times New Roman" panose="02020603050405020304" pitchFamily="18" charset="0"/>
                          <a:cs typeface="Times New Roman" panose="02020603050405020304" pitchFamily="18" charset="0"/>
                        </a:rPr>
                        <a:t>Мерзімді</a:t>
                      </a:r>
                      <a:r>
                        <a:rPr lang="kk-KZ" sz="1400" b="0" i="0" u="none" strike="noStrike" baseline="0" dirty="0" smtClean="0">
                          <a:effectLst/>
                          <a:latin typeface="Times New Roman" panose="02020603050405020304" pitchFamily="18" charset="0"/>
                          <a:cs typeface="Times New Roman" panose="02020603050405020304" pitchFamily="18" charset="0"/>
                        </a:rPr>
                        <a:t> медбайқаудан өтуді аяқтамаған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16</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94253">
                <a:tc>
                  <a:txBody>
                    <a:bodyPr/>
                    <a:lstStyle/>
                    <a:p>
                      <a:pPr algn="ctr" fontAlgn="ctr"/>
                      <a:r>
                        <a:rPr lang="ru-RU" sz="1400" b="0" i="0" u="none" strike="noStrike" dirty="0">
                          <a:effectLst/>
                          <a:latin typeface="Times New Roman" panose="02020603050405020304" pitchFamily="18" charset="0"/>
                          <a:cs typeface="Times New Roman" panose="02020603050405020304" pitchFamily="18" charset="0"/>
                        </a:rPr>
                        <a:t>6</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kk-KZ" sz="1400" b="0" i="0" u="none" strike="noStrike" dirty="0" smtClean="0">
                          <a:effectLst/>
                          <a:latin typeface="Times New Roman" panose="02020603050405020304" pitchFamily="18" charset="0"/>
                          <a:cs typeface="Times New Roman" panose="02020603050405020304" pitchFamily="18" charset="0"/>
                        </a:rPr>
                        <a:t>Мерзімді</a:t>
                      </a:r>
                      <a:r>
                        <a:rPr lang="kk-KZ" sz="1400" b="0" i="0" u="none" strike="noStrike" baseline="0" dirty="0" smtClean="0">
                          <a:effectLst/>
                          <a:latin typeface="Times New Roman" panose="02020603050405020304" pitchFamily="18" charset="0"/>
                          <a:cs typeface="Times New Roman" panose="02020603050405020304" pitchFamily="18" charset="0"/>
                        </a:rPr>
                        <a:t> медбайқаудан өтпеген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16</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2</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34487">
                <a:tc>
                  <a:txBody>
                    <a:bodyPr/>
                    <a:lstStyle/>
                    <a:p>
                      <a:pPr algn="ctr" fontAlgn="ctr"/>
                      <a:r>
                        <a:rPr lang="ru-RU" sz="1400" b="0" i="0" u="none" strike="noStrike" dirty="0">
                          <a:effectLst/>
                          <a:latin typeface="Times New Roman" panose="02020603050405020304" pitchFamily="18" charset="0"/>
                          <a:cs typeface="Times New Roman" panose="02020603050405020304" pitchFamily="18" charset="0"/>
                        </a:rPr>
                        <a:t>7</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kk-KZ" sz="1400" b="0" i="0" u="none" strike="noStrike" dirty="0" smtClean="0">
                          <a:effectLst/>
                          <a:latin typeface="Times New Roman" panose="02020603050405020304" pitchFamily="18" charset="0"/>
                          <a:cs typeface="Times New Roman" panose="02020603050405020304" pitchFamily="18" charset="0"/>
                        </a:rPr>
                        <a:t>Зиянды</a:t>
                      </a:r>
                      <a:r>
                        <a:rPr lang="kk-KZ" sz="1400" b="0" i="0" u="none" strike="noStrike" baseline="0" dirty="0" smtClean="0">
                          <a:effectLst/>
                          <a:latin typeface="Times New Roman" panose="02020603050405020304" pitchFamily="18" charset="0"/>
                          <a:cs typeface="Times New Roman" panose="02020603050405020304" pitchFamily="18" charset="0"/>
                        </a:rPr>
                        <a:t> және қауіпті әсер етуші өндірістік факторлармен жұмыс істейтін кәсіпқой жарамды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kk-KZ" sz="1400" b="0" i="0" u="none" strike="noStrike" dirty="0" smtClean="0">
                          <a:solidFill>
                            <a:srgbClr val="C00000"/>
                          </a:solidFill>
                          <a:effectLst/>
                          <a:latin typeface="Times New Roman" panose="02020603050405020304" pitchFamily="18" charset="0"/>
                          <a:cs typeface="Times New Roman" panose="02020603050405020304" pitchFamily="18" charset="0"/>
                        </a:rPr>
                        <a:t>2495</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kk-KZ" sz="1400" b="0" i="0" u="none" strike="noStrike" dirty="0" smtClean="0">
                          <a:solidFill>
                            <a:srgbClr val="C00000"/>
                          </a:solidFill>
                          <a:effectLst/>
                          <a:latin typeface="Times New Roman" panose="02020603050405020304" pitchFamily="18" charset="0"/>
                          <a:cs typeface="Times New Roman" panose="02020603050405020304" pitchFamily="18" charset="0"/>
                        </a:rPr>
                        <a:t>2450</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89353">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8</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kk-KZ" sz="1400" b="0" i="0" u="none" strike="noStrike" dirty="0" smtClean="0">
                          <a:effectLst/>
                          <a:latin typeface="Times New Roman" panose="02020603050405020304" pitchFamily="18" charset="0"/>
                          <a:cs typeface="Times New Roman" panose="02020603050405020304" pitchFamily="18" charset="0"/>
                        </a:rPr>
                        <a:t>Амбулаториялық</a:t>
                      </a:r>
                      <a:r>
                        <a:rPr lang="kk-KZ" sz="1400" b="0" i="0" u="none" strike="noStrike" baseline="0" dirty="0" smtClean="0">
                          <a:effectLst/>
                          <a:latin typeface="Times New Roman" panose="02020603050405020304" pitchFamily="18" charset="0"/>
                          <a:cs typeface="Times New Roman" panose="02020603050405020304" pitchFamily="18" charset="0"/>
                        </a:rPr>
                        <a:t> тексеріс пен емделуді қажет ететін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a:solidFill>
                            <a:srgbClr val="C00000"/>
                          </a:solidFill>
                          <a:effectLst/>
                          <a:latin typeface="Times New Roman" panose="02020603050405020304" pitchFamily="18" charset="0"/>
                          <a:cs typeface="Times New Roman" panose="02020603050405020304" pitchFamily="18" charset="0"/>
                        </a:rPr>
                        <a:t>66</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kk-KZ" sz="1400" b="0" i="0" u="none" strike="noStrike" dirty="0" smtClean="0">
                          <a:solidFill>
                            <a:srgbClr val="C00000"/>
                          </a:solidFill>
                          <a:effectLst/>
                          <a:latin typeface="Times New Roman" panose="02020603050405020304" pitchFamily="18" charset="0"/>
                          <a:cs typeface="Times New Roman" panose="02020603050405020304" pitchFamily="18" charset="0"/>
                        </a:rPr>
                        <a:t>114</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85571">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9</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kk-KZ" sz="1400" b="0" i="0" u="none" strike="noStrike" dirty="0" smtClean="0">
                          <a:effectLst/>
                          <a:latin typeface="Times New Roman" panose="02020603050405020304" pitchFamily="18" charset="0"/>
                          <a:cs typeface="Times New Roman" panose="02020603050405020304" pitchFamily="18" charset="0"/>
                        </a:rPr>
                        <a:t>Стационарлық</a:t>
                      </a:r>
                      <a:r>
                        <a:rPr lang="kk-KZ" sz="1400" b="0" i="0" u="none" strike="noStrike" baseline="0" dirty="0" smtClean="0">
                          <a:effectLst/>
                          <a:latin typeface="Times New Roman" panose="02020603050405020304" pitchFamily="18" charset="0"/>
                          <a:cs typeface="Times New Roman" panose="02020603050405020304" pitchFamily="18" charset="0"/>
                        </a:rPr>
                        <a:t> тексеріс пен емделуді қажет ететін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a:solidFill>
                            <a:srgbClr val="C00000"/>
                          </a:solidFill>
                          <a:effectLst/>
                          <a:latin typeface="Times New Roman" panose="02020603050405020304" pitchFamily="18" charset="0"/>
                          <a:cs typeface="Times New Roman" panose="02020603050405020304" pitchFamily="18" charset="0"/>
                        </a:rPr>
                        <a:t>10</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14</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81789">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10</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kk-KZ" sz="1400" b="0" i="0" u="none" strike="noStrike" dirty="0" smtClean="0">
                          <a:effectLst/>
                          <a:latin typeface="Times New Roman" panose="02020603050405020304" pitchFamily="18" charset="0"/>
                          <a:cs typeface="Times New Roman" panose="02020603050405020304" pitchFamily="18" charset="0"/>
                        </a:rPr>
                        <a:t>Санаториялық</a:t>
                      </a:r>
                      <a:r>
                        <a:rPr lang="kk-KZ" sz="1400" b="0" i="0" u="none" strike="noStrike" baseline="0" dirty="0" smtClean="0">
                          <a:effectLst/>
                          <a:latin typeface="Times New Roman" panose="02020603050405020304" pitchFamily="18" charset="0"/>
                          <a:cs typeface="Times New Roman" panose="02020603050405020304" pitchFamily="18" charset="0"/>
                        </a:rPr>
                        <a:t> шипажайда емделуді қажет ететін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a:solidFill>
                            <a:srgbClr val="C00000"/>
                          </a:solidFill>
                          <a:effectLst/>
                          <a:latin typeface="Times New Roman" panose="02020603050405020304" pitchFamily="18" charset="0"/>
                          <a:cs typeface="Times New Roman" panose="02020603050405020304" pitchFamily="18" charset="0"/>
                        </a:rPr>
                        <a:t>49</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a:solidFill>
                            <a:srgbClr val="C00000"/>
                          </a:solidFill>
                          <a:effectLst/>
                          <a:latin typeface="Times New Roman" panose="02020603050405020304" pitchFamily="18" charset="0"/>
                          <a:cs typeface="Times New Roman" panose="02020603050405020304" pitchFamily="18" charset="0"/>
                        </a:rPr>
                        <a:t>43</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78007">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11</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kk-KZ" sz="1400" b="0" i="0" u="none" strike="noStrike" dirty="0" smtClean="0">
                          <a:effectLst/>
                          <a:latin typeface="Times New Roman" panose="02020603050405020304" pitchFamily="18" charset="0"/>
                          <a:cs typeface="Times New Roman" panose="02020603050405020304" pitchFamily="18" charset="0"/>
                        </a:rPr>
                        <a:t>Емдік тамақтануды қажет ететін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a:solidFill>
                            <a:srgbClr val="C00000"/>
                          </a:solidFill>
                          <a:effectLst/>
                          <a:latin typeface="Times New Roman" panose="02020603050405020304" pitchFamily="18" charset="0"/>
                          <a:cs typeface="Times New Roman" panose="02020603050405020304" pitchFamily="18" charset="0"/>
                        </a:rPr>
                        <a:t>12</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kk-KZ" sz="1400" b="0" i="0" u="none" strike="noStrike" dirty="0" smtClean="0">
                          <a:solidFill>
                            <a:srgbClr val="C00000"/>
                          </a:solidFill>
                          <a:effectLst/>
                          <a:latin typeface="Times New Roman" panose="02020603050405020304" pitchFamily="18" charset="0"/>
                          <a:cs typeface="Times New Roman" panose="02020603050405020304" pitchFamily="18" charset="0"/>
                        </a:rPr>
                        <a:t>0</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74225">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12</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kk-KZ" sz="1400" b="0" i="0" u="none" strike="noStrike" dirty="0" smtClean="0">
                          <a:effectLst/>
                          <a:latin typeface="Times New Roman" panose="02020603050405020304" pitchFamily="18" charset="0"/>
                          <a:cs typeface="Times New Roman" panose="02020603050405020304" pitchFamily="18" charset="0"/>
                        </a:rPr>
                        <a:t>Диспансерлік бақылауды қажет ететін</a:t>
                      </a:r>
                      <a:r>
                        <a:rPr lang="kk-KZ" sz="1400" b="0" i="0" u="none" strike="noStrike" baseline="0" dirty="0" smtClean="0">
                          <a:effectLst/>
                          <a:latin typeface="Times New Roman" panose="02020603050405020304" pitchFamily="18" charset="0"/>
                          <a:cs typeface="Times New Roman" panose="02020603050405020304" pitchFamily="18" charset="0"/>
                        </a:rPr>
                        <a:t>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a:solidFill>
                            <a:srgbClr val="C00000"/>
                          </a:solidFill>
                          <a:effectLst/>
                          <a:latin typeface="Times New Roman" panose="02020603050405020304" pitchFamily="18" charset="0"/>
                          <a:cs typeface="Times New Roman" panose="02020603050405020304" pitchFamily="18" charset="0"/>
                        </a:rPr>
                        <a:t>0</a:t>
                      </a: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kk-KZ" sz="1400" b="0" i="0" u="none" strike="noStrike" dirty="0" smtClean="0">
                          <a:solidFill>
                            <a:srgbClr val="C00000"/>
                          </a:solidFill>
                          <a:effectLst/>
                          <a:latin typeface="Times New Roman" panose="02020603050405020304" pitchFamily="18" charset="0"/>
                          <a:cs typeface="Times New Roman" panose="02020603050405020304" pitchFamily="18" charset="0"/>
                        </a:rPr>
                        <a:t>49</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2484">
                <a:tc>
                  <a:txBody>
                    <a:bodyPr/>
                    <a:lstStyle/>
                    <a:p>
                      <a:pPr algn="ctr" fontAlgn="ctr"/>
                      <a:r>
                        <a:rPr lang="ru-RU" sz="1400" b="0" i="0" u="none" strike="noStrike" dirty="0" smtClean="0">
                          <a:effectLst/>
                          <a:latin typeface="Times New Roman" panose="02020603050405020304" pitchFamily="18" charset="0"/>
                          <a:cs typeface="Times New Roman" panose="02020603050405020304" pitchFamily="18" charset="0"/>
                        </a:rPr>
                        <a:t>13</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kk-KZ" sz="1400" b="0" i="0" u="none" strike="noStrike" dirty="0" smtClean="0">
                          <a:effectLst/>
                          <a:latin typeface="Times New Roman" panose="02020603050405020304" pitchFamily="18" charset="0"/>
                          <a:cs typeface="Times New Roman" panose="02020603050405020304" pitchFamily="18" charset="0"/>
                        </a:rPr>
                        <a:t>Зиянды</a:t>
                      </a:r>
                      <a:r>
                        <a:rPr lang="kk-KZ" sz="1400" b="0" i="0" u="none" strike="noStrike" baseline="0" dirty="0" smtClean="0">
                          <a:effectLst/>
                          <a:latin typeface="Times New Roman" panose="02020603050405020304" pitchFamily="18" charset="0"/>
                          <a:cs typeface="Times New Roman" panose="02020603050405020304" pitchFamily="18" charset="0"/>
                        </a:rPr>
                        <a:t> және қауіпті әсер етуші өндірістік факторлармен жұмыс істейтін кәсіпқой жарамсыз қызметкерлер саны</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ru-RU" sz="1400" b="0" i="0" u="none" strike="noStrike" dirty="0" err="1" smtClean="0">
                          <a:effectLst/>
                          <a:latin typeface="Times New Roman" panose="02020603050405020304" pitchFamily="18" charset="0"/>
                          <a:cs typeface="Times New Roman" panose="02020603050405020304" pitchFamily="18" charset="0"/>
                        </a:rPr>
                        <a:t>адам</a:t>
                      </a:r>
                      <a:endParaRPr lang="ru-RU" sz="1400" b="0" i="0" u="none" strike="noStrike" dirty="0">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0</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ru-RU" sz="1400" b="0" i="0" u="none" strike="noStrike" dirty="0" smtClean="0">
                          <a:solidFill>
                            <a:srgbClr val="C00000"/>
                          </a:solidFill>
                          <a:effectLst/>
                          <a:latin typeface="Times New Roman" panose="02020603050405020304" pitchFamily="18" charset="0"/>
                          <a:cs typeface="Times New Roman" panose="02020603050405020304" pitchFamily="18" charset="0"/>
                        </a:rPr>
                        <a:t>1</a:t>
                      </a:r>
                      <a:endParaRPr lang="ru-RU" sz="1400" b="0" i="0" u="none" strike="noStrike" dirty="0">
                        <a:solidFill>
                          <a:srgbClr val="C00000"/>
                        </a:solidFill>
                        <a:effectLst/>
                        <a:latin typeface="Times New Roman" panose="02020603050405020304" pitchFamily="18" charset="0"/>
                        <a:cs typeface="Times New Roman" panose="02020603050405020304" pitchFamily="18" charset="0"/>
                      </a:endParaRPr>
                    </a:p>
                  </a:txBody>
                  <a:tcPr marL="6076" marR="6076" marT="644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9" name="Рисунок 8"/>
          <p:cNvPicPr>
            <a:picLocks noChangeAspect="1"/>
          </p:cNvPicPr>
          <p:nvPr/>
        </p:nvPicPr>
        <p:blipFill>
          <a:blip r:embed="rId2"/>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24889480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88339836"/>
              </p:ext>
            </p:extLst>
          </p:nvPr>
        </p:nvGraphicFramePr>
        <p:xfrm>
          <a:off x="323528" y="2132856"/>
          <a:ext cx="8357902" cy="2399096"/>
        </p:xfrm>
        <a:graphic>
          <a:graphicData uri="http://schemas.openxmlformats.org/drawingml/2006/table">
            <a:tbl>
              <a:tblPr firstRow="1">
                <a:tableStyleId>{9D7B26C5-4107-4FEC-AEDC-1716B250A1EF}</a:tableStyleId>
              </a:tblPr>
              <a:tblGrid>
                <a:gridCol w="360040"/>
                <a:gridCol w="3816424"/>
                <a:gridCol w="864096"/>
                <a:gridCol w="1152128"/>
                <a:gridCol w="1080120"/>
                <a:gridCol w="1085094"/>
              </a:tblGrid>
              <a:tr h="252305">
                <a:tc rowSpan="2">
                  <a:txBody>
                    <a:bodyPr/>
                    <a:lstStyle/>
                    <a:p>
                      <a:pPr algn="ctr" fontAlgn="ctr"/>
                      <a:r>
                        <a:rPr lang="ru-RU" sz="1400" u="none" strike="noStrike" dirty="0">
                          <a:solidFill>
                            <a:srgbClr val="002060"/>
                          </a:solidFill>
                          <a:effectLst/>
                          <a:latin typeface="Times New Roman" panose="02020603050405020304" pitchFamily="18" charset="0"/>
                          <a:cs typeface="Times New Roman" panose="02020603050405020304" pitchFamily="18" charset="0"/>
                        </a:rPr>
                        <a:t>№</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fontAlgn="ctr"/>
                      <a:r>
                        <a:rPr lang="ru-RU" sz="1400" u="none" strike="noStrike" dirty="0">
                          <a:solidFill>
                            <a:srgbClr val="002060"/>
                          </a:solidFill>
                          <a:effectLst/>
                          <a:latin typeface="Times New Roman" panose="02020603050405020304" pitchFamily="18" charset="0"/>
                          <a:cs typeface="Times New Roman" panose="02020603050405020304" pitchFamily="18" charset="0"/>
                        </a:rPr>
                        <a:t>Көрсеткіш атауы</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fontAlgn="ctr"/>
                      <a:r>
                        <a:rPr lang="ru-RU" sz="1400" u="none" strike="noStrike" dirty="0" err="1">
                          <a:solidFill>
                            <a:srgbClr val="002060"/>
                          </a:solidFill>
                          <a:effectLst/>
                          <a:latin typeface="Times New Roman" panose="02020603050405020304" pitchFamily="18" charset="0"/>
                          <a:cs typeface="Times New Roman" panose="02020603050405020304" pitchFamily="18" charset="0"/>
                        </a:rPr>
                        <a:t>Өлшем</a:t>
                      </a:r>
                      <a:r>
                        <a:rPr lang="ru-RU" sz="1400" u="none" strike="noStrike" dirty="0">
                          <a:solidFill>
                            <a:srgbClr val="002060"/>
                          </a:solidFill>
                          <a:effectLst/>
                          <a:latin typeface="Times New Roman" panose="02020603050405020304" pitchFamily="18" charset="0"/>
                          <a:cs typeface="Times New Roman" panose="02020603050405020304" pitchFamily="18" charset="0"/>
                        </a:rPr>
                        <a:t> </a:t>
                      </a:r>
                      <a:r>
                        <a:rPr lang="ru-RU" sz="1400" u="none" strike="noStrike" dirty="0" err="1">
                          <a:solidFill>
                            <a:srgbClr val="002060"/>
                          </a:solidFill>
                          <a:effectLst/>
                          <a:latin typeface="Times New Roman" panose="02020603050405020304" pitchFamily="18" charset="0"/>
                          <a:cs typeface="Times New Roman" panose="02020603050405020304" pitchFamily="18" charset="0"/>
                        </a:rPr>
                        <a:t>бірлігі</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ctr"/>
                      <a:r>
                        <a:rPr lang="ru-RU" sz="1400" u="none" strike="noStrike" dirty="0" smtClean="0">
                          <a:solidFill>
                            <a:srgbClr val="002060"/>
                          </a:solidFill>
                          <a:effectLst/>
                          <a:latin typeface="Times New Roman" panose="02020603050405020304" pitchFamily="18" charset="0"/>
                          <a:cs typeface="Times New Roman" panose="02020603050405020304" pitchFamily="18" charset="0"/>
                        </a:rPr>
                        <a:t>2016 жылды</a:t>
                      </a:r>
                      <a:r>
                        <a:rPr lang="kk-KZ" sz="1400" u="none" strike="noStrike" dirty="0" smtClean="0">
                          <a:solidFill>
                            <a:srgbClr val="002060"/>
                          </a:solidFill>
                          <a:effectLst/>
                          <a:latin typeface="Times New Roman" panose="02020603050405020304" pitchFamily="18" charset="0"/>
                          <a:cs typeface="Times New Roman" panose="02020603050405020304" pitchFamily="18" charset="0"/>
                        </a:rPr>
                        <a:t>ң</a:t>
                      </a:r>
                      <a:r>
                        <a:rPr lang="ru-RU" sz="1400" u="none" strike="noStrike" dirty="0" smtClean="0">
                          <a:solidFill>
                            <a:srgbClr val="002060"/>
                          </a:solidFill>
                          <a:effectLst/>
                          <a:latin typeface="Times New Roman" panose="02020603050405020304" pitchFamily="18" charset="0"/>
                          <a:cs typeface="Times New Roman" panose="02020603050405020304" pitchFamily="18" charset="0"/>
                        </a:rPr>
                        <a:t> </a:t>
                      </a:r>
                    </a:p>
                    <a:p>
                      <a:pPr algn="ctr" fontAlgn="ctr"/>
                      <a:r>
                        <a:rPr lang="ru-RU" sz="1400" u="none" strike="noStrike" dirty="0" smtClean="0">
                          <a:solidFill>
                            <a:srgbClr val="002060"/>
                          </a:solidFill>
                          <a:effectLst/>
                          <a:latin typeface="Times New Roman" panose="02020603050405020304" pitchFamily="18" charset="0"/>
                          <a:cs typeface="Times New Roman" panose="02020603050405020304" pitchFamily="18" charset="0"/>
                        </a:rPr>
                        <a:t>1 жарты жылы</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rowSpan="2">
                  <a:txBody>
                    <a:bodyPr/>
                    <a:lstStyle/>
                    <a:p>
                      <a:pPr algn="ctr" fontAlgn="ctr"/>
                      <a:r>
                        <a:rPr lang="ru-RU" sz="1400" u="none" strike="noStrike" dirty="0">
                          <a:solidFill>
                            <a:srgbClr val="002060"/>
                          </a:solidFill>
                          <a:effectLst/>
                          <a:latin typeface="Times New Roman" panose="02020603050405020304" pitchFamily="18" charset="0"/>
                          <a:cs typeface="Times New Roman" panose="02020603050405020304" pitchFamily="18" charset="0"/>
                        </a:rPr>
                        <a:t>Жоспардың орындалуы </a:t>
                      </a:r>
                      <a:r>
                        <a:rPr lang="ru-RU" sz="1400" u="none" strike="noStrike" dirty="0" smtClean="0">
                          <a:solidFill>
                            <a:srgbClr val="002060"/>
                          </a:solidFill>
                          <a:effectLst/>
                          <a:latin typeface="Times New Roman" panose="02020603050405020304" pitchFamily="18" charset="0"/>
                          <a:cs typeface="Times New Roman" panose="02020603050405020304" pitchFamily="18" charset="0"/>
                        </a:rPr>
                        <a:t>(%)</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788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fontAlgn="ctr"/>
                      <a:r>
                        <a:rPr lang="ru-RU" sz="1400" u="none" strike="noStrike" dirty="0">
                          <a:solidFill>
                            <a:srgbClr val="002060"/>
                          </a:solidFill>
                          <a:effectLst/>
                          <a:latin typeface="Times New Roman" panose="02020603050405020304" pitchFamily="18" charset="0"/>
                          <a:cs typeface="Times New Roman" panose="02020603050405020304" pitchFamily="18" charset="0"/>
                        </a:rPr>
                        <a:t>жоспар</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u="none" strike="noStrike" dirty="0">
                          <a:solidFill>
                            <a:srgbClr val="002060"/>
                          </a:solidFill>
                          <a:effectLst/>
                          <a:latin typeface="Times New Roman" panose="02020603050405020304" pitchFamily="18" charset="0"/>
                          <a:cs typeface="Times New Roman" panose="02020603050405020304" pitchFamily="18" charset="0"/>
                        </a:rPr>
                        <a:t>нақты</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r>
              <a:tr h="204126">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Орташа</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a:solidFill>
                            <a:srgbClr val="002060"/>
                          </a:solidFill>
                          <a:effectLst/>
                          <a:latin typeface="Times New Roman" panose="02020603050405020304" pitchFamily="18" charset="0"/>
                          <a:cs typeface="Times New Roman" panose="02020603050405020304" pitchFamily="18" charset="0"/>
                        </a:rPr>
                        <a:t>тізім б/</a:t>
                      </a:r>
                      <a:r>
                        <a:rPr lang="ru-RU" sz="1400" b="1" u="none" strike="noStrike" dirty="0" err="1">
                          <a:solidFill>
                            <a:srgbClr val="002060"/>
                          </a:solidFill>
                          <a:effectLst/>
                          <a:latin typeface="Times New Roman" panose="02020603050405020304" pitchFamily="18" charset="0"/>
                          <a:cs typeface="Times New Roman" panose="02020603050405020304" pitchFamily="18" charset="0"/>
                        </a:rPr>
                        <a:t>ша</a:t>
                      </a:r>
                      <a:r>
                        <a:rPr lang="ru-RU" sz="1400" b="1" u="none" strike="noStrike" dirty="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барлық</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қызметкерлер</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саны</a:t>
                      </a:r>
                      <a:r>
                        <a:rPr lang="en-US" sz="1400" b="1" u="none" strike="noStrike" baseline="0" dirty="0" smtClean="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a:t>
                      </a: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соның</a:t>
                      </a:r>
                      <a:r>
                        <a:rPr lang="en-US" sz="1400" b="1" u="none" strike="noStrike" baseline="0" dirty="0" smtClean="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ішінде</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a:t>
                      </a:r>
                      <a:endParaRPr lang="ru-RU" sz="1400" b="1" i="0" u="none" strike="noStrike" dirty="0" smtClean="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адам</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2 </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521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2 </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492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98,8</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6024">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1.1.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  Өндіріс қызметкерлері</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адам</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2 </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441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2 415</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98,9</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6024">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1.2.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Әкімшілік-басқарма</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қызметкерлері</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err="1">
                          <a:solidFill>
                            <a:srgbClr val="002060"/>
                          </a:solidFill>
                          <a:effectLst/>
                          <a:latin typeface="Times New Roman" panose="02020603050405020304" pitchFamily="18" charset="0"/>
                          <a:cs typeface="Times New Roman" panose="02020603050405020304" pitchFamily="18" charset="0"/>
                        </a:rPr>
                        <a:t>адам</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80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77</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96,3</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1818">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Шығындар </a:t>
                      </a:r>
                      <a:r>
                        <a:rPr lang="ru-RU" sz="1400" b="1" u="none" strike="noStrike" dirty="0">
                          <a:solidFill>
                            <a:srgbClr val="002060"/>
                          </a:solidFill>
                          <a:effectLst/>
                          <a:latin typeface="Times New Roman" panose="02020603050405020304" pitchFamily="18" charset="0"/>
                          <a:cs typeface="Times New Roman" panose="02020603050405020304" pitchFamily="18" charset="0"/>
                        </a:rPr>
                        <a:t>жалпы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мың теңге</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10 354 299</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14 950 191 </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144,4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7249">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3</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  Еңбекақы қоры </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барлығы  </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мың теңге</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7 415 689</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7 290 126</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98,3</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305">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Еңбек </a:t>
                      </a:r>
                      <a:r>
                        <a:rPr lang="ru-RU" sz="1400" b="1" u="none" strike="noStrike" dirty="0">
                          <a:solidFill>
                            <a:srgbClr val="002060"/>
                          </a:solidFill>
                          <a:effectLst/>
                          <a:latin typeface="Times New Roman" panose="02020603050405020304" pitchFamily="18" charset="0"/>
                          <a:cs typeface="Times New Roman" panose="02020603050405020304" pitchFamily="18" charset="0"/>
                        </a:rPr>
                        <a:t>ақы </a:t>
                      </a:r>
                      <a:r>
                        <a:rPr lang="ru-RU" sz="1400" b="1" u="none" strike="noStrike" dirty="0" err="1">
                          <a:solidFill>
                            <a:srgbClr val="002060"/>
                          </a:solidFill>
                          <a:effectLst/>
                          <a:latin typeface="Times New Roman" panose="02020603050405020304" pitchFamily="18" charset="0"/>
                          <a:cs typeface="Times New Roman" panose="02020603050405020304" pitchFamily="18" charset="0"/>
                        </a:rPr>
                        <a:t>қорының</a:t>
                      </a:r>
                      <a:r>
                        <a:rPr lang="ru-RU" sz="1400" b="1" u="none" strike="noStrike" dirty="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жалпы</a:t>
                      </a:r>
                      <a:r>
                        <a:rPr lang="en-US" sz="1400" b="1" u="none" strike="noStrike" baseline="0" dirty="0" smtClean="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err="1" smtClean="0">
                          <a:solidFill>
                            <a:srgbClr val="002060"/>
                          </a:solidFill>
                          <a:effectLst/>
                          <a:latin typeface="Times New Roman" panose="02020603050405020304" pitchFamily="18" charset="0"/>
                          <a:cs typeface="Times New Roman" panose="02020603050405020304" pitchFamily="18" charset="0"/>
                        </a:rPr>
                        <a:t>шығындағы</a:t>
                      </a: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a:t>
                      </a:r>
                      <a:r>
                        <a:rPr lang="ru-RU" sz="1400" b="1" u="none" strike="noStrike" dirty="0">
                          <a:solidFill>
                            <a:srgbClr val="002060"/>
                          </a:solidFill>
                          <a:effectLst/>
                          <a:latin typeface="Times New Roman" panose="02020603050405020304" pitchFamily="18" charset="0"/>
                          <a:cs typeface="Times New Roman" panose="02020603050405020304" pitchFamily="18" charset="0"/>
                        </a:rPr>
                        <a:t>үлесі </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71,6    </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smtClean="0">
                          <a:solidFill>
                            <a:srgbClr val="002060"/>
                          </a:solidFill>
                          <a:effectLst/>
                          <a:latin typeface="Times New Roman" panose="02020603050405020304" pitchFamily="18" charset="0"/>
                          <a:cs typeface="Times New Roman" panose="02020603050405020304" pitchFamily="18" charset="0"/>
                        </a:rPr>
                        <a:t>   48,8</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ru-RU" sz="1400" b="1" u="none" strike="noStrike" dirty="0">
                          <a:solidFill>
                            <a:srgbClr val="002060"/>
                          </a:solidFill>
                          <a:effectLst/>
                          <a:latin typeface="Times New Roman" panose="02020603050405020304" pitchFamily="18" charset="0"/>
                          <a:cs typeface="Times New Roman" panose="02020603050405020304" pitchFamily="18" charset="0"/>
                        </a:rPr>
                        <a:t> </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 name="TextBox 5"/>
          <p:cNvSpPr txBox="1"/>
          <p:nvPr/>
        </p:nvSpPr>
        <p:spPr>
          <a:xfrm>
            <a:off x="395536" y="1578278"/>
            <a:ext cx="8357901" cy="338554"/>
          </a:xfrm>
          <a:prstGeom prst="rect">
            <a:avLst/>
          </a:prstGeom>
          <a:noFill/>
        </p:spPr>
        <p:txBody>
          <a:bodyPr wrap="square" rtlCol="0">
            <a:spAutoFit/>
          </a:bodyPr>
          <a:lstStyle/>
          <a:p>
            <a:pPr algn="ctr"/>
            <a:r>
              <a:rPr lang="ru-RU" sz="1600" b="1" dirty="0">
                <a:solidFill>
                  <a:srgbClr val="002060"/>
                </a:solidFill>
                <a:latin typeface="Times New Roman" panose="02020603050405020304" pitchFamily="18" charset="0"/>
                <a:cs typeface="Times New Roman" panose="02020603050405020304" pitchFamily="18" charset="0"/>
              </a:rPr>
              <a:t> Жұмыскерлердің  саны және еңбекақы қоры жөнінде мәлімет</a:t>
            </a:r>
          </a:p>
        </p:txBody>
      </p:sp>
      <p:sp>
        <p:nvSpPr>
          <p:cNvPr id="8" name="TextBox 7"/>
          <p:cNvSpPr txBox="1"/>
          <p:nvPr/>
        </p:nvSpPr>
        <p:spPr>
          <a:xfrm>
            <a:off x="323528" y="4941168"/>
            <a:ext cx="8357901" cy="1169551"/>
          </a:xfrm>
          <a:prstGeom prst="rect">
            <a:avLst/>
          </a:prstGeom>
          <a:noFill/>
        </p:spPr>
        <p:txBody>
          <a:bodyPr wrap="square" rtlCol="0">
            <a:spAutoFit/>
          </a:bodyPr>
          <a:lstStyle/>
          <a:p>
            <a:pPr algn="just"/>
            <a:r>
              <a:rPr lang="kk-KZ" sz="1400" b="1" dirty="0">
                <a:solidFill>
                  <a:srgbClr val="002060"/>
                </a:solidFill>
                <a:latin typeface="Times New Roman" panose="02020603050405020304" pitchFamily="18" charset="0"/>
                <a:cs typeface="Times New Roman" panose="02020603050405020304" pitchFamily="18" charset="0"/>
              </a:rPr>
              <a:t>Жұмыс көлемінің азайуына байланысты және жұмыс берушінің кінәсінен бос тұрып қалу бойынша  (айына орта есеппен) </a:t>
            </a:r>
            <a:r>
              <a:rPr lang="kk-KZ" sz="1400" b="1" dirty="0">
                <a:solidFill>
                  <a:srgbClr val="FF0000"/>
                </a:solidFill>
                <a:latin typeface="Times New Roman" panose="02020603050405020304" pitchFamily="18" charset="0"/>
                <a:cs typeface="Times New Roman" panose="02020603050405020304" pitchFamily="18" charset="0"/>
              </a:rPr>
              <a:t>140 адам</a:t>
            </a:r>
            <a:r>
              <a:rPr lang="kk-KZ" sz="1400" b="1" dirty="0">
                <a:solidFill>
                  <a:srgbClr val="002060"/>
                </a:solidFill>
                <a:latin typeface="Times New Roman" panose="02020603050405020304" pitchFamily="18" charset="0"/>
                <a:cs typeface="Times New Roman" panose="02020603050405020304" pitchFamily="18" charset="0"/>
              </a:rPr>
              <a:t> оның ішінде (БТКБ бойынша </a:t>
            </a:r>
            <a:r>
              <a:rPr lang="kk-KZ" sz="1400" b="1" dirty="0" smtClean="0">
                <a:solidFill>
                  <a:srgbClr val="002060"/>
                </a:solidFill>
                <a:latin typeface="Times New Roman" panose="02020603050405020304" pitchFamily="18" charset="0"/>
                <a:cs typeface="Times New Roman" panose="02020603050405020304" pitchFamily="18" charset="0"/>
              </a:rPr>
              <a:t>- </a:t>
            </a:r>
            <a:r>
              <a:rPr lang="kk-KZ" sz="1400" b="1" dirty="0" smtClean="0">
                <a:solidFill>
                  <a:srgbClr val="FF0000"/>
                </a:solidFill>
                <a:latin typeface="Times New Roman" panose="02020603050405020304" pitchFamily="18" charset="0"/>
                <a:cs typeface="Times New Roman" panose="02020603050405020304" pitchFamily="18" charset="0"/>
              </a:rPr>
              <a:t>50 </a:t>
            </a:r>
            <a:r>
              <a:rPr lang="kk-KZ" sz="1400" b="1" dirty="0">
                <a:solidFill>
                  <a:srgbClr val="FF0000"/>
                </a:solidFill>
                <a:latin typeface="Times New Roman" panose="02020603050405020304" pitchFamily="18" charset="0"/>
                <a:cs typeface="Times New Roman" panose="02020603050405020304" pitchFamily="18" charset="0"/>
              </a:rPr>
              <a:t>адам</a:t>
            </a:r>
            <a:r>
              <a:rPr lang="kk-KZ" sz="1400" b="1" dirty="0">
                <a:solidFill>
                  <a:srgbClr val="002060"/>
                </a:solidFill>
                <a:latin typeface="Times New Roman" panose="02020603050405020304" pitchFamily="18" charset="0"/>
                <a:cs typeface="Times New Roman" panose="02020603050405020304" pitchFamily="18" charset="0"/>
              </a:rPr>
              <a:t>, ЖТКБ бойынша -</a:t>
            </a:r>
            <a:r>
              <a:rPr lang="kk-KZ" sz="1400" b="1" dirty="0">
                <a:solidFill>
                  <a:srgbClr val="FF0000"/>
                </a:solidFill>
                <a:latin typeface="Times New Roman" panose="02020603050405020304" pitchFamily="18" charset="0"/>
                <a:cs typeface="Times New Roman" panose="02020603050405020304" pitchFamily="18" charset="0"/>
              </a:rPr>
              <a:t>76 адам</a:t>
            </a:r>
            <a:r>
              <a:rPr lang="kk-KZ" sz="1400" b="1" dirty="0">
                <a:solidFill>
                  <a:srgbClr val="002060"/>
                </a:solidFill>
                <a:latin typeface="Times New Roman" panose="02020603050405020304" pitchFamily="18" charset="0"/>
                <a:cs typeface="Times New Roman" panose="02020603050405020304" pitchFamily="18" charset="0"/>
              </a:rPr>
              <a:t>, МТКБ бойынша -</a:t>
            </a:r>
            <a:r>
              <a:rPr lang="kk-KZ" sz="1400" b="1" dirty="0">
                <a:solidFill>
                  <a:srgbClr val="FF0000"/>
                </a:solidFill>
                <a:latin typeface="Times New Roman" panose="02020603050405020304" pitchFamily="18" charset="0"/>
                <a:cs typeface="Times New Roman" panose="02020603050405020304" pitchFamily="18" charset="0"/>
              </a:rPr>
              <a:t>10 адам</a:t>
            </a:r>
            <a:r>
              <a:rPr lang="kk-KZ" sz="1400" b="1" dirty="0">
                <a:solidFill>
                  <a:srgbClr val="002060"/>
                </a:solidFill>
                <a:latin typeface="Times New Roman" panose="02020603050405020304" pitchFamily="18" charset="0"/>
                <a:cs typeface="Times New Roman" panose="02020603050405020304" pitchFamily="18" charset="0"/>
              </a:rPr>
              <a:t>, ОЖЦ бойынша -</a:t>
            </a:r>
            <a:r>
              <a:rPr lang="kk-KZ" sz="1400" b="1" dirty="0">
                <a:solidFill>
                  <a:srgbClr val="FF0000"/>
                </a:solidFill>
                <a:latin typeface="Times New Roman" panose="02020603050405020304" pitchFamily="18" charset="0"/>
                <a:cs typeface="Times New Roman" panose="02020603050405020304" pitchFamily="18" charset="0"/>
              </a:rPr>
              <a:t>4 адам</a:t>
            </a:r>
            <a:r>
              <a:rPr lang="kk-KZ" sz="1400" b="1" dirty="0">
                <a:solidFill>
                  <a:srgbClr val="002060"/>
                </a:solidFill>
                <a:latin typeface="Times New Roman" panose="02020603050405020304" pitchFamily="18" charset="0"/>
                <a:cs typeface="Times New Roman" panose="02020603050405020304" pitchFamily="18" charset="0"/>
              </a:rPr>
              <a:t>) </a:t>
            </a:r>
            <a:r>
              <a:rPr lang="kk-KZ" sz="1400" b="1" dirty="0">
                <a:solidFill>
                  <a:srgbClr val="FF0000"/>
                </a:solidFill>
                <a:latin typeface="Times New Roman" panose="02020603050405020304" pitchFamily="18" charset="0"/>
                <a:cs typeface="Times New Roman" panose="02020603050405020304" pitchFamily="18" charset="0"/>
              </a:rPr>
              <a:t>252 395 </a:t>
            </a:r>
            <a:r>
              <a:rPr lang="kk-KZ" sz="1400" b="1" dirty="0" smtClean="0">
                <a:solidFill>
                  <a:srgbClr val="FF0000"/>
                </a:solidFill>
                <a:latin typeface="Times New Roman" panose="02020603050405020304" pitchFamily="18" charset="0"/>
                <a:cs typeface="Times New Roman" panose="02020603050405020304" pitchFamily="18" charset="0"/>
              </a:rPr>
              <a:t>сағат</a:t>
            </a:r>
            <a:r>
              <a:rPr lang="kk-KZ" sz="1400" b="1" dirty="0">
                <a:solidFill>
                  <a:srgbClr val="002060"/>
                </a:solidFill>
                <a:latin typeface="Times New Roman" panose="02020603050405020304" pitchFamily="18" charset="0"/>
                <a:cs typeface="Times New Roman" panose="02020603050405020304" pitchFamily="18" charset="0"/>
              </a:rPr>
              <a:t> </a:t>
            </a:r>
            <a:r>
              <a:rPr lang="kk-KZ" sz="1400" b="1" dirty="0" smtClean="0">
                <a:solidFill>
                  <a:srgbClr val="002060"/>
                </a:solidFill>
                <a:latin typeface="Times New Roman" panose="02020603050405020304" pitchFamily="18" charset="0"/>
                <a:cs typeface="Times New Roman" panose="02020603050405020304" pitchFamily="18" charset="0"/>
              </a:rPr>
              <a:t> толық </a:t>
            </a:r>
            <a:r>
              <a:rPr lang="kk-KZ" sz="1400" b="1" dirty="0">
                <a:solidFill>
                  <a:srgbClr val="002060"/>
                </a:solidFill>
                <a:latin typeface="Times New Roman" panose="02020603050405020304" pitchFamily="18" charset="0"/>
                <a:cs typeface="Times New Roman" panose="02020603050405020304" pitchFamily="18" charset="0"/>
              </a:rPr>
              <a:t>емес жұмыс күндерде жасап жүрген орталық аппараттан </a:t>
            </a:r>
            <a:r>
              <a:rPr lang="kk-KZ" sz="1400" b="1" dirty="0">
                <a:solidFill>
                  <a:srgbClr val="FF0000"/>
                </a:solidFill>
                <a:latin typeface="Times New Roman" panose="02020603050405020304" pitchFamily="18" charset="0"/>
                <a:cs typeface="Times New Roman" panose="02020603050405020304" pitchFamily="18" charset="0"/>
              </a:rPr>
              <a:t>81 адам</a:t>
            </a:r>
            <a:r>
              <a:rPr lang="kk-KZ" sz="1400" b="1" dirty="0">
                <a:solidFill>
                  <a:srgbClr val="002060"/>
                </a:solidFill>
                <a:latin typeface="Times New Roman" panose="02020603050405020304" pitchFamily="18" charset="0"/>
                <a:cs typeface="Times New Roman" panose="02020603050405020304" pitchFamily="18" charset="0"/>
              </a:rPr>
              <a:t>. </a:t>
            </a:r>
          </a:p>
          <a:p>
            <a:pPr algn="just"/>
            <a:r>
              <a:rPr lang="kk-KZ" sz="1400" b="1" dirty="0" smtClean="0">
                <a:solidFill>
                  <a:srgbClr val="002060"/>
                </a:solidFill>
                <a:latin typeface="Times New Roman" panose="02020603050405020304" pitchFamily="18" charset="0"/>
                <a:cs typeface="Times New Roman" panose="02020603050405020304" pitchFamily="18" charset="0"/>
              </a:rPr>
              <a:t>  </a:t>
            </a:r>
            <a:endParaRPr lang="ru-RU" sz="1400" b="1" dirty="0">
              <a:solidFill>
                <a:srgbClr val="002060"/>
              </a:solidFill>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3851920" y="476672"/>
            <a:ext cx="5141741" cy="745933"/>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78183" tIns="39092" rIns="78183" bIns="39092"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defTabSz="914400" fontAlgn="auto">
              <a:lnSpc>
                <a:spcPct val="100000"/>
              </a:lnSpc>
              <a:spcBef>
                <a:spcPts val="0"/>
              </a:spcBef>
              <a:spcAft>
                <a:spcPts val="0"/>
              </a:spcAft>
              <a:defRPr/>
            </a:pPr>
            <a:r>
              <a:rPr lang="kk-KZ" sz="1800" b="1" dirty="0">
                <a:solidFill>
                  <a:schemeClr val="bg1"/>
                </a:solidFill>
                <a:latin typeface="Times New Roman" panose="02020603050405020304" pitchFamily="18" charset="0"/>
                <a:cs typeface="Times New Roman" panose="02020603050405020304" pitchFamily="18" charset="0"/>
              </a:rPr>
              <a:t>Өндірістік көрсеткіштердің орындалысы үшін сыйақы төлеу жағдайлары</a:t>
            </a:r>
            <a:endParaRPr lang="ru-RU" sz="1800" b="1" dirty="0">
              <a:solidFill>
                <a:schemeClr val="bg1"/>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2"/>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4143241845"/>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3851920" y="476672"/>
            <a:ext cx="5141741" cy="745933"/>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78183" tIns="39092" rIns="78183" bIns="39092"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defTabSz="914400" fontAlgn="auto">
              <a:lnSpc>
                <a:spcPct val="100000"/>
              </a:lnSpc>
              <a:spcBef>
                <a:spcPts val="0"/>
              </a:spcBef>
              <a:spcAft>
                <a:spcPts val="0"/>
              </a:spcAft>
              <a:defRPr/>
            </a:pPr>
            <a:r>
              <a:rPr lang="kk-KZ" sz="1800" b="1" dirty="0">
                <a:solidFill>
                  <a:schemeClr val="bg1"/>
                </a:solidFill>
                <a:latin typeface="Times New Roman" panose="02020603050405020304" pitchFamily="18" charset="0"/>
                <a:cs typeface="Times New Roman" panose="02020603050405020304" pitchFamily="18" charset="0"/>
              </a:rPr>
              <a:t>Өндірістік көрсеткіштердің орындалысы үшін сыйақы төлеу жағдайлары</a:t>
            </a:r>
            <a:endParaRPr lang="ru-RU" sz="1800" b="1"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1259632" y="382867"/>
            <a:ext cx="1890210" cy="720080"/>
          </a:xfrm>
          <a:prstGeom prst="rect">
            <a:avLst/>
          </a:prstGeom>
        </p:spPr>
      </p:pic>
      <p:sp>
        <p:nvSpPr>
          <p:cNvPr id="11" name="TextBox 10"/>
          <p:cNvSpPr txBox="1"/>
          <p:nvPr/>
        </p:nvSpPr>
        <p:spPr>
          <a:xfrm>
            <a:off x="323528" y="1340768"/>
            <a:ext cx="8357901" cy="1077218"/>
          </a:xfrm>
          <a:prstGeom prst="rect">
            <a:avLst/>
          </a:prstGeom>
          <a:noFill/>
        </p:spPr>
        <p:txBody>
          <a:bodyPr wrap="square" rtlCol="0">
            <a:spAutoFit/>
          </a:bodyPr>
          <a:lstStyle/>
          <a:p>
            <a:pPr algn="ctr"/>
            <a:r>
              <a:rPr lang="ru-RU" sz="1600" b="1" dirty="0">
                <a:solidFill>
                  <a:srgbClr val="002060"/>
                </a:solidFill>
                <a:latin typeface="Times New Roman" panose="02020603050405020304" pitchFamily="18" charset="0"/>
                <a:cs typeface="Times New Roman" panose="02020603050405020304" pitchFamily="18" charset="0"/>
              </a:rPr>
              <a:t> ЖШС «Ойл Транспорт </a:t>
            </a:r>
            <a:r>
              <a:rPr lang="ru-RU" sz="1600" b="1" dirty="0" err="1">
                <a:solidFill>
                  <a:srgbClr val="002060"/>
                </a:solidFill>
                <a:latin typeface="Times New Roman" panose="02020603050405020304" pitchFamily="18" charset="0"/>
                <a:cs typeface="Times New Roman" panose="02020603050405020304" pitchFamily="18" charset="0"/>
              </a:rPr>
              <a:t>Корпорейшэн</a:t>
            </a:r>
            <a:r>
              <a:rPr lang="ru-RU" sz="1600" b="1" dirty="0">
                <a:solidFill>
                  <a:srgbClr val="002060"/>
                </a:solidFill>
                <a:latin typeface="Times New Roman" panose="02020603050405020304" pitchFamily="18" charset="0"/>
                <a:cs typeface="Times New Roman" panose="02020603050405020304" pitchFamily="18" charset="0"/>
              </a:rPr>
              <a:t>» </a:t>
            </a:r>
            <a:r>
              <a:rPr lang="kk-KZ" sz="1600" b="1" dirty="0" smtClean="0">
                <a:solidFill>
                  <a:srgbClr val="002060"/>
                </a:solidFill>
                <a:latin typeface="Times New Roman" panose="02020603050405020304" pitchFamily="18" charset="0"/>
                <a:cs typeface="Times New Roman" panose="02020603050405020304" pitchFamily="18" charset="0"/>
              </a:rPr>
              <a:t>мекемесінің</a:t>
            </a:r>
            <a:r>
              <a:rPr lang="ru-RU" sz="1600" b="1" dirty="0" smtClean="0">
                <a:solidFill>
                  <a:srgbClr val="002060"/>
                </a:solidFill>
                <a:latin typeface="Times New Roman" panose="02020603050405020304" pitchFamily="18" charset="0"/>
                <a:cs typeface="Times New Roman" panose="02020603050405020304" pitchFamily="18" charset="0"/>
              </a:rPr>
              <a:t> </a:t>
            </a:r>
            <a:endParaRPr lang="ru-RU" sz="1600" b="1" dirty="0">
              <a:solidFill>
                <a:srgbClr val="002060"/>
              </a:solidFill>
              <a:latin typeface="Times New Roman" panose="02020603050405020304" pitchFamily="18" charset="0"/>
              <a:cs typeface="Times New Roman" panose="02020603050405020304" pitchFamily="18" charset="0"/>
            </a:endParaRPr>
          </a:p>
          <a:p>
            <a:pPr algn="ctr"/>
            <a:r>
              <a:rPr lang="ru-RU" sz="1600" b="1" dirty="0">
                <a:solidFill>
                  <a:srgbClr val="002060"/>
                </a:solidFill>
                <a:latin typeface="Times New Roman" panose="02020603050405020304" pitchFamily="18" charset="0"/>
                <a:cs typeface="Times New Roman" panose="02020603050405020304" pitchFamily="18" charset="0"/>
              </a:rPr>
              <a:t>«01»қаңтар 2016 ж. - «30» </a:t>
            </a:r>
            <a:r>
              <a:rPr lang="ru-RU" sz="1600" b="1" dirty="0" err="1">
                <a:solidFill>
                  <a:srgbClr val="002060"/>
                </a:solidFill>
                <a:latin typeface="Times New Roman" panose="02020603050405020304" pitchFamily="18" charset="0"/>
                <a:cs typeface="Times New Roman" panose="02020603050405020304" pitchFamily="18" charset="0"/>
              </a:rPr>
              <a:t>маусым</a:t>
            </a:r>
            <a:r>
              <a:rPr lang="ru-RU" sz="1600" b="1" dirty="0">
                <a:solidFill>
                  <a:srgbClr val="002060"/>
                </a:solidFill>
                <a:latin typeface="Times New Roman" panose="02020603050405020304" pitchFamily="18" charset="0"/>
                <a:cs typeface="Times New Roman" panose="02020603050405020304" pitchFamily="18" charset="0"/>
              </a:rPr>
              <a:t> 2016 ж. </a:t>
            </a:r>
            <a:r>
              <a:rPr lang="ru-RU" sz="1600" b="1" dirty="0" err="1">
                <a:solidFill>
                  <a:srgbClr val="002060"/>
                </a:solidFill>
                <a:latin typeface="Times New Roman" panose="02020603050405020304" pitchFamily="18" charset="0"/>
                <a:cs typeface="Times New Roman" panose="02020603050405020304" pitchFamily="18" charset="0"/>
              </a:rPr>
              <a:t>кезеңі</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үшін</a:t>
            </a:r>
            <a:r>
              <a:rPr lang="ru-RU" sz="1600" b="1" dirty="0">
                <a:solidFill>
                  <a:srgbClr val="002060"/>
                </a:solidFill>
                <a:latin typeface="Times New Roman" panose="02020603050405020304" pitchFamily="18" charset="0"/>
                <a:cs typeface="Times New Roman" panose="02020603050405020304" pitchFamily="18" charset="0"/>
              </a:rPr>
              <a:t> </a:t>
            </a:r>
          </a:p>
          <a:p>
            <a:pPr algn="ctr"/>
            <a:r>
              <a:rPr lang="ru-RU" sz="1600" b="1" dirty="0" err="1">
                <a:solidFill>
                  <a:srgbClr val="002060"/>
                </a:solidFill>
                <a:latin typeface="Times New Roman" panose="02020603050405020304" pitchFamily="18" charset="0"/>
                <a:cs typeface="Times New Roman" panose="02020603050405020304" pitchFamily="18" charset="0"/>
              </a:rPr>
              <a:t>өндірістік</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көрсеткіштерді</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орындау</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үшін</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сыйақы</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төлеу</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туралы</a:t>
            </a:r>
            <a:r>
              <a:rPr lang="ru-RU" sz="1600" b="1" dirty="0">
                <a:solidFill>
                  <a:srgbClr val="002060"/>
                </a:solidFill>
                <a:latin typeface="Times New Roman" panose="02020603050405020304" pitchFamily="18" charset="0"/>
                <a:cs typeface="Times New Roman" panose="02020603050405020304" pitchFamily="18" charset="0"/>
              </a:rPr>
              <a:t> </a:t>
            </a:r>
            <a:r>
              <a:rPr lang="ru-RU" sz="1600" b="1" dirty="0" err="1">
                <a:solidFill>
                  <a:srgbClr val="002060"/>
                </a:solidFill>
                <a:latin typeface="Times New Roman" panose="02020603050405020304" pitchFamily="18" charset="0"/>
                <a:cs typeface="Times New Roman" panose="02020603050405020304" pitchFamily="18" charset="0"/>
              </a:rPr>
              <a:t>есебі</a:t>
            </a:r>
            <a:endParaRPr lang="ru-RU" sz="1600" b="1" dirty="0">
              <a:solidFill>
                <a:srgbClr val="002060"/>
              </a:solidFill>
              <a:latin typeface="Times New Roman" panose="02020603050405020304" pitchFamily="18" charset="0"/>
              <a:cs typeface="Times New Roman" panose="02020603050405020304" pitchFamily="18" charset="0"/>
            </a:endParaRPr>
          </a:p>
          <a:p>
            <a:pPr algn="ctr"/>
            <a:endParaRPr lang="ru-RU" sz="1600" b="1" dirty="0">
              <a:solidFill>
                <a:srgbClr val="00206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179512" y="4808473"/>
            <a:ext cx="8670133" cy="2431435"/>
          </a:xfrm>
          <a:prstGeom prst="rect">
            <a:avLst/>
          </a:prstGeom>
          <a:noFill/>
        </p:spPr>
        <p:txBody>
          <a:bodyPr wrap="square" rtlCol="0">
            <a:spAutoFit/>
          </a:bodyPr>
          <a:lstStyle/>
          <a:p>
            <a:pPr algn="ctr"/>
            <a:r>
              <a:rPr lang="ru-RU" sz="1000" b="1" dirty="0" err="1">
                <a:solidFill>
                  <a:srgbClr val="002060"/>
                </a:solidFill>
                <a:latin typeface="Times New Roman" panose="02020603050405020304" pitchFamily="18" charset="0"/>
                <a:cs typeface="Times New Roman" panose="02020603050405020304" pitchFamily="18" charset="0"/>
              </a:rPr>
              <a:t>Есептік</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кезеңдегі</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өндірістік</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көрсеткіштерді</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орындау</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үшін</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сыйақы</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төлеу</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туралы</a:t>
            </a:r>
            <a:r>
              <a:rPr lang="ru-RU" sz="1000" b="1" dirty="0">
                <a:solidFill>
                  <a:srgbClr val="002060"/>
                </a:solidFill>
                <a:latin typeface="Times New Roman" panose="02020603050405020304" pitchFamily="18" charset="0"/>
                <a:cs typeface="Times New Roman" panose="02020603050405020304" pitchFamily="18" charset="0"/>
              </a:rPr>
              <a:t> </a:t>
            </a:r>
            <a:r>
              <a:rPr lang="ru-RU" sz="1000" b="1" dirty="0" err="1">
                <a:solidFill>
                  <a:srgbClr val="002060"/>
                </a:solidFill>
                <a:latin typeface="Times New Roman" panose="02020603050405020304" pitchFamily="18" charset="0"/>
                <a:cs typeface="Times New Roman" panose="02020603050405020304" pitchFamily="18" charset="0"/>
              </a:rPr>
              <a:t>қорытынды</a:t>
            </a:r>
            <a:r>
              <a:rPr lang="ru-RU" sz="1000" b="1" dirty="0" smtClean="0">
                <a:solidFill>
                  <a:srgbClr val="002060"/>
                </a:solidFill>
                <a:latin typeface="Times New Roman" panose="02020603050405020304" pitchFamily="18" charset="0"/>
                <a:cs typeface="Times New Roman" panose="02020603050405020304" pitchFamily="18" charset="0"/>
              </a:rPr>
              <a:t>:</a:t>
            </a:r>
          </a:p>
          <a:p>
            <a:pPr algn="ctr"/>
            <a:endParaRPr lang="en-US" sz="1000" b="1" dirty="0" smtClean="0">
              <a:solidFill>
                <a:srgbClr val="002060"/>
              </a:solidFill>
              <a:latin typeface="Times New Roman" panose="02020603050405020304" pitchFamily="18" charset="0"/>
              <a:cs typeface="Times New Roman" panose="02020603050405020304" pitchFamily="18" charset="0"/>
            </a:endParaRPr>
          </a:p>
          <a:p>
            <a:r>
              <a:rPr lang="kk-KZ" sz="1000" dirty="0"/>
              <a:t>1.</a:t>
            </a:r>
            <a:r>
              <a:rPr lang="ru-RU" sz="1000" dirty="0"/>
              <a:t> 201</a:t>
            </a:r>
            <a:r>
              <a:rPr lang="kk-KZ" sz="1000" dirty="0"/>
              <a:t>6 жылдың 1 жарты жылдығында  көлік қызметін көрсету жоспары Серіктестік бойынша 104</a:t>
            </a:r>
            <a:r>
              <a:rPr lang="ru-RU" sz="1000" dirty="0"/>
              <a:t>%</a:t>
            </a:r>
            <a:r>
              <a:rPr lang="kk-KZ" sz="1000" dirty="0"/>
              <a:t>, ППК 103</a:t>
            </a:r>
            <a:r>
              <a:rPr lang="ru-RU" sz="1000" dirty="0"/>
              <a:t>%</a:t>
            </a:r>
            <a:r>
              <a:rPr lang="kk-KZ" sz="1000" dirty="0"/>
              <a:t> орындалды, жазатайым оқиға тіркелген жоқ, осы өндірістік көрсеткіштерге байланысты және сыйақы төлеу шарттарының орындалуы негізінде  Серіктестіктің БТКБ, ЖТКБ, МТКБ, ОЖЦ ,ҚҚ ,ӘБҚ құрылымдылық бөлімшелеріне  өндірістік көрсеткіштердің орындалуына сәйкес өндірістік сыйақы төленді.</a:t>
            </a:r>
            <a:endParaRPr lang="ru-RU" sz="1000" dirty="0"/>
          </a:p>
          <a:p>
            <a:r>
              <a:rPr lang="kk-KZ" sz="1000" dirty="0"/>
              <a:t>2. 2016 жылдың 1 жарты жылдығы қортындысы бойынша  80 адамға тәртіптік жаза шараларын қолдану есебінен сыйақыдан айырылуына байланысты үнемділік көрсеткіші 3 808 мың тенгені құрады.</a:t>
            </a:r>
            <a:endParaRPr lang="ru-RU" sz="1000" dirty="0"/>
          </a:p>
          <a:p>
            <a:pPr algn="ctr"/>
            <a:endParaRPr lang="en-US" sz="1200" b="1" dirty="0">
              <a:solidFill>
                <a:srgbClr val="002060"/>
              </a:solidFill>
              <a:latin typeface="Times New Roman" panose="02020603050405020304" pitchFamily="18" charset="0"/>
              <a:cs typeface="Times New Roman" panose="02020603050405020304" pitchFamily="18" charset="0"/>
            </a:endParaRPr>
          </a:p>
          <a:p>
            <a:pPr algn="ctr"/>
            <a:endParaRPr lang="en-US" sz="1200" b="1" dirty="0" smtClean="0">
              <a:solidFill>
                <a:srgbClr val="002060"/>
              </a:solidFill>
              <a:latin typeface="Times New Roman" panose="02020603050405020304" pitchFamily="18" charset="0"/>
              <a:cs typeface="Times New Roman" panose="02020603050405020304" pitchFamily="18" charset="0"/>
            </a:endParaRPr>
          </a:p>
          <a:p>
            <a:pPr algn="ctr"/>
            <a:endParaRPr lang="en-US" sz="1200" b="1" dirty="0">
              <a:solidFill>
                <a:srgbClr val="002060"/>
              </a:solidFill>
              <a:latin typeface="Times New Roman" panose="02020603050405020304" pitchFamily="18" charset="0"/>
              <a:cs typeface="Times New Roman" panose="02020603050405020304" pitchFamily="18" charset="0"/>
            </a:endParaRPr>
          </a:p>
          <a:p>
            <a:pPr algn="ctr"/>
            <a:endParaRPr lang="en-US" sz="1200" b="1" dirty="0">
              <a:solidFill>
                <a:srgbClr val="002060"/>
              </a:solidFill>
              <a:latin typeface="Times New Roman" panose="02020603050405020304" pitchFamily="18" charset="0"/>
              <a:cs typeface="Times New Roman" panose="02020603050405020304" pitchFamily="18" charset="0"/>
            </a:endParaRPr>
          </a:p>
          <a:p>
            <a:pPr algn="ctr"/>
            <a:r>
              <a:rPr lang="ru-RU" sz="1000" dirty="0" smtClean="0"/>
              <a:t>* </a:t>
            </a:r>
            <a:r>
              <a:rPr lang="kk-KZ" sz="1000" dirty="0"/>
              <a:t>Сыйақы төлеу мен олардың негізділігі әлеуметтік климат өзгерісінің катализаторлары ретінде ескерілуі мүмкін</a:t>
            </a:r>
            <a:endParaRPr lang="ru-RU" sz="1000" dirty="0"/>
          </a:p>
          <a:p>
            <a:pPr algn="ctr"/>
            <a:endParaRPr lang="en-US" sz="1200" b="1" dirty="0" smtClean="0">
              <a:solidFill>
                <a:srgbClr val="002060"/>
              </a:solidFill>
              <a:latin typeface="Times New Roman" panose="02020603050405020304" pitchFamily="18" charset="0"/>
              <a:cs typeface="Times New Roman" panose="02020603050405020304" pitchFamily="18" charset="0"/>
            </a:endParaRPr>
          </a:p>
          <a:p>
            <a:pPr algn="ctr"/>
            <a:endParaRPr lang="ru-RU" sz="12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17" name="Таблица 16"/>
          <p:cNvGraphicFramePr>
            <a:graphicFrameLocks noGrp="1"/>
          </p:cNvGraphicFramePr>
          <p:nvPr>
            <p:extLst>
              <p:ext uri="{D42A27DB-BD31-4B8C-83A1-F6EECF244321}">
                <p14:modId xmlns:p14="http://schemas.microsoft.com/office/powerpoint/2010/main" val="685955263"/>
              </p:ext>
            </p:extLst>
          </p:nvPr>
        </p:nvGraphicFramePr>
        <p:xfrm>
          <a:off x="683568" y="6082364"/>
          <a:ext cx="8229601" cy="586996"/>
        </p:xfrm>
        <a:graphic>
          <a:graphicData uri="http://schemas.openxmlformats.org/drawingml/2006/table">
            <a:tbl>
              <a:tblPr firstRow="1" firstCol="1" bandRow="1"/>
              <a:tblGrid>
                <a:gridCol w="2307522"/>
                <a:gridCol w="1538167"/>
                <a:gridCol w="1307578"/>
                <a:gridCol w="1614668"/>
                <a:gridCol w="1461666"/>
              </a:tblGrid>
              <a:tr h="139330">
                <a:tc>
                  <a:txBody>
                    <a:bodyPr/>
                    <a:lstStyle/>
                    <a:p>
                      <a:pPr indent="-68580">
                        <a:lnSpc>
                          <a:spcPct val="107000"/>
                        </a:lnSpc>
                        <a:spcAft>
                          <a:spcPts val="0"/>
                        </a:spcAft>
                      </a:pPr>
                      <a:r>
                        <a:rPr lang="kk-KZ" sz="900" dirty="0">
                          <a:solidFill>
                            <a:srgbClr val="000000"/>
                          </a:solidFill>
                          <a:effectLst/>
                          <a:latin typeface="Times New Roman"/>
                          <a:ea typeface="Times New Roman"/>
                          <a:cs typeface="Times New Roman"/>
                        </a:rPr>
                        <a:t>       ЕҰ  және ЕАТ бөлімі бастығы</a:t>
                      </a:r>
                      <a:endParaRPr lang="ru-RU" sz="900" dirty="0">
                        <a:effectLst/>
                        <a:latin typeface="Calibri"/>
                        <a:ea typeface="Calibri"/>
                        <a:cs typeface="Times New Roman"/>
                      </a:endParaRPr>
                    </a:p>
                  </a:txBody>
                  <a:tcPr marL="58597" marR="58597"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ru-RU" sz="900" dirty="0">
                          <a:solidFill>
                            <a:srgbClr val="000000"/>
                          </a:solidFill>
                          <a:effectLst/>
                          <a:latin typeface="Times New Roman"/>
                          <a:ea typeface="Times New Roman"/>
                          <a:cs typeface="Times New Roman"/>
                        </a:rPr>
                        <a:t> </a:t>
                      </a:r>
                      <a:endParaRPr lang="ru-RU" sz="900" dirty="0">
                        <a:effectLst/>
                        <a:latin typeface="Calibri"/>
                        <a:ea typeface="Calibri"/>
                        <a:cs typeface="Times New Roman"/>
                      </a:endParaRPr>
                    </a:p>
                  </a:txBody>
                  <a:tcPr marL="58597" marR="58597" marT="0" marB="0">
                    <a:lnL>
                      <a:noFill/>
                    </a:lnL>
                    <a:lnR>
                      <a:noFill/>
                    </a:lnR>
                    <a:lnT>
                      <a:noFill/>
                    </a:lnT>
                    <a:lnB>
                      <a:noFill/>
                    </a:lnB>
                  </a:tcPr>
                </a:tc>
                <a:tc>
                  <a:txBody>
                    <a:bodyPr/>
                    <a:lstStyle/>
                    <a:p>
                      <a:pPr>
                        <a:lnSpc>
                          <a:spcPct val="107000"/>
                        </a:lnSpc>
                        <a:spcAft>
                          <a:spcPts val="0"/>
                        </a:spcAft>
                      </a:pPr>
                      <a:r>
                        <a:rPr lang="ru-RU" sz="900">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ru-RU" sz="900" dirty="0">
                          <a:solidFill>
                            <a:srgbClr val="000000"/>
                          </a:solidFill>
                          <a:effectLst/>
                          <a:latin typeface="Times New Roman"/>
                          <a:ea typeface="Times New Roman"/>
                          <a:cs typeface="Times New Roman"/>
                        </a:rPr>
                        <a:t> </a:t>
                      </a:r>
                      <a:endParaRPr lang="ru-RU" sz="900" dirty="0">
                        <a:effectLst/>
                        <a:latin typeface="Calibri"/>
                        <a:ea typeface="Calibri"/>
                        <a:cs typeface="Times New Roman"/>
                      </a:endParaRPr>
                    </a:p>
                  </a:txBody>
                  <a:tcPr marL="58597" marR="58597" marT="0" marB="0">
                    <a:lnL>
                      <a:noFill/>
                    </a:lnL>
                    <a:lnR>
                      <a:noFill/>
                    </a:lnR>
                    <a:lnT>
                      <a:noFill/>
                    </a:lnT>
                    <a:lnB>
                      <a:noFill/>
                    </a:lnB>
                  </a:tcPr>
                </a:tc>
                <a:tc>
                  <a:txBody>
                    <a:bodyPr/>
                    <a:lstStyle/>
                    <a:p>
                      <a:pPr algn="ctr">
                        <a:lnSpc>
                          <a:spcPct val="107000"/>
                        </a:lnSpc>
                        <a:spcAft>
                          <a:spcPts val="0"/>
                        </a:spcAft>
                      </a:pPr>
                      <a:r>
                        <a:rPr lang="kk-KZ" sz="900">
                          <a:solidFill>
                            <a:srgbClr val="000000"/>
                          </a:solidFill>
                          <a:effectLst/>
                          <a:latin typeface="Times New Roman"/>
                          <a:ea typeface="Times New Roman"/>
                          <a:cs typeface="Times New Roman"/>
                        </a:rPr>
                        <a:t>Алтыбаева  Г.Ш.</a:t>
                      </a:r>
                      <a:endParaRPr lang="ru-RU" sz="900">
                        <a:effectLst/>
                        <a:latin typeface="Calibri"/>
                        <a:ea typeface="Calibri"/>
                        <a:cs typeface="Times New Roman"/>
                      </a:endParaRPr>
                    </a:p>
                  </a:txBody>
                  <a:tcPr marL="58597" marR="58597" marT="0" marB="0">
                    <a:lnL>
                      <a:noFill/>
                    </a:lnL>
                    <a:lnR>
                      <a:noFill/>
                    </a:lnR>
                    <a:lnT>
                      <a:noFill/>
                    </a:lnT>
                    <a:lnB w="12700" cap="flat" cmpd="sng" algn="ctr">
                      <a:solidFill>
                        <a:srgbClr val="000000"/>
                      </a:solidFill>
                      <a:prstDash val="solid"/>
                      <a:round/>
                      <a:headEnd type="none" w="med" len="med"/>
                      <a:tailEnd type="none" w="med" len="med"/>
                    </a:lnB>
                  </a:tcPr>
                </a:tc>
              </a:tr>
              <a:tr h="139330">
                <a:tc>
                  <a:txBody>
                    <a:bodyPr/>
                    <a:lstStyle/>
                    <a:p>
                      <a:pPr algn="ctr">
                        <a:lnSpc>
                          <a:spcPct val="107000"/>
                        </a:lnSpc>
                        <a:spcAft>
                          <a:spcPts val="0"/>
                        </a:spcAft>
                      </a:pPr>
                      <a:r>
                        <a:rPr lang="ru-RU" sz="900" i="1">
                          <a:solidFill>
                            <a:srgbClr val="000000"/>
                          </a:solidFill>
                          <a:effectLst/>
                          <a:latin typeface="Times New Roman"/>
                          <a:ea typeface="Times New Roman"/>
                          <a:cs typeface="Times New Roman"/>
                        </a:rPr>
                        <a:t>(</a:t>
                      </a:r>
                      <a:r>
                        <a:rPr lang="kk-KZ" sz="900" i="1">
                          <a:solidFill>
                            <a:srgbClr val="000000"/>
                          </a:solidFill>
                          <a:effectLst/>
                          <a:latin typeface="Times New Roman"/>
                          <a:ea typeface="Times New Roman"/>
                          <a:cs typeface="Times New Roman"/>
                        </a:rPr>
                        <a:t>лауазымы</a:t>
                      </a:r>
                      <a:r>
                        <a:rPr lang="ru-RU" sz="900" i="1">
                          <a:solidFill>
                            <a:srgbClr val="000000"/>
                          </a:solidFill>
                          <a:effectLst/>
                          <a:latin typeface="Times New Roman"/>
                          <a:ea typeface="Times New Roman"/>
                          <a:cs typeface="Times New Roman"/>
                        </a:rPr>
                        <a:t>)</a:t>
                      </a:r>
                      <a:endParaRPr lang="ru-RU" sz="900">
                        <a:effectLst/>
                        <a:latin typeface="Calibri"/>
                        <a:ea typeface="Calibri"/>
                        <a:cs typeface="Times New Roman"/>
                      </a:endParaRPr>
                    </a:p>
                  </a:txBody>
                  <a:tcPr marL="58597" marR="58597"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gn="ctr">
                        <a:lnSpc>
                          <a:spcPct val="107000"/>
                        </a:lnSpc>
                        <a:spcAft>
                          <a:spcPts val="0"/>
                        </a:spcAft>
                      </a:pPr>
                      <a:r>
                        <a:rPr lang="kk-KZ" sz="900" i="1">
                          <a:solidFill>
                            <a:srgbClr val="000000"/>
                          </a:solidFill>
                          <a:effectLst/>
                          <a:latin typeface="Times New Roman"/>
                          <a:ea typeface="Times New Roman"/>
                          <a:cs typeface="Times New Roman"/>
                        </a:rPr>
                        <a:t>(қолы)</a:t>
                      </a:r>
                      <a:endParaRPr lang="ru-RU" sz="900">
                        <a:effectLst/>
                        <a:latin typeface="Calibri"/>
                        <a:ea typeface="Calibri"/>
                        <a:cs typeface="Times New Roman"/>
                      </a:endParaRPr>
                    </a:p>
                  </a:txBody>
                  <a:tcPr marL="58597" marR="58597"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gn="ctr">
                        <a:lnSpc>
                          <a:spcPct val="107000"/>
                        </a:lnSpc>
                        <a:spcAft>
                          <a:spcPts val="0"/>
                        </a:spcAft>
                      </a:pPr>
                      <a:r>
                        <a:rPr lang="kk-KZ" sz="900" i="1">
                          <a:solidFill>
                            <a:srgbClr val="000000"/>
                          </a:solidFill>
                          <a:effectLst/>
                          <a:latin typeface="Times New Roman"/>
                          <a:ea typeface="Times New Roman"/>
                          <a:cs typeface="Times New Roman"/>
                        </a:rPr>
                        <a:t>(аты-жөні)</a:t>
                      </a:r>
                      <a:endParaRPr lang="ru-RU" sz="900">
                        <a:effectLst/>
                        <a:latin typeface="Calibri"/>
                        <a:ea typeface="Calibri"/>
                        <a:cs typeface="Times New Roman"/>
                      </a:endParaRPr>
                    </a:p>
                  </a:txBody>
                  <a:tcPr marL="58597" marR="58597" marT="0" marB="0">
                    <a:lnL>
                      <a:noFill/>
                    </a:lnL>
                    <a:lnR>
                      <a:noFill/>
                    </a:lnR>
                    <a:lnT w="12700" cap="flat" cmpd="sng" algn="ctr">
                      <a:solidFill>
                        <a:srgbClr val="000000"/>
                      </a:solidFill>
                      <a:prstDash val="solid"/>
                      <a:round/>
                      <a:headEnd type="none" w="med" len="med"/>
                      <a:tailEnd type="none" w="med" len="med"/>
                    </a:lnT>
                    <a:lnB>
                      <a:noFill/>
                    </a:lnB>
                  </a:tcPr>
                </a:tc>
              </a:tr>
              <a:tr h="139330">
                <a:tc>
                  <a:txBody>
                    <a:bodyPr/>
                    <a:lstStyle/>
                    <a:p>
                      <a:pPr algn="ct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gn="ct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gn="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gn="ctr">
                        <a:lnSpc>
                          <a:spcPct val="107000"/>
                        </a:lnSpc>
                        <a:spcAft>
                          <a:spcPts val="0"/>
                        </a:spcAft>
                      </a:pPr>
                      <a:r>
                        <a:rPr lang="ru-RU" sz="900">
                          <a:solidFill>
                            <a:srgbClr val="000000"/>
                          </a:solidFill>
                          <a:effectLst/>
                          <a:latin typeface="Times New Roman"/>
                          <a:ea typeface="Times New Roman"/>
                          <a:cs typeface="Times New Roman"/>
                        </a:rPr>
                        <a:t>« </a:t>
                      </a:r>
                      <a:r>
                        <a:rPr lang="kk-KZ" sz="900">
                          <a:solidFill>
                            <a:srgbClr val="000000"/>
                          </a:solidFill>
                          <a:effectLst/>
                          <a:latin typeface="Times New Roman"/>
                          <a:ea typeface="Times New Roman"/>
                          <a:cs typeface="Times New Roman"/>
                        </a:rPr>
                        <a:t>21 </a:t>
                      </a:r>
                      <a:r>
                        <a:rPr lang="ru-RU" sz="900">
                          <a:solidFill>
                            <a:srgbClr val="000000"/>
                          </a:solidFill>
                          <a:effectLst/>
                          <a:latin typeface="Times New Roman"/>
                          <a:ea typeface="Times New Roman"/>
                          <a:cs typeface="Times New Roman"/>
                        </a:rPr>
                        <a:t>»</a:t>
                      </a:r>
                      <a:r>
                        <a:rPr lang="kk-KZ" sz="900">
                          <a:solidFill>
                            <a:srgbClr val="000000"/>
                          </a:solidFill>
                          <a:effectLst/>
                          <a:latin typeface="Times New Roman"/>
                          <a:ea typeface="Times New Roman"/>
                          <a:cs typeface="Times New Roman"/>
                        </a:rPr>
                        <a:t>шілде</a:t>
                      </a:r>
                      <a:r>
                        <a:rPr lang="ru-RU" sz="900">
                          <a:solidFill>
                            <a:srgbClr val="000000"/>
                          </a:solidFill>
                          <a:effectLst/>
                          <a:latin typeface="Times New Roman"/>
                          <a:ea typeface="Times New Roman"/>
                          <a:cs typeface="Times New Roman"/>
                        </a:rPr>
                        <a:t> 201</a:t>
                      </a:r>
                      <a:r>
                        <a:rPr lang="kk-KZ" sz="900">
                          <a:solidFill>
                            <a:srgbClr val="000000"/>
                          </a:solidFill>
                          <a:effectLst/>
                          <a:latin typeface="Times New Roman"/>
                          <a:ea typeface="Times New Roman"/>
                          <a:cs typeface="Times New Roman"/>
                        </a:rPr>
                        <a:t>6 ж</a:t>
                      </a:r>
                      <a:r>
                        <a:rPr lang="ru-RU" sz="900">
                          <a:solidFill>
                            <a:srgbClr val="000000"/>
                          </a:solidFill>
                          <a:effectLst/>
                          <a:latin typeface="Times New Roman"/>
                          <a:ea typeface="Times New Roman"/>
                          <a:cs typeface="Times New Roman"/>
                        </a:rPr>
                        <a:t>.</a:t>
                      </a:r>
                      <a:endParaRPr lang="ru-RU" sz="900">
                        <a:effectLst/>
                        <a:latin typeface="Calibri"/>
                        <a:ea typeface="Calibri"/>
                        <a:cs typeface="Times New Roman"/>
                      </a:endParaRPr>
                    </a:p>
                  </a:txBody>
                  <a:tcPr marL="58597" marR="58597" marT="0" marB="0">
                    <a:lnL>
                      <a:noFill/>
                    </a:lnL>
                    <a:lnR>
                      <a:noFill/>
                    </a:lnR>
                    <a:lnT>
                      <a:noFill/>
                    </a:lnT>
                    <a:lnB>
                      <a:noFill/>
                    </a:lnB>
                  </a:tcPr>
                </a:tc>
              </a:tr>
              <a:tr h="139330">
                <a:tc>
                  <a:txBody>
                    <a:bodyPr/>
                    <a:lstStyle/>
                    <a:p>
                      <a:pPr algn="ct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gn="ctr">
                        <a:lnSpc>
                          <a:spcPct val="107000"/>
                        </a:lnSpc>
                        <a:spcAft>
                          <a:spcPts val="0"/>
                        </a:spcAft>
                      </a:pPr>
                      <a:r>
                        <a:rPr lang="ru-RU" sz="900" i="1">
                          <a:solidFill>
                            <a:srgbClr val="000000"/>
                          </a:solidFill>
                          <a:effectLst/>
                          <a:latin typeface="Times New Roman"/>
                          <a:ea typeface="Times New Roman"/>
                          <a:cs typeface="Times New Roman"/>
                        </a:rPr>
                        <a:t> </a:t>
                      </a:r>
                      <a:endParaRPr lang="ru-RU" sz="900">
                        <a:effectLst/>
                        <a:latin typeface="Calibri"/>
                        <a:ea typeface="Calibri"/>
                        <a:cs typeface="Times New Roman"/>
                      </a:endParaRPr>
                    </a:p>
                  </a:txBody>
                  <a:tcPr marL="58597" marR="58597" marT="0" marB="0">
                    <a:lnL>
                      <a:noFill/>
                    </a:lnL>
                    <a:lnR>
                      <a:noFill/>
                    </a:lnR>
                    <a:lnT>
                      <a:noFill/>
                    </a:lnT>
                    <a:lnB>
                      <a:noFill/>
                    </a:lnB>
                  </a:tcPr>
                </a:tc>
                <a:tc>
                  <a:txBody>
                    <a:bodyPr/>
                    <a:lstStyle/>
                    <a:p>
                      <a:pPr algn="r">
                        <a:lnSpc>
                          <a:spcPct val="107000"/>
                        </a:lnSpc>
                        <a:spcAft>
                          <a:spcPts val="0"/>
                        </a:spcAft>
                      </a:pPr>
                      <a:r>
                        <a:rPr lang="ru-RU" sz="900" i="1" dirty="0">
                          <a:solidFill>
                            <a:srgbClr val="000000"/>
                          </a:solidFill>
                          <a:effectLst/>
                          <a:latin typeface="Times New Roman"/>
                          <a:ea typeface="Times New Roman"/>
                          <a:cs typeface="Times New Roman"/>
                        </a:rPr>
                        <a:t> </a:t>
                      </a:r>
                      <a:endParaRPr lang="ru-RU" sz="900" dirty="0">
                        <a:effectLst/>
                        <a:latin typeface="Calibri"/>
                        <a:ea typeface="Calibri"/>
                        <a:cs typeface="Times New Roman"/>
                      </a:endParaRPr>
                    </a:p>
                  </a:txBody>
                  <a:tcPr marL="58597" marR="58597" marT="0" marB="0">
                    <a:lnL>
                      <a:noFill/>
                    </a:lnL>
                    <a:lnR>
                      <a:noFill/>
                    </a:lnR>
                    <a:lnT>
                      <a:noFill/>
                    </a:lnT>
                    <a:lnB>
                      <a:noFill/>
                    </a:lnB>
                  </a:tcPr>
                </a:tc>
                <a:tc>
                  <a:txBody>
                    <a:bodyPr/>
                    <a:lstStyle/>
                    <a:p>
                      <a:pPr algn="ctr">
                        <a:lnSpc>
                          <a:spcPct val="107000"/>
                        </a:lnSpc>
                        <a:spcAft>
                          <a:spcPts val="0"/>
                        </a:spcAft>
                      </a:pPr>
                      <a:r>
                        <a:rPr lang="ru-RU" sz="900" i="1" dirty="0">
                          <a:solidFill>
                            <a:srgbClr val="000000"/>
                          </a:solidFill>
                          <a:effectLst/>
                          <a:latin typeface="Times New Roman"/>
                          <a:ea typeface="Times New Roman"/>
                          <a:cs typeface="Times New Roman"/>
                        </a:rPr>
                        <a:t>(</a:t>
                      </a:r>
                      <a:r>
                        <a:rPr lang="kk-KZ" sz="900" i="1" dirty="0">
                          <a:solidFill>
                            <a:srgbClr val="000000"/>
                          </a:solidFill>
                          <a:effectLst/>
                          <a:latin typeface="Times New Roman"/>
                          <a:ea typeface="Times New Roman"/>
                          <a:cs typeface="Times New Roman"/>
                        </a:rPr>
                        <a:t>күні</a:t>
                      </a:r>
                      <a:r>
                        <a:rPr lang="ru-RU" sz="900" i="1" dirty="0">
                          <a:solidFill>
                            <a:srgbClr val="000000"/>
                          </a:solidFill>
                          <a:effectLst/>
                          <a:latin typeface="Times New Roman"/>
                          <a:ea typeface="Times New Roman"/>
                          <a:cs typeface="Times New Roman"/>
                        </a:rPr>
                        <a:t>)</a:t>
                      </a:r>
                      <a:endParaRPr lang="ru-RU" sz="900" dirty="0">
                        <a:effectLst/>
                        <a:latin typeface="Calibri"/>
                        <a:ea typeface="Calibri"/>
                        <a:cs typeface="Times New Roman"/>
                      </a:endParaRPr>
                    </a:p>
                  </a:txBody>
                  <a:tcPr marL="58597" marR="58597" marT="0" marB="0">
                    <a:lnL>
                      <a:noFill/>
                    </a:lnL>
                    <a:lnR>
                      <a:noFill/>
                    </a:lnR>
                    <a:lnT>
                      <a:noFill/>
                    </a:lnT>
                    <a:lnB>
                      <a:noFill/>
                    </a:lnB>
                  </a:tcPr>
                </a:tc>
              </a:tr>
            </a:tbl>
          </a:graphicData>
        </a:graphic>
      </p:graphicFrame>
      <p:graphicFrame>
        <p:nvGraphicFramePr>
          <p:cNvPr id="19" name="Таблица 18"/>
          <p:cNvGraphicFramePr>
            <a:graphicFrameLocks noGrp="1"/>
          </p:cNvGraphicFramePr>
          <p:nvPr>
            <p:extLst>
              <p:ext uri="{D42A27DB-BD31-4B8C-83A1-F6EECF244321}">
                <p14:modId xmlns:p14="http://schemas.microsoft.com/office/powerpoint/2010/main" val="1066476836"/>
              </p:ext>
            </p:extLst>
          </p:nvPr>
        </p:nvGraphicFramePr>
        <p:xfrm>
          <a:off x="395536" y="2276872"/>
          <a:ext cx="8314923" cy="2474839"/>
        </p:xfrm>
        <a:graphic>
          <a:graphicData uri="http://schemas.openxmlformats.org/drawingml/2006/table">
            <a:tbl>
              <a:tblPr firstRow="1" firstCol="1" bandRow="1"/>
              <a:tblGrid>
                <a:gridCol w="306433"/>
                <a:gridCol w="3602636"/>
                <a:gridCol w="1037866"/>
                <a:gridCol w="1466550"/>
                <a:gridCol w="787315"/>
                <a:gridCol w="1114123"/>
              </a:tblGrid>
              <a:tr h="464032">
                <a:tc>
                  <a:txBody>
                    <a:bodyPr/>
                    <a:lstStyle/>
                    <a:p>
                      <a:pPr algn="ctr">
                        <a:lnSpc>
                          <a:spcPct val="107000"/>
                        </a:lnSpc>
                        <a:spcAft>
                          <a:spcPts val="0"/>
                        </a:spcAft>
                      </a:pPr>
                      <a:r>
                        <a:rPr lang="kk-KZ" sz="900" b="1" dirty="0">
                          <a:solidFill>
                            <a:srgbClr val="002060"/>
                          </a:solidFill>
                          <a:effectLst/>
                          <a:latin typeface="Times New Roman"/>
                          <a:ea typeface="Times New Roman"/>
                          <a:cs typeface="Times New Roman"/>
                        </a:rPr>
                        <a:t>р/н </a:t>
                      </a:r>
                      <a:r>
                        <a:rPr lang="ru-RU" sz="900" b="1" dirty="0">
                          <a:solidFill>
                            <a:srgbClr val="002060"/>
                          </a:solidFill>
                          <a:effectLst/>
                          <a:latin typeface="Times New Roman"/>
                          <a:ea typeface="Times New Roman"/>
                          <a:cs typeface="Times New Roman"/>
                        </a:rPr>
                        <a:t>№</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Өндірістік көрсеткіштерді орындау үшін сыйақының түрі</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Құрылымдық бөлімше</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Қызметкерлердің саны</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Негізі</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Сомасы</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9355">
                <a:tc>
                  <a:txBody>
                    <a:bodyPr/>
                    <a:lstStyle/>
                    <a:p>
                      <a:pPr>
                        <a:lnSpc>
                          <a:spcPct val="107000"/>
                        </a:lnSpc>
                        <a:spcAft>
                          <a:spcPts val="0"/>
                        </a:spcAft>
                      </a:pPr>
                      <a:r>
                        <a:rPr lang="kk-KZ" sz="900" b="1" dirty="0">
                          <a:solidFill>
                            <a:srgbClr val="002060"/>
                          </a:solidFill>
                          <a:effectLst/>
                          <a:latin typeface="Times New Roman"/>
                          <a:ea typeface="Times New Roman"/>
                          <a:cs typeface="Times New Roman"/>
                        </a:rPr>
                        <a:t>1</a:t>
                      </a:r>
                      <a:r>
                        <a:rPr lang="ru-RU"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kk-KZ" sz="900" b="1">
                          <a:solidFill>
                            <a:srgbClr val="002060"/>
                          </a:solidFill>
                          <a:effectLst/>
                          <a:latin typeface="Times New Roman"/>
                          <a:ea typeface="Times New Roman"/>
                          <a:cs typeface="Times New Roman"/>
                        </a:rPr>
                        <a:t>Өндірістік көрсеткіштер орындалған  үшін сыйақы (айсайын)</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БТКБ</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1184</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algn="ctr">
                        <a:lnSpc>
                          <a:spcPct val="107000"/>
                        </a:lnSpc>
                        <a:spcAft>
                          <a:spcPts val="0"/>
                        </a:spcAft>
                      </a:pPr>
                      <a:r>
                        <a:rPr lang="ru-RU"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p>
                      <a:pPr algn="ctr">
                        <a:lnSpc>
                          <a:spcPct val="107000"/>
                        </a:lnSpc>
                        <a:spcAft>
                          <a:spcPts val="0"/>
                        </a:spcAft>
                      </a:pPr>
                      <a:r>
                        <a:rPr lang="kk-KZ" sz="900" b="1" dirty="0">
                          <a:solidFill>
                            <a:srgbClr val="002060"/>
                          </a:solidFill>
                          <a:effectLst/>
                          <a:latin typeface="Times New Roman"/>
                          <a:ea typeface="Times New Roman"/>
                          <a:cs typeface="Times New Roman"/>
                        </a:rPr>
                        <a:t>Бұйрық</a:t>
                      </a:r>
                      <a:r>
                        <a:rPr lang="ru-RU"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p>
                      <a:pPr algn="ctr">
                        <a:lnSpc>
                          <a:spcPct val="107000"/>
                        </a:lnSpc>
                        <a:spcAft>
                          <a:spcPts val="0"/>
                        </a:spcAft>
                      </a:pPr>
                      <a:r>
                        <a:rPr lang="ru-RU"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p>
                      <a:pPr algn="ctr">
                        <a:lnSpc>
                          <a:spcPct val="107000"/>
                        </a:lnSpc>
                        <a:spcAft>
                          <a:spcPts val="0"/>
                        </a:spcAft>
                      </a:pPr>
                      <a:r>
                        <a:rPr lang="ru-RU"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p>
                      <a:pPr algn="ctr">
                        <a:lnSpc>
                          <a:spcPct val="107000"/>
                        </a:lnSpc>
                        <a:spcAft>
                          <a:spcPts val="0"/>
                        </a:spcAft>
                      </a:pPr>
                      <a:r>
                        <a:rPr lang="kk-KZ"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p>
                      <a:pPr algn="ctr">
                        <a:lnSpc>
                          <a:spcPct val="107000"/>
                        </a:lnSpc>
                        <a:spcAft>
                          <a:spcPts val="0"/>
                        </a:spcAft>
                      </a:pPr>
                      <a:r>
                        <a:rPr lang="kk-KZ"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511 906</a:t>
                      </a:r>
                      <a:r>
                        <a:rPr lang="ru-RU" sz="900" b="1">
                          <a:solidFill>
                            <a:srgbClr val="002060"/>
                          </a:solidFill>
                          <a:effectLst/>
                          <a:latin typeface="Times New Roman"/>
                          <a:ea typeface="Times New Roman"/>
                          <a:cs typeface="Times New Roman"/>
                        </a:rPr>
                        <a:t>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9355">
                <a:tc>
                  <a:txBody>
                    <a:bodyPr/>
                    <a:lstStyle/>
                    <a:p>
                      <a:pPr>
                        <a:lnSpc>
                          <a:spcPct val="107000"/>
                        </a:lnSpc>
                        <a:spcAft>
                          <a:spcPts val="0"/>
                        </a:spcAft>
                      </a:pPr>
                      <a:r>
                        <a:rPr lang="ru-RU" sz="900" b="1" dirty="0">
                          <a:solidFill>
                            <a:srgbClr val="002060"/>
                          </a:solidFill>
                          <a:effectLst/>
                          <a:latin typeface="Times New Roman"/>
                          <a:ea typeface="Times New Roman"/>
                          <a:cs typeface="Times New Roman"/>
                        </a:rPr>
                        <a:t> </a:t>
                      </a:r>
                      <a:r>
                        <a:rPr lang="kk-KZ" sz="900" b="1" dirty="0" smtClean="0">
                          <a:solidFill>
                            <a:srgbClr val="002060"/>
                          </a:solidFill>
                          <a:effectLst/>
                          <a:latin typeface="Times New Roman"/>
                          <a:ea typeface="Times New Roman"/>
                          <a:cs typeface="Times New Roman"/>
                        </a:rPr>
                        <a:t>2</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kk-KZ" sz="900" b="1" dirty="0">
                          <a:solidFill>
                            <a:srgbClr val="002060"/>
                          </a:solidFill>
                          <a:effectLst/>
                          <a:latin typeface="Times New Roman"/>
                          <a:ea typeface="Times New Roman"/>
                          <a:cs typeface="Times New Roman"/>
                        </a:rPr>
                        <a:t>Өндірістік көрсеткіштер орындалған  үшін сыйақы (айсайын)</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ЖТКБ</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701</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328 530</a:t>
                      </a:r>
                      <a:r>
                        <a:rPr lang="ru-RU" sz="900" b="1">
                          <a:solidFill>
                            <a:srgbClr val="002060"/>
                          </a:solidFill>
                          <a:effectLst/>
                          <a:latin typeface="Times New Roman"/>
                          <a:ea typeface="Times New Roman"/>
                          <a:cs typeface="Times New Roman"/>
                        </a:rPr>
                        <a:t>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9355">
                <a:tc>
                  <a:txBody>
                    <a:bodyPr/>
                    <a:lstStyle/>
                    <a:p>
                      <a:pPr>
                        <a:lnSpc>
                          <a:spcPct val="107000"/>
                        </a:lnSpc>
                        <a:spcAft>
                          <a:spcPts val="0"/>
                        </a:spcAft>
                      </a:pPr>
                      <a:r>
                        <a:rPr lang="kk-KZ" sz="900" b="1" dirty="0">
                          <a:solidFill>
                            <a:srgbClr val="002060"/>
                          </a:solidFill>
                          <a:effectLst/>
                          <a:latin typeface="Times New Roman"/>
                          <a:ea typeface="Times New Roman"/>
                          <a:cs typeface="Times New Roman"/>
                        </a:rPr>
                        <a:t>3</a:t>
                      </a:r>
                      <a:r>
                        <a:rPr lang="ru-RU"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kk-KZ" sz="900" b="1">
                          <a:solidFill>
                            <a:srgbClr val="002060"/>
                          </a:solidFill>
                          <a:effectLst/>
                          <a:latin typeface="Times New Roman"/>
                          <a:ea typeface="Times New Roman"/>
                          <a:cs typeface="Times New Roman"/>
                        </a:rPr>
                        <a:t>Өндірістік көрсеткіштер орындалған  үшін сыйақы (айсайын)</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МТКБ</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dirty="0">
                          <a:solidFill>
                            <a:srgbClr val="002060"/>
                          </a:solidFill>
                          <a:effectLst/>
                          <a:latin typeface="Times New Roman"/>
                          <a:ea typeface="Times New Roman"/>
                          <a:cs typeface="Times New Roman"/>
                        </a:rPr>
                        <a:t>420</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225 158</a:t>
                      </a:r>
                      <a:r>
                        <a:rPr lang="ru-RU" sz="900" b="1">
                          <a:solidFill>
                            <a:srgbClr val="002060"/>
                          </a:solidFill>
                          <a:effectLst/>
                          <a:latin typeface="Times New Roman"/>
                          <a:ea typeface="Times New Roman"/>
                          <a:cs typeface="Times New Roman"/>
                        </a:rPr>
                        <a:t>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9355">
                <a:tc>
                  <a:txBody>
                    <a:bodyPr/>
                    <a:lstStyle/>
                    <a:p>
                      <a:pPr>
                        <a:lnSpc>
                          <a:spcPct val="107000"/>
                        </a:lnSpc>
                        <a:spcAft>
                          <a:spcPts val="0"/>
                        </a:spcAft>
                      </a:pPr>
                      <a:r>
                        <a:rPr lang="ru-RU" sz="900" b="1" dirty="0">
                          <a:solidFill>
                            <a:srgbClr val="002060"/>
                          </a:solidFill>
                          <a:effectLst/>
                          <a:latin typeface="Times New Roman"/>
                          <a:ea typeface="Times New Roman"/>
                          <a:cs typeface="Times New Roman"/>
                        </a:rPr>
                        <a:t> </a:t>
                      </a:r>
                      <a:r>
                        <a:rPr lang="kk-KZ" sz="900" b="1" dirty="0" smtClean="0">
                          <a:solidFill>
                            <a:srgbClr val="002060"/>
                          </a:solidFill>
                          <a:effectLst/>
                          <a:latin typeface="Times New Roman"/>
                          <a:ea typeface="Times New Roman"/>
                          <a:cs typeface="Times New Roman"/>
                        </a:rPr>
                        <a:t>4</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kk-KZ" sz="900" b="1" dirty="0">
                          <a:solidFill>
                            <a:srgbClr val="002060"/>
                          </a:solidFill>
                          <a:effectLst/>
                          <a:latin typeface="Times New Roman"/>
                          <a:ea typeface="Times New Roman"/>
                          <a:cs typeface="Times New Roman"/>
                        </a:rPr>
                        <a:t>Өндірістік көрсеткіштер орындалған  үшін сыйақы (айсайын)</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ОЖЦ</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48</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07000"/>
                        </a:lnSpc>
                        <a:spcAft>
                          <a:spcPts val="0"/>
                        </a:spcAft>
                      </a:pPr>
                      <a:r>
                        <a:rPr lang="ru-RU" sz="900" b="1">
                          <a:solidFill>
                            <a:srgbClr val="002060"/>
                          </a:solidFill>
                          <a:effectLst/>
                          <a:latin typeface="Times New Roman"/>
                          <a:ea typeface="Times New Roman"/>
                          <a:cs typeface="Times New Roman"/>
                        </a:rPr>
                        <a:t> </a:t>
                      </a:r>
                      <a:r>
                        <a:rPr lang="kk-KZ" sz="900" b="1">
                          <a:solidFill>
                            <a:srgbClr val="002060"/>
                          </a:solidFill>
                          <a:effectLst/>
                          <a:latin typeface="Times New Roman"/>
                          <a:ea typeface="Times New Roman"/>
                          <a:cs typeface="Times New Roman"/>
                        </a:rPr>
                        <a:t>20 145</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9355">
                <a:tc>
                  <a:txBody>
                    <a:bodyPr/>
                    <a:lstStyle/>
                    <a:p>
                      <a:pPr>
                        <a:lnSpc>
                          <a:spcPct val="107000"/>
                        </a:lnSpc>
                        <a:spcAft>
                          <a:spcPts val="0"/>
                        </a:spcAft>
                      </a:pPr>
                      <a:r>
                        <a:rPr lang="ru-RU" sz="900" b="1" dirty="0">
                          <a:solidFill>
                            <a:srgbClr val="002060"/>
                          </a:solidFill>
                          <a:effectLst/>
                          <a:latin typeface="Times New Roman"/>
                          <a:ea typeface="Times New Roman"/>
                          <a:cs typeface="Times New Roman"/>
                        </a:rPr>
                        <a:t> </a:t>
                      </a:r>
                      <a:r>
                        <a:rPr lang="kk-KZ" sz="900" b="1" dirty="0" smtClean="0">
                          <a:solidFill>
                            <a:srgbClr val="002060"/>
                          </a:solidFill>
                          <a:effectLst/>
                          <a:latin typeface="Times New Roman"/>
                          <a:ea typeface="Times New Roman"/>
                          <a:cs typeface="Times New Roman"/>
                        </a:rPr>
                        <a:t>5</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kk-KZ" sz="900" b="1">
                          <a:solidFill>
                            <a:srgbClr val="002060"/>
                          </a:solidFill>
                          <a:effectLst/>
                          <a:latin typeface="Times New Roman"/>
                          <a:ea typeface="Times New Roman"/>
                          <a:cs typeface="Times New Roman"/>
                        </a:rPr>
                        <a:t>Өндірістік көрсеткіштер орындалған  үшін сыйақы (айсайын)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ҚҚ</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dirty="0">
                          <a:solidFill>
                            <a:srgbClr val="002060"/>
                          </a:solidFill>
                          <a:effectLst/>
                          <a:latin typeface="Times New Roman"/>
                          <a:ea typeface="Times New Roman"/>
                          <a:cs typeface="Times New Roman"/>
                        </a:rPr>
                        <a:t>62</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07000"/>
                        </a:lnSpc>
                        <a:spcAft>
                          <a:spcPts val="0"/>
                        </a:spcAft>
                      </a:pPr>
                      <a:r>
                        <a:rPr lang="kk-KZ" sz="900" b="1" dirty="0">
                          <a:solidFill>
                            <a:srgbClr val="002060"/>
                          </a:solidFill>
                          <a:effectLst/>
                          <a:latin typeface="Times New Roman"/>
                          <a:ea typeface="Times New Roman"/>
                          <a:cs typeface="Times New Roman"/>
                        </a:rPr>
                        <a:t>19 970 </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9355">
                <a:tc>
                  <a:txBody>
                    <a:bodyPr/>
                    <a:lstStyle/>
                    <a:p>
                      <a:pPr>
                        <a:lnSpc>
                          <a:spcPct val="107000"/>
                        </a:lnSpc>
                        <a:spcAft>
                          <a:spcPts val="0"/>
                        </a:spcAft>
                      </a:pPr>
                      <a:r>
                        <a:rPr lang="kk-KZ" sz="900" b="1" dirty="0">
                          <a:solidFill>
                            <a:srgbClr val="002060"/>
                          </a:solidFill>
                          <a:effectLst/>
                          <a:latin typeface="Times New Roman"/>
                          <a:ea typeface="Times New Roman"/>
                          <a:cs typeface="Times New Roman"/>
                        </a:rPr>
                        <a:t> </a:t>
                      </a:r>
                      <a:r>
                        <a:rPr lang="kk-KZ" sz="900" b="1" dirty="0" smtClean="0">
                          <a:solidFill>
                            <a:srgbClr val="002060"/>
                          </a:solidFill>
                          <a:effectLst/>
                          <a:latin typeface="Times New Roman"/>
                          <a:ea typeface="Times New Roman"/>
                          <a:cs typeface="Times New Roman"/>
                        </a:rPr>
                        <a:t>6</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kk-KZ" sz="900" b="1">
                          <a:solidFill>
                            <a:srgbClr val="002060"/>
                          </a:solidFill>
                          <a:effectLst/>
                          <a:latin typeface="Times New Roman"/>
                          <a:ea typeface="Times New Roman"/>
                          <a:cs typeface="Times New Roman"/>
                        </a:rPr>
                        <a:t>Өндірістік көрсеткіштер орындалған  үшін сыйақы (тоқсансайын)</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ӘБҚ</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77</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a:p>
                  </a:txBody>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56 977 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4677">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900" b="1" dirty="0">
                          <a:solidFill>
                            <a:srgbClr val="002060"/>
                          </a:solidFill>
                          <a:effectLst/>
                          <a:latin typeface="Times New Roman"/>
                          <a:ea typeface="Times New Roman"/>
                          <a:cs typeface="Times New Roman"/>
                        </a:rPr>
                        <a:t> </a:t>
                      </a:r>
                      <a:r>
                        <a:rPr lang="kk-KZ" sz="900" b="1" dirty="0">
                          <a:solidFill>
                            <a:srgbClr val="002060"/>
                          </a:solidFill>
                          <a:effectLst/>
                          <a:latin typeface="Times New Roman"/>
                          <a:ea typeface="Times New Roman"/>
                          <a:cs typeface="Times New Roman"/>
                        </a:rPr>
                        <a:t>Барлығы:</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900" b="1">
                          <a:solidFill>
                            <a:srgbClr val="002060"/>
                          </a:solidFill>
                          <a:effectLst/>
                          <a:latin typeface="Times New Roman"/>
                          <a:ea typeface="Times New Roman"/>
                          <a:cs typeface="Times New Roman"/>
                        </a:rPr>
                        <a:t>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a:solidFill>
                            <a:srgbClr val="002060"/>
                          </a:solidFill>
                          <a:effectLst/>
                          <a:latin typeface="Times New Roman"/>
                          <a:ea typeface="Times New Roman"/>
                          <a:cs typeface="Times New Roman"/>
                        </a:rPr>
                        <a:t>2492</a:t>
                      </a:r>
                      <a:r>
                        <a:rPr lang="ru-RU" sz="900" b="1">
                          <a:solidFill>
                            <a:srgbClr val="002060"/>
                          </a:solidFill>
                          <a:effectLst/>
                          <a:latin typeface="Times New Roman"/>
                          <a:ea typeface="Times New Roman"/>
                          <a:cs typeface="Times New Roman"/>
                        </a:rPr>
                        <a:t>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ru-RU" sz="900" b="1">
                          <a:solidFill>
                            <a:srgbClr val="002060"/>
                          </a:solidFill>
                          <a:effectLst/>
                          <a:latin typeface="Times New Roman"/>
                          <a:ea typeface="Times New Roman"/>
                          <a:cs typeface="Times New Roman"/>
                        </a:rPr>
                        <a:t> </a:t>
                      </a:r>
                      <a:endParaRPr lang="ru-RU" sz="1000" b="1">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kk-KZ" sz="900" b="1" dirty="0">
                          <a:solidFill>
                            <a:srgbClr val="002060"/>
                          </a:solidFill>
                          <a:effectLst/>
                          <a:latin typeface="Times New Roman"/>
                          <a:ea typeface="Times New Roman"/>
                          <a:cs typeface="Times New Roman"/>
                        </a:rPr>
                        <a:t>1 162 686</a:t>
                      </a:r>
                      <a:r>
                        <a:rPr lang="ru-RU" sz="900" b="1" dirty="0">
                          <a:solidFill>
                            <a:srgbClr val="002060"/>
                          </a:solidFill>
                          <a:effectLst/>
                          <a:latin typeface="Times New Roman"/>
                          <a:ea typeface="Times New Roman"/>
                          <a:cs typeface="Times New Roman"/>
                        </a:rPr>
                        <a:t> </a:t>
                      </a:r>
                      <a:endParaRPr lang="ru-RU" sz="1000" b="1" dirty="0">
                        <a:solidFill>
                          <a:srgbClr val="002060"/>
                        </a:solidFill>
                        <a:effectLst/>
                        <a:latin typeface="Calibri"/>
                        <a:ea typeface="Calibri"/>
                        <a:cs typeface="Times New Roman"/>
                      </a:endParaRPr>
                    </a:p>
                  </a:txBody>
                  <a:tcPr marL="60918" marR="609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932818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21929" y="1167510"/>
            <a:ext cx="7904634" cy="576060"/>
          </a:xfrm>
          <a:prstGeom prst="rect">
            <a:avLst/>
          </a:prstGeom>
        </p:spPr>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nSpc>
                <a:spcPct val="100000"/>
              </a:lnSpc>
            </a:pPr>
            <a:r>
              <a:rPr lang="ru-RU" sz="2000" b="1" dirty="0" smtClean="0">
                <a:solidFill>
                  <a:srgbClr val="002060"/>
                </a:solidFill>
                <a:latin typeface="Times New Roman" panose="02020603050405020304" pitchFamily="18" charset="0"/>
                <a:cs typeface="Times New Roman" panose="02020603050405020304" pitchFamily="18" charset="0"/>
              </a:rPr>
              <a:t>01.07.2016 </a:t>
            </a:r>
            <a:r>
              <a:rPr lang="ru-RU" sz="2000" b="1" dirty="0">
                <a:solidFill>
                  <a:srgbClr val="002060"/>
                </a:solidFill>
                <a:latin typeface="Times New Roman" panose="02020603050405020304" pitchFamily="18" charset="0"/>
                <a:cs typeface="Times New Roman" panose="02020603050405020304" pitchFamily="18" charset="0"/>
              </a:rPr>
              <a:t>ж. штаттық құрамы</a:t>
            </a:r>
          </a:p>
        </p:txBody>
      </p:sp>
      <p:sp>
        <p:nvSpPr>
          <p:cNvPr id="6" name="Прямоугольник 5"/>
          <p:cNvSpPr/>
          <p:nvPr/>
        </p:nvSpPr>
        <p:spPr>
          <a:xfrm>
            <a:off x="3409809" y="2103501"/>
            <a:ext cx="2380176" cy="491219"/>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2100" dirty="0" smtClean="0">
                <a:solidFill>
                  <a:srgbClr val="002060"/>
                </a:solidFill>
                <a:latin typeface="Times New Roman" panose="02020603050405020304" pitchFamily="18" charset="0"/>
                <a:cs typeface="Times New Roman" panose="02020603050405020304" pitchFamily="18" charset="0"/>
              </a:rPr>
              <a:t>2492 </a:t>
            </a:r>
            <a:r>
              <a:rPr lang="ru-RU" dirty="0">
                <a:solidFill>
                  <a:srgbClr val="002060"/>
                </a:solidFill>
                <a:latin typeface="Times New Roman" panose="02020603050405020304" pitchFamily="18" charset="0"/>
                <a:cs typeface="Times New Roman" panose="02020603050405020304" pitchFamily="18" charset="0"/>
              </a:rPr>
              <a:t>адам</a:t>
            </a:r>
          </a:p>
        </p:txBody>
      </p:sp>
      <p:sp>
        <p:nvSpPr>
          <p:cNvPr id="7" name="Прямоугольник 6"/>
          <p:cNvSpPr/>
          <p:nvPr/>
        </p:nvSpPr>
        <p:spPr>
          <a:xfrm>
            <a:off x="2627254" y="2902727"/>
            <a:ext cx="1530069" cy="46708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ӘБҚ</a:t>
            </a:r>
            <a:r>
              <a:rPr lang="en-US" sz="1400" dirty="0" smtClean="0">
                <a:solidFill>
                  <a:srgbClr val="002060"/>
                </a:solidFill>
                <a:latin typeface="Times New Roman" panose="02020603050405020304" pitchFamily="18" charset="0"/>
                <a:cs typeface="Times New Roman" panose="02020603050405020304" pitchFamily="18" charset="0"/>
              </a:rPr>
              <a:t>–</a:t>
            </a:r>
            <a:r>
              <a:rPr lang="ru-RU" sz="2100" dirty="0" smtClean="0">
                <a:solidFill>
                  <a:srgbClr val="002060"/>
                </a:solidFill>
                <a:latin typeface="Times New Roman" panose="02020603050405020304" pitchFamily="18" charset="0"/>
                <a:cs typeface="Times New Roman" panose="02020603050405020304" pitchFamily="18" charset="0"/>
              </a:rPr>
              <a:t>82</a:t>
            </a:r>
            <a:endParaRPr lang="ru-RU" sz="2100" dirty="0">
              <a:solidFill>
                <a:srgbClr val="002060"/>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2292064" y="3580560"/>
            <a:ext cx="670378" cy="62993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200" dirty="0">
                <a:solidFill>
                  <a:srgbClr val="002060"/>
                </a:solidFill>
                <a:latin typeface="Times New Roman" panose="02020603050405020304" pitchFamily="18" charset="0"/>
                <a:cs typeface="Times New Roman" panose="02020603050405020304" pitchFamily="18" charset="0"/>
              </a:rPr>
              <a:t>ИТҚ</a:t>
            </a:r>
            <a:r>
              <a:rPr lang="en-US" sz="1200" dirty="0">
                <a:solidFill>
                  <a:srgbClr val="002060"/>
                </a:solidFill>
                <a:latin typeface="Times New Roman" panose="02020603050405020304" pitchFamily="18" charset="0"/>
                <a:cs typeface="Times New Roman" panose="02020603050405020304" pitchFamily="18" charset="0"/>
              </a:rPr>
              <a:t> </a:t>
            </a:r>
            <a:endParaRPr lang="ru-RU" sz="1200" dirty="0">
              <a:solidFill>
                <a:srgbClr val="002060"/>
              </a:solidFill>
              <a:latin typeface="Times New Roman" panose="02020603050405020304" pitchFamily="18" charset="0"/>
              <a:cs typeface="Times New Roman" panose="02020603050405020304" pitchFamily="18" charset="0"/>
            </a:endParaRPr>
          </a:p>
          <a:p>
            <a:pPr algn="ctr"/>
            <a:r>
              <a:rPr lang="ru-RU" sz="2100" dirty="0" smtClean="0">
                <a:solidFill>
                  <a:srgbClr val="002060"/>
                </a:solidFill>
                <a:latin typeface="Times New Roman" panose="02020603050405020304" pitchFamily="18" charset="0"/>
                <a:cs typeface="Times New Roman" panose="02020603050405020304" pitchFamily="18" charset="0"/>
              </a:rPr>
              <a:t>80</a:t>
            </a:r>
            <a:endParaRPr lang="ru-RU" sz="2100" dirty="0">
              <a:solidFill>
                <a:srgbClr val="002060"/>
              </a:solidFill>
              <a:latin typeface="Times New Roman" panose="02020603050405020304" pitchFamily="18" charset="0"/>
              <a:cs typeface="Times New Roman" panose="02020603050405020304" pitchFamily="18" charset="0"/>
            </a:endParaRPr>
          </a:p>
        </p:txBody>
      </p:sp>
      <p:cxnSp>
        <p:nvCxnSpPr>
          <p:cNvPr id="9" name="Соединительная линия уступом 8"/>
          <p:cNvCxnSpPr>
            <a:stCxn id="6" idx="2"/>
            <a:endCxn id="7" idx="0"/>
          </p:cNvCxnSpPr>
          <p:nvPr/>
        </p:nvCxnSpPr>
        <p:spPr>
          <a:xfrm rot="5400000">
            <a:off x="3842091" y="2144917"/>
            <a:ext cx="308007" cy="1207611"/>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10" name="Соединительная линия уступом 9"/>
          <p:cNvCxnSpPr/>
          <p:nvPr/>
        </p:nvCxnSpPr>
        <p:spPr>
          <a:xfrm>
            <a:off x="4239986" y="4490864"/>
            <a:ext cx="3009684" cy="185815"/>
          </a:xfrm>
          <a:prstGeom prst="bentConnector2">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11" name="Соединительная линия уступом 10"/>
          <p:cNvCxnSpPr>
            <a:stCxn id="6" idx="2"/>
            <a:endCxn id="13" idx="0"/>
          </p:cNvCxnSpPr>
          <p:nvPr/>
        </p:nvCxnSpPr>
        <p:spPr>
          <a:xfrm rot="5400000">
            <a:off x="2210221" y="2288440"/>
            <a:ext cx="2083398" cy="2695955"/>
          </a:xfrm>
          <a:prstGeom prst="bentConnector3">
            <a:avLst>
              <a:gd name="adj1" fmla="val 91143"/>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12" name="Соединительная линия уступом 11"/>
          <p:cNvCxnSpPr/>
          <p:nvPr/>
        </p:nvCxnSpPr>
        <p:spPr>
          <a:xfrm rot="5400000">
            <a:off x="3111740" y="3203849"/>
            <a:ext cx="2091758" cy="884556"/>
          </a:xfrm>
          <a:prstGeom prst="bentConnector3">
            <a:avLst>
              <a:gd name="adj1" fmla="val 90538"/>
            </a:avLst>
          </a:prstGeom>
          <a:ln>
            <a:tailEnd type="triangle"/>
          </a:ln>
        </p:spPr>
        <p:style>
          <a:lnRef idx="1">
            <a:schemeClr val="accent6"/>
          </a:lnRef>
          <a:fillRef idx="2">
            <a:schemeClr val="accent6"/>
          </a:fillRef>
          <a:effectRef idx="1">
            <a:schemeClr val="accent6"/>
          </a:effectRef>
          <a:fontRef idx="minor">
            <a:schemeClr val="dk1"/>
          </a:fontRef>
        </p:style>
      </p:cxnSp>
      <p:sp>
        <p:nvSpPr>
          <p:cNvPr id="13" name="Прямоугольник 12"/>
          <p:cNvSpPr/>
          <p:nvPr/>
        </p:nvSpPr>
        <p:spPr>
          <a:xfrm>
            <a:off x="1045139" y="4678117"/>
            <a:ext cx="1717611" cy="46708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БТКБ</a:t>
            </a:r>
            <a:r>
              <a:rPr lang="en-US" sz="1400" dirty="0">
                <a:solidFill>
                  <a:srgbClr val="002060"/>
                </a:solidFill>
                <a:latin typeface="Times New Roman" panose="02020603050405020304" pitchFamily="18" charset="0"/>
                <a:cs typeface="Times New Roman" panose="02020603050405020304" pitchFamily="18" charset="0"/>
              </a:rPr>
              <a:t> –</a:t>
            </a:r>
            <a:r>
              <a:rPr lang="ru-RU" sz="1400" dirty="0">
                <a:solidFill>
                  <a:srgbClr val="002060"/>
                </a:solidFill>
                <a:latin typeface="Times New Roman" panose="02020603050405020304" pitchFamily="18" charset="0"/>
                <a:cs typeface="Times New Roman" panose="02020603050405020304" pitchFamily="18" charset="0"/>
              </a:rPr>
              <a:t> </a:t>
            </a:r>
            <a:r>
              <a:rPr lang="ru-RU" sz="1600" dirty="0">
                <a:solidFill>
                  <a:srgbClr val="002060"/>
                </a:solidFill>
                <a:latin typeface="Times New Roman" panose="02020603050405020304" pitchFamily="18" charset="0"/>
                <a:cs typeface="Times New Roman" panose="02020603050405020304" pitchFamily="18" charset="0"/>
              </a:rPr>
              <a:t>1 </a:t>
            </a:r>
            <a:r>
              <a:rPr lang="ru-RU" sz="1600" dirty="0" smtClean="0">
                <a:solidFill>
                  <a:srgbClr val="002060"/>
                </a:solidFill>
                <a:latin typeface="Times New Roman" panose="02020603050405020304" pitchFamily="18" charset="0"/>
                <a:cs typeface="Times New Roman" panose="02020603050405020304" pitchFamily="18" charset="0"/>
              </a:rPr>
              <a:t>179 </a:t>
            </a:r>
            <a:endParaRPr lang="ru-RU" sz="1400" dirty="0">
              <a:solidFill>
                <a:srgbClr val="002060"/>
              </a:solidFill>
              <a:latin typeface="Times New Roman" panose="02020603050405020304" pitchFamily="18" charset="0"/>
              <a:cs typeface="Times New Roman" panose="02020603050405020304" pitchFamily="18" charset="0"/>
            </a:endParaRPr>
          </a:p>
        </p:txBody>
      </p:sp>
      <p:cxnSp>
        <p:nvCxnSpPr>
          <p:cNvPr id="14" name="Соединительная линия уступом 13"/>
          <p:cNvCxnSpPr>
            <a:stCxn id="7" idx="2"/>
            <a:endCxn id="8" idx="0"/>
          </p:cNvCxnSpPr>
          <p:nvPr/>
        </p:nvCxnSpPr>
        <p:spPr>
          <a:xfrm rot="5400000">
            <a:off x="2904396" y="3092668"/>
            <a:ext cx="210750" cy="765035"/>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15" name="Соединительная линия уступом 14"/>
          <p:cNvCxnSpPr>
            <a:stCxn id="7" idx="2"/>
            <a:endCxn id="16" idx="0"/>
          </p:cNvCxnSpPr>
          <p:nvPr/>
        </p:nvCxnSpPr>
        <p:spPr>
          <a:xfrm rot="16200000" flipH="1">
            <a:off x="3455279" y="3306820"/>
            <a:ext cx="210749" cy="336729"/>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sp>
        <p:nvSpPr>
          <p:cNvPr id="16" name="Прямоугольник 15"/>
          <p:cNvSpPr/>
          <p:nvPr/>
        </p:nvSpPr>
        <p:spPr>
          <a:xfrm>
            <a:off x="3113824" y="3580559"/>
            <a:ext cx="1230387" cy="62993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kk-KZ" sz="1200" dirty="0">
                <a:solidFill>
                  <a:srgbClr val="002060"/>
                </a:solidFill>
                <a:latin typeface="Times New Roman" panose="02020603050405020304" pitchFamily="18" charset="0"/>
                <a:cs typeface="Times New Roman" panose="02020603050405020304" pitchFamily="18" charset="0"/>
              </a:rPr>
              <a:t>Қызметкерлер</a:t>
            </a:r>
          </a:p>
          <a:p>
            <a:pPr algn="ctr"/>
            <a:r>
              <a:rPr lang="ru-RU" sz="2100" dirty="0">
                <a:solidFill>
                  <a:srgbClr val="002060"/>
                </a:solidFill>
                <a:latin typeface="Times New Roman" panose="02020603050405020304" pitchFamily="18" charset="0"/>
                <a:cs typeface="Times New Roman" panose="02020603050405020304" pitchFamily="18" charset="0"/>
              </a:rPr>
              <a:t>2</a:t>
            </a:r>
            <a:endParaRPr lang="ru-RU" sz="1200" dirty="0">
              <a:solidFill>
                <a:srgbClr val="002060"/>
              </a:solidFill>
              <a:latin typeface="Times New Roman" panose="02020603050405020304" pitchFamily="18" charset="0"/>
              <a:cs typeface="Times New Roman" panose="02020603050405020304" pitchFamily="18" charset="0"/>
            </a:endParaRPr>
          </a:p>
        </p:txBody>
      </p:sp>
      <p:sp>
        <p:nvSpPr>
          <p:cNvPr id="17" name="Прямоугольник 16"/>
          <p:cNvSpPr/>
          <p:nvPr/>
        </p:nvSpPr>
        <p:spPr>
          <a:xfrm>
            <a:off x="1045135" y="5389921"/>
            <a:ext cx="687919" cy="631367"/>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ИТҚ</a:t>
            </a:r>
            <a:r>
              <a:rPr lang="en-US" sz="1400" dirty="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a:p>
            <a:pPr algn="ctr"/>
            <a:r>
              <a:rPr lang="ru-RU" sz="2100" dirty="0">
                <a:solidFill>
                  <a:srgbClr val="002060"/>
                </a:solidFill>
                <a:latin typeface="Times New Roman" panose="02020603050405020304" pitchFamily="18" charset="0"/>
                <a:cs typeface="Times New Roman" panose="02020603050405020304" pitchFamily="18" charset="0"/>
              </a:rPr>
              <a:t>56 </a:t>
            </a:r>
            <a:endParaRPr lang="ru-RU" sz="1400" dirty="0">
              <a:solidFill>
                <a:srgbClr val="002060"/>
              </a:solidFill>
              <a:latin typeface="Times New Roman" panose="02020603050405020304" pitchFamily="18" charset="0"/>
              <a:cs typeface="Times New Roman" panose="02020603050405020304" pitchFamily="18" charset="0"/>
            </a:endParaRPr>
          </a:p>
        </p:txBody>
      </p:sp>
      <p:sp>
        <p:nvSpPr>
          <p:cNvPr id="18" name="Прямоугольник 17"/>
          <p:cNvSpPr/>
          <p:nvPr/>
        </p:nvSpPr>
        <p:spPr>
          <a:xfrm>
            <a:off x="1792279" y="5389921"/>
            <a:ext cx="1013949" cy="631367"/>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100" dirty="0" err="1">
                <a:solidFill>
                  <a:srgbClr val="002060"/>
                </a:solidFill>
                <a:latin typeface="Times New Roman" panose="02020603050405020304" pitchFamily="18" charset="0"/>
                <a:cs typeface="Times New Roman" panose="02020603050405020304" pitchFamily="18" charset="0"/>
              </a:rPr>
              <a:t>Жұмысшылар</a:t>
            </a:r>
            <a:r>
              <a:rPr lang="ru-RU" sz="1400" dirty="0">
                <a:solidFill>
                  <a:srgbClr val="002060"/>
                </a:solidFill>
                <a:latin typeface="Times New Roman" panose="02020603050405020304" pitchFamily="18" charset="0"/>
                <a:cs typeface="Times New Roman" panose="02020603050405020304" pitchFamily="18" charset="0"/>
              </a:rPr>
              <a:t> </a:t>
            </a:r>
            <a:r>
              <a:rPr lang="ru-RU" sz="2100" dirty="0" smtClean="0">
                <a:solidFill>
                  <a:srgbClr val="002060"/>
                </a:solidFill>
                <a:latin typeface="Times New Roman" panose="02020603050405020304" pitchFamily="18" charset="0"/>
                <a:cs typeface="Times New Roman" panose="02020603050405020304" pitchFamily="18" charset="0"/>
              </a:rPr>
              <a:t>1123</a:t>
            </a:r>
            <a:endParaRPr lang="ru-RU" sz="2100" dirty="0">
              <a:solidFill>
                <a:srgbClr val="002060"/>
              </a:solidFill>
              <a:latin typeface="Times New Roman" panose="02020603050405020304" pitchFamily="18" charset="0"/>
              <a:cs typeface="Times New Roman" panose="02020603050405020304" pitchFamily="18" charset="0"/>
            </a:endParaRPr>
          </a:p>
        </p:txBody>
      </p:sp>
      <p:cxnSp>
        <p:nvCxnSpPr>
          <p:cNvPr id="19" name="Соединительная линия уступом 18"/>
          <p:cNvCxnSpPr>
            <a:stCxn id="13" idx="2"/>
            <a:endCxn id="17" idx="0"/>
          </p:cNvCxnSpPr>
          <p:nvPr/>
        </p:nvCxnSpPr>
        <p:spPr>
          <a:xfrm rot="5400000">
            <a:off x="1524159" y="5010135"/>
            <a:ext cx="244720" cy="514847"/>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20" name="Соединительная линия уступом 19"/>
          <p:cNvCxnSpPr>
            <a:endCxn id="18" idx="0"/>
          </p:cNvCxnSpPr>
          <p:nvPr/>
        </p:nvCxnSpPr>
        <p:spPr>
          <a:xfrm>
            <a:off x="1894531" y="5267086"/>
            <a:ext cx="404723" cy="122835"/>
          </a:xfrm>
          <a:prstGeom prst="bentConnector2">
            <a:avLst/>
          </a:prstGeom>
          <a:ln>
            <a:tailEnd type="triangle"/>
          </a:ln>
        </p:spPr>
        <p:style>
          <a:lnRef idx="1">
            <a:schemeClr val="accent6"/>
          </a:lnRef>
          <a:fillRef idx="2">
            <a:schemeClr val="accent6"/>
          </a:fillRef>
          <a:effectRef idx="1">
            <a:schemeClr val="accent6"/>
          </a:effectRef>
          <a:fontRef idx="minor">
            <a:schemeClr val="dk1"/>
          </a:fontRef>
        </p:style>
      </p:cxnSp>
      <p:sp>
        <p:nvSpPr>
          <p:cNvPr id="22" name="Прямоугольник 21"/>
          <p:cNvSpPr/>
          <p:nvPr/>
        </p:nvSpPr>
        <p:spPr>
          <a:xfrm>
            <a:off x="2856538" y="4686478"/>
            <a:ext cx="1717611" cy="46708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ЖТКБ</a:t>
            </a:r>
            <a:r>
              <a:rPr lang="en-US" sz="1400" dirty="0">
                <a:solidFill>
                  <a:srgbClr val="002060"/>
                </a:solidFill>
                <a:latin typeface="Times New Roman" panose="02020603050405020304" pitchFamily="18" charset="0"/>
                <a:cs typeface="Times New Roman" panose="02020603050405020304" pitchFamily="18" charset="0"/>
              </a:rPr>
              <a:t> –</a:t>
            </a:r>
            <a:r>
              <a:rPr lang="ru-RU" sz="1400" dirty="0">
                <a:solidFill>
                  <a:srgbClr val="002060"/>
                </a:solidFill>
                <a:latin typeface="Times New Roman" panose="02020603050405020304" pitchFamily="18" charset="0"/>
                <a:cs typeface="Times New Roman" panose="02020603050405020304" pitchFamily="18" charset="0"/>
              </a:rPr>
              <a:t> </a:t>
            </a:r>
            <a:r>
              <a:rPr lang="ru-RU" sz="1600" dirty="0" smtClean="0">
                <a:solidFill>
                  <a:srgbClr val="002060"/>
                </a:solidFill>
                <a:latin typeface="Times New Roman" panose="02020603050405020304" pitchFamily="18" charset="0"/>
                <a:cs typeface="Times New Roman" panose="02020603050405020304" pitchFamily="18" charset="0"/>
              </a:rPr>
              <a:t>700</a:t>
            </a:r>
            <a:endParaRPr lang="ru-RU" sz="1600" dirty="0">
              <a:solidFill>
                <a:srgbClr val="002060"/>
              </a:solidFill>
              <a:latin typeface="Times New Roman" panose="02020603050405020304" pitchFamily="18" charset="0"/>
              <a:cs typeface="Times New Roman" panose="02020603050405020304" pitchFamily="18" charset="0"/>
            </a:endParaRPr>
          </a:p>
        </p:txBody>
      </p:sp>
      <p:sp>
        <p:nvSpPr>
          <p:cNvPr id="23" name="Прямоугольник 22"/>
          <p:cNvSpPr/>
          <p:nvPr/>
        </p:nvSpPr>
        <p:spPr>
          <a:xfrm>
            <a:off x="2856537" y="5384742"/>
            <a:ext cx="687919" cy="636545"/>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ИТҚ</a:t>
            </a:r>
            <a:r>
              <a:rPr lang="en-US" sz="1400" dirty="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a:p>
            <a:pPr algn="ctr"/>
            <a:r>
              <a:rPr lang="ru-RU" sz="2100" dirty="0">
                <a:solidFill>
                  <a:srgbClr val="002060"/>
                </a:solidFill>
                <a:latin typeface="Times New Roman" panose="02020603050405020304" pitchFamily="18" charset="0"/>
                <a:cs typeface="Times New Roman" panose="02020603050405020304" pitchFamily="18" charset="0"/>
              </a:rPr>
              <a:t>26</a:t>
            </a:r>
            <a:r>
              <a:rPr lang="en-US" sz="2100" dirty="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p:txBody>
      </p:sp>
      <p:sp>
        <p:nvSpPr>
          <p:cNvPr id="24" name="Прямоугольник 23"/>
          <p:cNvSpPr/>
          <p:nvPr/>
        </p:nvSpPr>
        <p:spPr>
          <a:xfrm>
            <a:off x="3583546" y="5384741"/>
            <a:ext cx="1026673" cy="636544"/>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kk-KZ" sz="1100" dirty="0">
                <a:solidFill>
                  <a:srgbClr val="002060"/>
                </a:solidFill>
                <a:latin typeface="Times New Roman" panose="02020603050405020304" pitchFamily="18" charset="0"/>
                <a:cs typeface="Times New Roman" panose="02020603050405020304" pitchFamily="18" charset="0"/>
              </a:rPr>
              <a:t>Жұмысшылар</a:t>
            </a:r>
            <a:r>
              <a:rPr lang="kk-KZ" sz="1400" dirty="0">
                <a:solidFill>
                  <a:srgbClr val="002060"/>
                </a:solidFill>
                <a:latin typeface="Times New Roman" panose="02020603050405020304" pitchFamily="18" charset="0"/>
                <a:cs typeface="Times New Roman" panose="02020603050405020304" pitchFamily="18" charset="0"/>
              </a:rPr>
              <a:t> </a:t>
            </a:r>
            <a:r>
              <a:rPr lang="kk-KZ" sz="2100" dirty="0" smtClean="0">
                <a:solidFill>
                  <a:srgbClr val="002060"/>
                </a:solidFill>
                <a:latin typeface="Times New Roman" panose="02020603050405020304" pitchFamily="18" charset="0"/>
                <a:cs typeface="Times New Roman" panose="02020603050405020304" pitchFamily="18" charset="0"/>
              </a:rPr>
              <a:t>674</a:t>
            </a:r>
            <a:endParaRPr lang="ru-RU" sz="1400" dirty="0">
              <a:solidFill>
                <a:srgbClr val="002060"/>
              </a:solidFill>
              <a:latin typeface="Times New Roman" panose="02020603050405020304" pitchFamily="18" charset="0"/>
              <a:cs typeface="Times New Roman" panose="02020603050405020304" pitchFamily="18" charset="0"/>
            </a:endParaRPr>
          </a:p>
        </p:txBody>
      </p:sp>
      <p:cxnSp>
        <p:nvCxnSpPr>
          <p:cNvPr id="25" name="Соединительная линия уступом 24"/>
          <p:cNvCxnSpPr>
            <a:stCxn id="22" idx="2"/>
            <a:endCxn id="23" idx="0"/>
          </p:cNvCxnSpPr>
          <p:nvPr/>
        </p:nvCxnSpPr>
        <p:spPr>
          <a:xfrm rot="5400000">
            <a:off x="3342329" y="5011727"/>
            <a:ext cx="231181" cy="514846"/>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26" name="Соединительная линия уступом 25"/>
          <p:cNvCxnSpPr>
            <a:stCxn id="22" idx="2"/>
            <a:endCxn id="24" idx="0"/>
          </p:cNvCxnSpPr>
          <p:nvPr/>
        </p:nvCxnSpPr>
        <p:spPr>
          <a:xfrm rot="16200000" flipH="1">
            <a:off x="3790521" y="5078379"/>
            <a:ext cx="231182" cy="381540"/>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sp>
        <p:nvSpPr>
          <p:cNvPr id="27" name="Прямоугольник 26"/>
          <p:cNvSpPr/>
          <p:nvPr/>
        </p:nvSpPr>
        <p:spPr>
          <a:xfrm>
            <a:off x="4674247" y="4684459"/>
            <a:ext cx="1717611" cy="46708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МТКБ</a:t>
            </a:r>
            <a:r>
              <a:rPr lang="en-US" sz="1400" dirty="0">
                <a:solidFill>
                  <a:srgbClr val="002060"/>
                </a:solidFill>
                <a:latin typeface="Times New Roman" panose="02020603050405020304" pitchFamily="18" charset="0"/>
                <a:cs typeface="Times New Roman" panose="02020603050405020304" pitchFamily="18" charset="0"/>
              </a:rPr>
              <a:t> –</a:t>
            </a:r>
            <a:r>
              <a:rPr lang="ru-RU" sz="1400" dirty="0">
                <a:solidFill>
                  <a:srgbClr val="002060"/>
                </a:solidFill>
                <a:latin typeface="Times New Roman" panose="02020603050405020304" pitchFamily="18" charset="0"/>
                <a:cs typeface="Times New Roman" panose="02020603050405020304" pitchFamily="18" charset="0"/>
              </a:rPr>
              <a:t> </a:t>
            </a:r>
            <a:r>
              <a:rPr lang="ru-RU" sz="1600" dirty="0" smtClean="0">
                <a:solidFill>
                  <a:srgbClr val="002060"/>
                </a:solidFill>
                <a:latin typeface="Times New Roman" panose="02020603050405020304" pitchFamily="18" charset="0"/>
                <a:cs typeface="Times New Roman" panose="02020603050405020304" pitchFamily="18" charset="0"/>
              </a:rPr>
              <a:t>424</a:t>
            </a:r>
            <a:endParaRPr lang="ru-RU" sz="1600" dirty="0">
              <a:solidFill>
                <a:srgbClr val="002060"/>
              </a:solidFill>
              <a:latin typeface="Times New Roman" panose="02020603050405020304" pitchFamily="18" charset="0"/>
              <a:cs typeface="Times New Roman" panose="02020603050405020304" pitchFamily="18" charset="0"/>
            </a:endParaRPr>
          </a:p>
        </p:txBody>
      </p:sp>
      <p:sp>
        <p:nvSpPr>
          <p:cNvPr id="28" name="Прямоугольник 27"/>
          <p:cNvSpPr/>
          <p:nvPr/>
        </p:nvSpPr>
        <p:spPr>
          <a:xfrm>
            <a:off x="4674246" y="5382724"/>
            <a:ext cx="687919" cy="63856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ИТҚ</a:t>
            </a:r>
          </a:p>
          <a:p>
            <a:pPr algn="ctr"/>
            <a:r>
              <a:rPr lang="ru-RU" sz="2100" dirty="0" smtClean="0">
                <a:solidFill>
                  <a:srgbClr val="002060"/>
                </a:solidFill>
                <a:latin typeface="Times New Roman" panose="02020603050405020304" pitchFamily="18" charset="0"/>
                <a:cs typeface="Times New Roman" panose="02020603050405020304" pitchFamily="18" charset="0"/>
              </a:rPr>
              <a:t>27</a:t>
            </a:r>
            <a:r>
              <a:rPr lang="en-US" sz="2100" dirty="0" smtClean="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p:txBody>
      </p:sp>
      <p:sp>
        <p:nvSpPr>
          <p:cNvPr id="29" name="Прямоугольник 28"/>
          <p:cNvSpPr/>
          <p:nvPr/>
        </p:nvSpPr>
        <p:spPr>
          <a:xfrm>
            <a:off x="5421388" y="5382724"/>
            <a:ext cx="1018653" cy="63856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100" dirty="0" err="1">
                <a:solidFill>
                  <a:srgbClr val="002060"/>
                </a:solidFill>
                <a:latin typeface="Times New Roman" panose="02020603050405020304" pitchFamily="18" charset="0"/>
                <a:cs typeface="Times New Roman" panose="02020603050405020304" pitchFamily="18" charset="0"/>
              </a:rPr>
              <a:t>Жұмысшылар</a:t>
            </a:r>
            <a:r>
              <a:rPr lang="ru-RU" sz="1400" dirty="0">
                <a:solidFill>
                  <a:srgbClr val="002060"/>
                </a:solidFill>
                <a:latin typeface="Times New Roman" panose="02020603050405020304" pitchFamily="18" charset="0"/>
                <a:cs typeface="Times New Roman" panose="02020603050405020304" pitchFamily="18" charset="0"/>
              </a:rPr>
              <a:t> </a:t>
            </a:r>
            <a:r>
              <a:rPr lang="kk-KZ" sz="2100" dirty="0" smtClean="0">
                <a:solidFill>
                  <a:srgbClr val="002060"/>
                </a:solidFill>
                <a:latin typeface="Times New Roman" panose="02020603050405020304" pitchFamily="18" charset="0"/>
                <a:cs typeface="Times New Roman" panose="02020603050405020304" pitchFamily="18" charset="0"/>
              </a:rPr>
              <a:t>397</a:t>
            </a:r>
            <a:endParaRPr lang="ru-RU" sz="1400" dirty="0">
              <a:solidFill>
                <a:srgbClr val="002060"/>
              </a:solidFill>
              <a:latin typeface="Times New Roman" panose="02020603050405020304" pitchFamily="18" charset="0"/>
              <a:cs typeface="Times New Roman" panose="02020603050405020304" pitchFamily="18" charset="0"/>
            </a:endParaRPr>
          </a:p>
        </p:txBody>
      </p:sp>
      <p:cxnSp>
        <p:nvCxnSpPr>
          <p:cNvPr id="30" name="Соединительная линия уступом 29"/>
          <p:cNvCxnSpPr>
            <a:stCxn id="27" idx="2"/>
            <a:endCxn id="28" idx="0"/>
          </p:cNvCxnSpPr>
          <p:nvPr/>
        </p:nvCxnSpPr>
        <p:spPr>
          <a:xfrm rot="5400000">
            <a:off x="5160036" y="5009709"/>
            <a:ext cx="231183" cy="514846"/>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31" name="Соединительная линия уступом 30"/>
          <p:cNvCxnSpPr>
            <a:stCxn id="27" idx="2"/>
            <a:endCxn id="29" idx="0"/>
          </p:cNvCxnSpPr>
          <p:nvPr/>
        </p:nvCxnSpPr>
        <p:spPr>
          <a:xfrm rot="16200000" flipH="1">
            <a:off x="5616292" y="5068302"/>
            <a:ext cx="231183" cy="397661"/>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sp>
        <p:nvSpPr>
          <p:cNvPr id="32" name="Прямоугольник 31"/>
          <p:cNvSpPr/>
          <p:nvPr/>
        </p:nvSpPr>
        <p:spPr>
          <a:xfrm>
            <a:off x="6484635" y="4678117"/>
            <a:ext cx="1694199" cy="46708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ӨЖЦ</a:t>
            </a:r>
            <a:r>
              <a:rPr lang="en-US" sz="1400" dirty="0">
                <a:solidFill>
                  <a:srgbClr val="002060"/>
                </a:solidFill>
                <a:latin typeface="Times New Roman" panose="02020603050405020304" pitchFamily="18" charset="0"/>
                <a:cs typeface="Times New Roman" panose="02020603050405020304" pitchFamily="18" charset="0"/>
              </a:rPr>
              <a:t> –</a:t>
            </a:r>
            <a:r>
              <a:rPr lang="ru-RU" sz="1400" dirty="0">
                <a:solidFill>
                  <a:srgbClr val="002060"/>
                </a:solidFill>
                <a:latin typeface="Times New Roman" panose="02020603050405020304" pitchFamily="18" charset="0"/>
                <a:cs typeface="Times New Roman" panose="02020603050405020304" pitchFamily="18" charset="0"/>
              </a:rPr>
              <a:t> </a:t>
            </a:r>
            <a:r>
              <a:rPr lang="ru-RU" sz="1400" dirty="0" smtClean="0">
                <a:solidFill>
                  <a:srgbClr val="002060"/>
                </a:solidFill>
                <a:latin typeface="Times New Roman" panose="02020603050405020304" pitchFamily="18" charset="0"/>
                <a:cs typeface="Times New Roman" panose="02020603050405020304" pitchFamily="18" charset="0"/>
              </a:rPr>
              <a:t>49</a:t>
            </a:r>
            <a:endParaRPr lang="ru-RU" sz="1600" dirty="0">
              <a:solidFill>
                <a:srgbClr val="002060"/>
              </a:solidFill>
              <a:latin typeface="Times New Roman" panose="02020603050405020304" pitchFamily="18" charset="0"/>
              <a:cs typeface="Times New Roman" panose="02020603050405020304" pitchFamily="18" charset="0"/>
            </a:endParaRPr>
          </a:p>
        </p:txBody>
      </p:sp>
      <p:sp>
        <p:nvSpPr>
          <p:cNvPr id="33" name="Прямоугольник 32"/>
          <p:cNvSpPr/>
          <p:nvPr/>
        </p:nvSpPr>
        <p:spPr>
          <a:xfrm>
            <a:off x="6484635" y="5384670"/>
            <a:ext cx="670378" cy="636615"/>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ИТҚ</a:t>
            </a:r>
            <a:r>
              <a:rPr lang="en-US" sz="1400" dirty="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a:p>
            <a:pPr algn="ctr"/>
            <a:r>
              <a:rPr lang="ru-RU" sz="2100" dirty="0">
                <a:solidFill>
                  <a:srgbClr val="002060"/>
                </a:solidFill>
                <a:latin typeface="Times New Roman" panose="02020603050405020304" pitchFamily="18" charset="0"/>
                <a:cs typeface="Times New Roman" panose="02020603050405020304" pitchFamily="18" charset="0"/>
              </a:rPr>
              <a:t>5</a:t>
            </a:r>
            <a:r>
              <a:rPr lang="en-US" sz="2100" dirty="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p:txBody>
      </p:sp>
      <p:cxnSp>
        <p:nvCxnSpPr>
          <p:cNvPr id="34" name="Соединительная линия уступом 33"/>
          <p:cNvCxnSpPr>
            <a:stCxn id="32" idx="2"/>
            <a:endCxn id="33" idx="0"/>
          </p:cNvCxnSpPr>
          <p:nvPr/>
        </p:nvCxnSpPr>
        <p:spPr>
          <a:xfrm rot="5400000">
            <a:off x="6956044" y="5008979"/>
            <a:ext cx="239472" cy="511910"/>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35" name="Соединительная линия уступом 34"/>
          <p:cNvCxnSpPr>
            <a:stCxn id="32" idx="2"/>
            <a:endCxn id="36" idx="0"/>
          </p:cNvCxnSpPr>
          <p:nvPr/>
        </p:nvCxnSpPr>
        <p:spPr>
          <a:xfrm rot="16200000" flipH="1">
            <a:off x="7425293" y="5051642"/>
            <a:ext cx="244720" cy="431836"/>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sp>
        <p:nvSpPr>
          <p:cNvPr id="36" name="Прямоугольник 35"/>
          <p:cNvSpPr/>
          <p:nvPr/>
        </p:nvSpPr>
        <p:spPr>
          <a:xfrm>
            <a:off x="7249668" y="5389919"/>
            <a:ext cx="1027806" cy="631366"/>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100" dirty="0">
                <a:solidFill>
                  <a:srgbClr val="002060"/>
                </a:solidFill>
                <a:latin typeface="Times New Roman" panose="02020603050405020304" pitchFamily="18" charset="0"/>
                <a:cs typeface="Times New Roman" panose="02020603050405020304" pitchFamily="18" charset="0"/>
              </a:rPr>
              <a:t>Жұмысшылар</a:t>
            </a:r>
            <a:r>
              <a:rPr lang="en-US" sz="1400" dirty="0">
                <a:solidFill>
                  <a:srgbClr val="002060"/>
                </a:solidFill>
                <a:latin typeface="Times New Roman" panose="02020603050405020304" pitchFamily="18" charset="0"/>
                <a:cs typeface="Times New Roman" panose="02020603050405020304" pitchFamily="18" charset="0"/>
              </a:rPr>
              <a:t> </a:t>
            </a:r>
            <a:r>
              <a:rPr lang="ru-RU" sz="2100" dirty="0" smtClean="0">
                <a:solidFill>
                  <a:srgbClr val="002060"/>
                </a:solidFill>
                <a:latin typeface="Times New Roman" panose="02020603050405020304" pitchFamily="18" charset="0"/>
                <a:cs typeface="Times New Roman" panose="02020603050405020304" pitchFamily="18" charset="0"/>
              </a:rPr>
              <a:t>44</a:t>
            </a:r>
            <a:r>
              <a:rPr lang="en-US" sz="2100" dirty="0" smtClean="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p:txBody>
      </p:sp>
      <p:cxnSp>
        <p:nvCxnSpPr>
          <p:cNvPr id="37" name="Соединительная линия уступом 36"/>
          <p:cNvCxnSpPr>
            <a:endCxn id="27" idx="0"/>
          </p:cNvCxnSpPr>
          <p:nvPr/>
        </p:nvCxnSpPr>
        <p:spPr>
          <a:xfrm rot="16200000" flipH="1">
            <a:off x="4030245" y="3181653"/>
            <a:ext cx="2072458" cy="933153"/>
          </a:xfrm>
          <a:prstGeom prst="bentConnector3">
            <a:avLst>
              <a:gd name="adj1" fmla="val 90610"/>
            </a:avLst>
          </a:prstGeom>
          <a:ln>
            <a:tailEnd type="triangle"/>
          </a:ln>
        </p:spPr>
        <p:style>
          <a:lnRef idx="1">
            <a:schemeClr val="accent6"/>
          </a:lnRef>
          <a:fillRef idx="2">
            <a:schemeClr val="accent6"/>
          </a:fillRef>
          <a:effectRef idx="1">
            <a:schemeClr val="accent6"/>
          </a:effectRef>
          <a:fontRef idx="minor">
            <a:schemeClr val="dk1"/>
          </a:fontRef>
        </p:style>
      </p:cxnSp>
      <p:sp>
        <p:nvSpPr>
          <p:cNvPr id="38" name="Прямоугольник 37"/>
          <p:cNvSpPr/>
          <p:nvPr/>
        </p:nvSpPr>
        <p:spPr>
          <a:xfrm>
            <a:off x="5038116" y="2902727"/>
            <a:ext cx="1640009" cy="467083"/>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400" dirty="0">
                <a:solidFill>
                  <a:srgbClr val="002060"/>
                </a:solidFill>
                <a:latin typeface="Times New Roman" panose="02020603050405020304" pitchFamily="18" charset="0"/>
                <a:cs typeface="Times New Roman" panose="02020603050405020304" pitchFamily="18" charset="0"/>
              </a:rPr>
              <a:t>Қауіпсіздік тобы</a:t>
            </a:r>
          </a:p>
          <a:p>
            <a:pPr algn="ctr"/>
            <a:r>
              <a:rPr lang="ru-RU" sz="2100" dirty="0">
                <a:solidFill>
                  <a:srgbClr val="002060"/>
                </a:solidFill>
                <a:latin typeface="Times New Roman" panose="02020603050405020304" pitchFamily="18" charset="0"/>
                <a:cs typeface="Times New Roman" panose="02020603050405020304" pitchFamily="18" charset="0"/>
              </a:rPr>
              <a:t> 58</a:t>
            </a:r>
          </a:p>
        </p:txBody>
      </p:sp>
      <p:sp>
        <p:nvSpPr>
          <p:cNvPr id="39" name="Прямоугольник 38"/>
          <p:cNvSpPr/>
          <p:nvPr/>
        </p:nvSpPr>
        <p:spPr>
          <a:xfrm>
            <a:off x="5038114" y="3634933"/>
            <a:ext cx="670378" cy="642956"/>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kk-KZ" sz="1200" dirty="0">
                <a:solidFill>
                  <a:srgbClr val="002060"/>
                </a:solidFill>
                <a:latin typeface="Times New Roman" panose="02020603050405020304" pitchFamily="18" charset="0"/>
                <a:cs typeface="Times New Roman" panose="02020603050405020304" pitchFamily="18" charset="0"/>
              </a:rPr>
              <a:t>ИТҚ</a:t>
            </a:r>
            <a:r>
              <a:rPr lang="en-US" sz="1200" dirty="0">
                <a:solidFill>
                  <a:srgbClr val="002060"/>
                </a:solidFill>
                <a:latin typeface="Times New Roman" panose="02020603050405020304" pitchFamily="18" charset="0"/>
                <a:cs typeface="Times New Roman" panose="02020603050405020304" pitchFamily="18" charset="0"/>
              </a:rPr>
              <a:t> </a:t>
            </a:r>
            <a:endParaRPr lang="ru-RU" sz="1200" dirty="0">
              <a:solidFill>
                <a:srgbClr val="002060"/>
              </a:solidFill>
              <a:latin typeface="Times New Roman" panose="02020603050405020304" pitchFamily="18" charset="0"/>
              <a:cs typeface="Times New Roman" panose="02020603050405020304" pitchFamily="18" charset="0"/>
            </a:endParaRPr>
          </a:p>
          <a:p>
            <a:pPr algn="ctr"/>
            <a:r>
              <a:rPr lang="ru-RU" sz="2100" dirty="0">
                <a:solidFill>
                  <a:srgbClr val="002060"/>
                </a:solidFill>
                <a:latin typeface="Times New Roman" panose="02020603050405020304" pitchFamily="18" charset="0"/>
                <a:cs typeface="Times New Roman" panose="02020603050405020304" pitchFamily="18" charset="0"/>
              </a:rPr>
              <a:t>7</a:t>
            </a:r>
            <a:endParaRPr lang="ru-RU" sz="1200" dirty="0">
              <a:solidFill>
                <a:srgbClr val="002060"/>
              </a:solidFill>
              <a:latin typeface="Times New Roman" panose="02020603050405020304" pitchFamily="18" charset="0"/>
              <a:cs typeface="Times New Roman" panose="02020603050405020304" pitchFamily="18" charset="0"/>
            </a:endParaRPr>
          </a:p>
        </p:txBody>
      </p:sp>
      <p:cxnSp>
        <p:nvCxnSpPr>
          <p:cNvPr id="40" name="Соединительная линия уступом 39"/>
          <p:cNvCxnSpPr/>
          <p:nvPr/>
        </p:nvCxnSpPr>
        <p:spPr>
          <a:xfrm rot="5400000">
            <a:off x="5483148" y="3258096"/>
            <a:ext cx="265126" cy="484815"/>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cxnSp>
        <p:nvCxnSpPr>
          <p:cNvPr id="41" name="Соединительная линия уступом 40"/>
          <p:cNvCxnSpPr>
            <a:endCxn id="42" idx="0"/>
          </p:cNvCxnSpPr>
          <p:nvPr/>
        </p:nvCxnSpPr>
        <p:spPr>
          <a:xfrm>
            <a:off x="5794462" y="3501511"/>
            <a:ext cx="684621" cy="133425"/>
          </a:xfrm>
          <a:prstGeom prst="bentConnector2">
            <a:avLst/>
          </a:prstGeom>
          <a:ln>
            <a:tailEnd type="triangle"/>
          </a:ln>
        </p:spPr>
        <p:style>
          <a:lnRef idx="1">
            <a:schemeClr val="accent6"/>
          </a:lnRef>
          <a:fillRef idx="2">
            <a:schemeClr val="accent6"/>
          </a:fillRef>
          <a:effectRef idx="1">
            <a:schemeClr val="accent6"/>
          </a:effectRef>
          <a:fontRef idx="minor">
            <a:schemeClr val="dk1"/>
          </a:fontRef>
        </p:style>
      </p:cxnSp>
      <p:sp>
        <p:nvSpPr>
          <p:cNvPr id="42" name="Прямоугольник 41"/>
          <p:cNvSpPr/>
          <p:nvPr/>
        </p:nvSpPr>
        <p:spPr>
          <a:xfrm>
            <a:off x="5803147" y="3634933"/>
            <a:ext cx="1351866" cy="642956"/>
          </a:xfrm>
          <a:prstGeom prst="rect">
            <a:avLst/>
          </a:prstGeom>
        </p:spPr>
        <p:style>
          <a:lnRef idx="1">
            <a:schemeClr val="accent6"/>
          </a:lnRef>
          <a:fillRef idx="2">
            <a:schemeClr val="accent6"/>
          </a:fillRef>
          <a:effectRef idx="1">
            <a:schemeClr val="accent6"/>
          </a:effectRef>
          <a:fontRef idx="minor">
            <a:schemeClr val="dk1"/>
          </a:fontRef>
        </p:style>
        <p:txBody>
          <a:bodyPr lIns="80145" tIns="40073" rIns="80145" bIns="40073" rtlCol="0" anchor="ctr"/>
          <a:lstStyle/>
          <a:p>
            <a:pPr algn="ctr"/>
            <a:r>
              <a:rPr lang="ru-RU" sz="1200" dirty="0">
                <a:solidFill>
                  <a:srgbClr val="002060"/>
                </a:solidFill>
                <a:latin typeface="Times New Roman" panose="02020603050405020304" pitchFamily="18" charset="0"/>
                <a:cs typeface="Times New Roman" panose="02020603050405020304" pitchFamily="18" charset="0"/>
              </a:rPr>
              <a:t>Қарауылдар</a:t>
            </a:r>
            <a:r>
              <a:rPr lang="en-US" sz="1200" dirty="0">
                <a:solidFill>
                  <a:srgbClr val="002060"/>
                </a:solidFill>
                <a:latin typeface="Times New Roman" panose="02020603050405020304" pitchFamily="18" charset="0"/>
                <a:cs typeface="Times New Roman" panose="02020603050405020304" pitchFamily="18" charset="0"/>
              </a:rPr>
              <a:t> </a:t>
            </a:r>
            <a:endParaRPr lang="kk-KZ" sz="1200" dirty="0">
              <a:solidFill>
                <a:srgbClr val="002060"/>
              </a:solidFill>
              <a:latin typeface="Times New Roman" panose="02020603050405020304" pitchFamily="18" charset="0"/>
              <a:cs typeface="Times New Roman" panose="02020603050405020304" pitchFamily="18" charset="0"/>
            </a:endParaRPr>
          </a:p>
          <a:p>
            <a:pPr algn="ctr"/>
            <a:r>
              <a:rPr lang="ru-RU" sz="2100" dirty="0">
                <a:solidFill>
                  <a:srgbClr val="002060"/>
                </a:solidFill>
                <a:latin typeface="Times New Roman" panose="02020603050405020304" pitchFamily="18" charset="0"/>
                <a:cs typeface="Times New Roman" panose="02020603050405020304" pitchFamily="18" charset="0"/>
              </a:rPr>
              <a:t>51</a:t>
            </a:r>
            <a:r>
              <a:rPr lang="en-US" sz="2100" dirty="0">
                <a:solidFill>
                  <a:srgbClr val="002060"/>
                </a:solidFill>
                <a:latin typeface="Times New Roman" panose="02020603050405020304" pitchFamily="18" charset="0"/>
                <a:cs typeface="Times New Roman" panose="02020603050405020304" pitchFamily="18" charset="0"/>
              </a:rPr>
              <a:t> </a:t>
            </a:r>
            <a:endParaRPr lang="ru-RU" sz="2100" dirty="0">
              <a:solidFill>
                <a:srgbClr val="002060"/>
              </a:solidFill>
              <a:latin typeface="Times New Roman" panose="02020603050405020304" pitchFamily="18" charset="0"/>
              <a:cs typeface="Times New Roman" panose="02020603050405020304" pitchFamily="18" charset="0"/>
            </a:endParaRPr>
          </a:p>
        </p:txBody>
      </p:sp>
      <p:cxnSp>
        <p:nvCxnSpPr>
          <p:cNvPr id="43" name="Соединительная линия уступом 42"/>
          <p:cNvCxnSpPr>
            <a:stCxn id="6" idx="2"/>
            <a:endCxn id="38" idx="0"/>
          </p:cNvCxnSpPr>
          <p:nvPr/>
        </p:nvCxnSpPr>
        <p:spPr>
          <a:xfrm rot="16200000" flipH="1">
            <a:off x="5075007" y="2119614"/>
            <a:ext cx="308007" cy="1258221"/>
          </a:xfrm>
          <a:prstGeom prst="bentConnector3">
            <a:avLst>
              <a:gd name="adj1" fmla="val 50000"/>
            </a:avLst>
          </a:prstGeom>
          <a:ln>
            <a:tailEnd type="triangle"/>
          </a:ln>
        </p:spPr>
        <p:style>
          <a:lnRef idx="1">
            <a:schemeClr val="accent6"/>
          </a:lnRef>
          <a:fillRef idx="2">
            <a:schemeClr val="accent6"/>
          </a:fillRef>
          <a:effectRef idx="1">
            <a:schemeClr val="accent6"/>
          </a:effectRef>
          <a:fontRef idx="minor">
            <a:schemeClr val="dk1"/>
          </a:fontRef>
        </p:style>
      </p:cxnSp>
      <p:pic>
        <p:nvPicPr>
          <p:cNvPr id="47" name="Рисунок 46"/>
          <p:cNvPicPr>
            <a:picLocks noChangeAspect="1"/>
          </p:cNvPicPr>
          <p:nvPr/>
        </p:nvPicPr>
        <p:blipFill>
          <a:blip r:embed="rId2"/>
          <a:stretch>
            <a:fillRect/>
          </a:stretch>
        </p:blipFill>
        <p:spPr>
          <a:xfrm>
            <a:off x="1043608" y="382867"/>
            <a:ext cx="1890210" cy="720080"/>
          </a:xfrm>
          <a:prstGeom prst="rect">
            <a:avLst/>
          </a:prstGeom>
        </p:spPr>
      </p:pic>
      <p:sp>
        <p:nvSpPr>
          <p:cNvPr id="48" name="Заголовок 1"/>
          <p:cNvSpPr txBox="1">
            <a:spLocks/>
          </p:cNvSpPr>
          <p:nvPr/>
        </p:nvSpPr>
        <p:spPr>
          <a:xfrm>
            <a:off x="2915816" y="404664"/>
            <a:ext cx="6287461"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defTabSz="801654">
              <a:lnSpc>
                <a:spcPct val="100000"/>
              </a:lnSpc>
              <a:spcBef>
                <a:spcPts val="0"/>
              </a:spcBef>
              <a:defRPr/>
            </a:pPr>
            <a:r>
              <a:rPr lang="ru-RU" sz="1400" b="1" dirty="0" err="1">
                <a:solidFill>
                  <a:schemeClr val="bg1"/>
                </a:solidFill>
                <a:latin typeface="Times New Roman" panose="02020603050405020304" pitchFamily="18" charset="0"/>
                <a:cs typeface="Times New Roman" panose="02020603050405020304" pitchFamily="18" charset="0"/>
              </a:rPr>
              <a:t>Қызметкерлерді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оқыту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біліктілігін</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көтеру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жұмысшы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мамандықтарындағы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қызметкерлерді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даярлау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және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қайта</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даярлау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туралы</a:t>
            </a:r>
            <a:endParaRPr lang="ru-RU"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5297624"/>
      </p:ext>
    </p:extLst>
  </p:cSld>
  <p:clrMapOvr>
    <a:masterClrMapping/>
  </p:clrMapOvr>
  <p:transition spd="slow">
    <p:push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1291368"/>
            <a:ext cx="6246912" cy="268668"/>
          </a:xfrm>
        </p:spPr>
        <p:txBody>
          <a:bodyPr/>
          <a:lstStyle/>
          <a:p>
            <a:pPr marL="342891" lvl="0" indent="-342891">
              <a:spcBef>
                <a:spcPct val="50000"/>
              </a:spcBef>
            </a:pPr>
            <a:r>
              <a:rPr lang="ru-RU" altLang="ru-RU" sz="1600" b="1" dirty="0" smtClean="0">
                <a:solidFill>
                  <a:srgbClr val="002060"/>
                </a:solidFill>
                <a:latin typeface="Times New Roman" panose="02020603050405020304" pitchFamily="18" charset="0"/>
                <a:cs typeface="Times New Roman" panose="02020603050405020304" pitchFamily="18" charset="0"/>
              </a:rPr>
              <a:t>Қызметкерлердің </a:t>
            </a:r>
            <a:r>
              <a:rPr lang="ru-RU" altLang="ru-RU" sz="1600" b="1" dirty="0">
                <a:solidFill>
                  <a:srgbClr val="002060"/>
                </a:solidFill>
                <a:latin typeface="Times New Roman" panose="02020603050405020304" pitchFamily="18" charset="0"/>
                <a:cs typeface="Times New Roman" panose="02020603050405020304" pitchFamily="18" charset="0"/>
              </a:rPr>
              <a:t>мамандықтарын көтеру мен </a:t>
            </a:r>
            <a:r>
              <a:rPr lang="ru-RU" altLang="ru-RU" sz="1600" b="1" dirty="0" smtClean="0">
                <a:solidFill>
                  <a:srgbClr val="002060"/>
                </a:solidFill>
                <a:latin typeface="Times New Roman" panose="02020603050405020304" pitchFamily="18" charset="0"/>
                <a:cs typeface="Times New Roman" panose="02020603050405020304" pitchFamily="18" charset="0"/>
              </a:rPr>
              <a:t>даярлау</a:t>
            </a:r>
            <a:endParaRPr lang="ru-RU" dirty="0">
              <a:solidFill>
                <a:srgbClr val="002060"/>
              </a:solidFill>
              <a:latin typeface="Times New Roman" panose="02020603050405020304" pitchFamily="18" charset="0"/>
              <a:cs typeface="Times New Roman" panose="02020603050405020304" pitchFamily="18" charset="0"/>
            </a:endParaRPr>
          </a:p>
        </p:txBody>
      </p:sp>
      <p:graphicFrame>
        <p:nvGraphicFramePr>
          <p:cNvPr id="9" name="Объект 8"/>
          <p:cNvGraphicFramePr>
            <a:graphicFrameLocks noGrp="1"/>
          </p:cNvGraphicFramePr>
          <p:nvPr>
            <p:ph idx="1"/>
            <p:extLst>
              <p:ext uri="{D42A27DB-BD31-4B8C-83A1-F6EECF244321}">
                <p14:modId xmlns:p14="http://schemas.microsoft.com/office/powerpoint/2010/main" val="1486674950"/>
              </p:ext>
            </p:extLst>
          </p:nvPr>
        </p:nvGraphicFramePr>
        <p:xfrm>
          <a:off x="251520" y="2846533"/>
          <a:ext cx="8640959" cy="3606803"/>
        </p:xfrm>
        <a:graphic>
          <a:graphicData uri="http://schemas.openxmlformats.org/drawingml/2006/table">
            <a:tbl>
              <a:tblPr firstRow="1">
                <a:tableStyleId>{9D7B26C5-4107-4FEC-AEDC-1716B250A1EF}</a:tableStyleId>
              </a:tblPr>
              <a:tblGrid>
                <a:gridCol w="432048"/>
                <a:gridCol w="3456384"/>
                <a:gridCol w="1008112"/>
                <a:gridCol w="1296144"/>
                <a:gridCol w="1080120"/>
                <a:gridCol w="1368151"/>
              </a:tblGrid>
              <a:tr h="858605">
                <a:tc rowSpan="2">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kk-KZ" sz="1400" u="none" strike="noStrike" cap="none" normalizeH="0" baseline="0" dirty="0" smtClean="0">
                          <a:ln>
                            <a:noFill/>
                          </a:ln>
                          <a:effectLst/>
                          <a:latin typeface="Times New Roman" panose="02020603050405020304" pitchFamily="18" charset="0"/>
                          <a:cs typeface="Times New Roman" panose="02020603050405020304" pitchFamily="18" charset="0"/>
                        </a:rPr>
                        <a:t>қ/с</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lnR w="12700" cap="flat" cmpd="sng" algn="ctr">
                      <a:solidFill>
                        <a:schemeClr val="tx1"/>
                      </a:solidFill>
                      <a:prstDash val="solid"/>
                      <a:round/>
                      <a:headEnd type="none" w="med" len="med"/>
                      <a:tailEnd type="none" w="med" len="med"/>
                    </a:lnR>
                  </a:tcPr>
                </a:tc>
                <a:tc rowSpan="2">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Бағытталағандардың</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атауы</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tcPr>
                </a:tc>
                <a:tc gridSpan="2">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2015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жылдың</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1 жарты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жылдық</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есебіне</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нақты</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атқарылғаны</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tc>
                <a:tc hMerge="1">
                  <a:txBody>
                    <a:bodyPr/>
                    <a:lstStyle/>
                    <a:p>
                      <a:endParaRPr lang="ru-RU"/>
                    </a:p>
                  </a:txBody>
                  <a:tcPr/>
                </a:tc>
                <a:tc gridSpan="2">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2016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жылдың</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1 жарты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жылдық</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есебіне</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нақты</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атқарылғаны</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tc>
                <a:tc hMerge="1">
                  <a:txBody>
                    <a:bodyPr/>
                    <a:lstStyle/>
                    <a:p>
                      <a:endParaRPr lang="ru-RU"/>
                    </a:p>
                  </a:txBody>
                  <a:tcPr/>
                </a:tc>
              </a:tr>
              <a:tr h="643954">
                <a:tc vMerge="1">
                  <a:txBody>
                    <a:bodyPr/>
                    <a:lstStyle/>
                    <a:p>
                      <a:endParaRPr lang="ru-RU"/>
                    </a:p>
                  </a:txBody>
                  <a:tcPr/>
                </a:tc>
                <a:tc vMerge="1">
                  <a:txBody>
                    <a:bodyPr/>
                    <a:lstStyle/>
                    <a:p>
                      <a:endParaRPr lang="ru-RU"/>
                    </a:p>
                  </a:txBody>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200" u="none" strike="noStrike" cap="none" normalizeH="0" baseline="0" dirty="0" smtClean="0">
                          <a:ln>
                            <a:noFill/>
                          </a:ln>
                          <a:effectLst/>
                          <a:latin typeface="Times New Roman" panose="02020603050405020304" pitchFamily="18" charset="0"/>
                          <a:cs typeface="Times New Roman" panose="02020603050405020304" pitchFamily="18" charset="0"/>
                        </a:rPr>
                        <a:t>мың тенге</a:t>
                      </a:r>
                      <a:endParaRPr kumimoji="0" lang="ru-RU" sz="12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200" u="none" strike="noStrike" cap="none" normalizeH="0" baseline="0" dirty="0" err="1" smtClean="0">
                          <a:ln>
                            <a:noFill/>
                          </a:ln>
                          <a:effectLst/>
                          <a:latin typeface="Times New Roman" panose="02020603050405020304" pitchFamily="18" charset="0"/>
                          <a:cs typeface="Times New Roman" panose="02020603050405020304" pitchFamily="18" charset="0"/>
                        </a:rPr>
                        <a:t>Оқытылғандардың</a:t>
                      </a:r>
                      <a:r>
                        <a:rPr kumimoji="0" lang="ru-RU" sz="1200" u="none" strike="noStrike" cap="none" normalizeH="0" baseline="0" dirty="0" smtClean="0">
                          <a:ln>
                            <a:noFill/>
                          </a:ln>
                          <a:effectLst/>
                          <a:latin typeface="Times New Roman" panose="02020603050405020304" pitchFamily="18" charset="0"/>
                          <a:cs typeface="Times New Roman" panose="02020603050405020304" pitchFamily="18" charset="0"/>
                        </a:rPr>
                        <a:t> саны</a:t>
                      </a:r>
                      <a:endParaRPr kumimoji="0" lang="ru-RU" sz="12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200" u="none" strike="noStrike" cap="none" normalizeH="0" baseline="0" dirty="0" smtClean="0">
                          <a:ln>
                            <a:noFill/>
                          </a:ln>
                          <a:effectLst/>
                          <a:latin typeface="Times New Roman" panose="02020603050405020304" pitchFamily="18" charset="0"/>
                          <a:cs typeface="Times New Roman" panose="02020603050405020304" pitchFamily="18" charset="0"/>
                        </a:rPr>
                        <a:t>мың</a:t>
                      </a:r>
                      <a:r>
                        <a:rPr kumimoji="0" lang="en-US" sz="12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200" u="none" strike="noStrike" cap="none" normalizeH="0" baseline="0" dirty="0" smtClean="0">
                          <a:ln>
                            <a:noFill/>
                          </a:ln>
                          <a:effectLst/>
                          <a:latin typeface="Times New Roman" panose="02020603050405020304" pitchFamily="18" charset="0"/>
                          <a:cs typeface="Times New Roman" panose="02020603050405020304" pitchFamily="18" charset="0"/>
                        </a:rPr>
                        <a:t>тенге</a:t>
                      </a:r>
                      <a:endParaRPr kumimoji="0" lang="ru-RU" sz="12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200" u="none" strike="noStrike" cap="none" normalizeH="0" baseline="0" dirty="0" err="1" smtClean="0">
                          <a:ln>
                            <a:noFill/>
                          </a:ln>
                          <a:effectLst/>
                          <a:latin typeface="Times New Roman" panose="02020603050405020304" pitchFamily="18" charset="0"/>
                          <a:cs typeface="Times New Roman" panose="02020603050405020304" pitchFamily="18" charset="0"/>
                        </a:rPr>
                        <a:t>Оқытылғандардың</a:t>
                      </a:r>
                      <a:r>
                        <a:rPr kumimoji="0" lang="ru-RU" sz="1200" u="none" strike="noStrike" cap="none" normalizeH="0" baseline="0" dirty="0" smtClean="0">
                          <a:ln>
                            <a:noFill/>
                          </a:ln>
                          <a:effectLst/>
                          <a:latin typeface="Times New Roman" panose="02020603050405020304" pitchFamily="18" charset="0"/>
                          <a:cs typeface="Times New Roman" panose="02020603050405020304" pitchFamily="18" charset="0"/>
                        </a:rPr>
                        <a:t> саны</a:t>
                      </a:r>
                      <a:endParaRPr kumimoji="0" lang="ru-RU" sz="12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0" marR="0" marT="0" marB="0" anchor="ctr" horzOverflow="overflow"/>
                </a:tc>
              </a:tr>
              <a:tr h="371191">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sz="1400" u="none" strike="noStrike" cap="none" normalizeH="0" baseline="0" dirty="0" smtClean="0">
                          <a:ln>
                            <a:noFill/>
                          </a:ln>
                          <a:effectLst/>
                          <a:latin typeface="Times New Roman" panose="02020603050405020304" pitchFamily="18" charset="0"/>
                          <a:cs typeface="Times New Roman" panose="02020603050405020304" pitchFamily="18" charset="0"/>
                        </a:rPr>
                        <a:t>1</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Өндірістік</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қызметкерлерді</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оқыту</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1 435</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147</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3 693</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921</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r>
              <a:tr h="321960">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Соның</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ішінде</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tcPr>
                </a:tc>
              </a:tr>
              <a:tr h="629970">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1.1</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Өнеркәсіптік</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қауіпсіздік</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талаптарымен</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оқыту</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1 267</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133</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2 641</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824</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B w="12700" cap="flat" cmpd="sng" algn="ctr">
                      <a:solidFill>
                        <a:schemeClr val="tx1"/>
                      </a:solidFill>
                      <a:prstDash val="solid"/>
                      <a:round/>
                      <a:headEnd type="none" w="med" len="med"/>
                      <a:tailEnd type="none" w="med" len="med"/>
                    </a:lnB>
                  </a:tcPr>
                </a:tc>
              </a:tr>
              <a:tr h="781123">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1.2</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Әкімшілік-</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басқарма</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қызметкерлерінің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квалификациясын</a:t>
                      </a: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400" u="none" strike="noStrike" cap="none" normalizeH="0" baseline="0" dirty="0" err="1" smtClean="0">
                          <a:ln>
                            <a:noFill/>
                          </a:ln>
                          <a:effectLst/>
                          <a:latin typeface="Times New Roman" panose="02020603050405020304" pitchFamily="18" charset="0"/>
                          <a:cs typeface="Times New Roman" panose="02020603050405020304" pitchFamily="18" charset="0"/>
                        </a:rPr>
                        <a:t>көтеруге</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168</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14</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1 052</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ru-RU" sz="1400" u="none" strike="noStrike" cap="none" normalizeH="0" baseline="0" dirty="0" smtClean="0">
                          <a:ln>
                            <a:noFill/>
                          </a:ln>
                          <a:effectLst/>
                          <a:latin typeface="Times New Roman" panose="02020603050405020304" pitchFamily="18" charset="0"/>
                          <a:cs typeface="Times New Roman" panose="02020603050405020304" pitchFamily="18" charset="0"/>
                        </a:rPr>
                        <a:t>97</a:t>
                      </a:r>
                      <a:endParaRPr kumimoji="0" lang="ru-RU" sz="14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txBody>
                  <a:tcPr marL="91436" marR="91436" marT="45713" marB="4571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 name="Text Box 6"/>
          <p:cNvSpPr txBox="1">
            <a:spLocks noChangeArrowheads="1"/>
          </p:cNvSpPr>
          <p:nvPr/>
        </p:nvSpPr>
        <p:spPr bwMode="auto">
          <a:xfrm>
            <a:off x="395536" y="1628800"/>
            <a:ext cx="842493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ru-RU" altLang="ru-RU" sz="1400" b="1" dirty="0">
                <a:solidFill>
                  <a:srgbClr val="17375E"/>
                </a:solidFill>
                <a:latin typeface="Times New Roman" panose="02020603050405020304" pitchFamily="18" charset="0"/>
                <a:cs typeface="Times New Roman" panose="02020603050405020304" pitchFamily="18" charset="0"/>
              </a:rPr>
              <a:t>   </a:t>
            </a:r>
            <a:r>
              <a:rPr lang="ru-RU" altLang="ru-RU" sz="1400" b="1" dirty="0" smtClean="0">
                <a:solidFill>
                  <a:srgbClr val="17375E"/>
                </a:solidFill>
                <a:latin typeface="Times New Roman" panose="02020603050405020304" pitchFamily="18" charset="0"/>
                <a:cs typeface="Times New Roman" panose="02020603050405020304" pitchFamily="18" charset="0"/>
              </a:rPr>
              <a:t>2016 жылды</a:t>
            </a:r>
            <a:r>
              <a:rPr lang="kk-KZ" altLang="ru-RU" sz="1400" b="1" dirty="0" smtClean="0">
                <a:solidFill>
                  <a:srgbClr val="17375E"/>
                </a:solidFill>
                <a:latin typeface="Times New Roman" panose="02020603050405020304" pitchFamily="18" charset="0"/>
                <a:cs typeface="Times New Roman" panose="02020603050405020304" pitchFamily="18" charset="0"/>
              </a:rPr>
              <a:t>ң 1 жарты жылдық есебі</a:t>
            </a:r>
            <a:r>
              <a:rPr lang="ru-RU" altLang="ru-RU" sz="1400" b="1" dirty="0" smtClean="0">
                <a:solidFill>
                  <a:srgbClr val="17375E"/>
                </a:solidFill>
                <a:latin typeface="Times New Roman" panose="02020603050405020304" pitchFamily="18" charset="0"/>
                <a:cs typeface="Times New Roman" panose="02020603050405020304" pitchFamily="18" charset="0"/>
              </a:rPr>
              <a:t> </a:t>
            </a:r>
            <a:r>
              <a:rPr lang="ru-RU" altLang="ru-RU" sz="1400" b="1" dirty="0">
                <a:solidFill>
                  <a:srgbClr val="17375E"/>
                </a:solidFill>
                <a:latin typeface="Times New Roman" panose="02020603050405020304" pitchFamily="18" charset="0"/>
                <a:cs typeface="Times New Roman" panose="02020603050405020304" pitchFamily="18" charset="0"/>
              </a:rPr>
              <a:t>күтілген мамандығын көтеру курстарынан, қайта даярлықтан, </a:t>
            </a:r>
            <a:r>
              <a:rPr lang="ru-RU" altLang="ru-RU" sz="1400" b="1" dirty="0" smtClean="0">
                <a:solidFill>
                  <a:srgbClr val="17375E"/>
                </a:solidFill>
                <a:latin typeface="Times New Roman" panose="02020603050405020304" pitchFamily="18" charset="0"/>
                <a:cs typeface="Times New Roman" panose="02020603050405020304" pitchFamily="18" charset="0"/>
              </a:rPr>
              <a:t>даярлықтан өткендері-921 </a:t>
            </a:r>
            <a:r>
              <a:rPr lang="ru-RU" altLang="ru-RU" sz="1400" b="1" dirty="0">
                <a:solidFill>
                  <a:srgbClr val="17375E"/>
                </a:solidFill>
                <a:latin typeface="Times New Roman" panose="02020603050405020304" pitchFamily="18" charset="0"/>
                <a:cs typeface="Times New Roman" panose="02020603050405020304" pitchFamily="18" charset="0"/>
              </a:rPr>
              <a:t>адам, соның ішінде Серіктестіктің қызметкерлерінің жалпы санының </a:t>
            </a:r>
            <a:r>
              <a:rPr lang="ru-RU" altLang="ru-RU" sz="1400" b="1" dirty="0" smtClean="0">
                <a:solidFill>
                  <a:srgbClr val="17375E"/>
                </a:solidFill>
                <a:latin typeface="Times New Roman" panose="02020603050405020304" pitchFamily="18" charset="0"/>
                <a:cs typeface="Times New Roman" panose="02020603050405020304" pitchFamily="18" charset="0"/>
              </a:rPr>
              <a:t>37%. Бизнес-</a:t>
            </a:r>
            <a:r>
              <a:rPr lang="ru-RU" altLang="ru-RU" sz="1400" b="1" dirty="0" err="1" smtClean="0">
                <a:solidFill>
                  <a:srgbClr val="17375E"/>
                </a:solidFill>
                <a:latin typeface="Times New Roman" panose="02020603050405020304" pitchFamily="18" charset="0"/>
                <a:cs typeface="Times New Roman" panose="02020603050405020304" pitchFamily="18" charset="0"/>
              </a:rPr>
              <a:t>жоспардың</a:t>
            </a:r>
            <a:r>
              <a:rPr lang="ru-RU" altLang="ru-RU" sz="1400" b="1" dirty="0" smtClean="0">
                <a:solidFill>
                  <a:srgbClr val="17375E"/>
                </a:solidFill>
                <a:latin typeface="Times New Roman" panose="02020603050405020304" pitchFamily="18" charset="0"/>
                <a:cs typeface="Times New Roman" panose="02020603050405020304" pitchFamily="18" charset="0"/>
              </a:rPr>
              <a:t> бабы бойынша «Қызметкерлердің мамандықтарын көтеру мен даярлау»   2016 </a:t>
            </a:r>
            <a:r>
              <a:rPr lang="ru-RU" altLang="ru-RU" sz="1400" b="1" dirty="0">
                <a:solidFill>
                  <a:srgbClr val="17375E"/>
                </a:solidFill>
                <a:latin typeface="Times New Roman" panose="02020603050405020304" pitchFamily="18" charset="0"/>
                <a:cs typeface="Times New Roman" panose="02020603050405020304" pitchFamily="18" charset="0"/>
              </a:rPr>
              <a:t>жылға </a:t>
            </a:r>
            <a:r>
              <a:rPr lang="ru-RU" altLang="ru-RU" sz="1400" b="1" dirty="0" smtClean="0">
                <a:solidFill>
                  <a:srgbClr val="17375E"/>
                </a:solidFill>
                <a:latin typeface="Times New Roman" panose="02020603050405020304" pitchFamily="18" charset="0"/>
                <a:cs typeface="Times New Roman" panose="02020603050405020304" pitchFamily="18" charset="0"/>
              </a:rPr>
              <a:t>3 млн 692 мың</a:t>
            </a:r>
            <a:r>
              <a:rPr lang="ru-RU" altLang="ru-RU" sz="1400" b="1" dirty="0">
                <a:solidFill>
                  <a:srgbClr val="17375E"/>
                </a:solidFill>
                <a:latin typeface="Times New Roman" panose="02020603050405020304" pitchFamily="18" charset="0"/>
                <a:cs typeface="Times New Roman" panose="02020603050405020304" pitchFamily="18" charset="0"/>
              </a:rPr>
              <a:t>. </a:t>
            </a:r>
            <a:r>
              <a:rPr lang="ru-RU" altLang="ru-RU" sz="1400" b="1" dirty="0" smtClean="0">
                <a:solidFill>
                  <a:srgbClr val="17375E"/>
                </a:solidFill>
                <a:latin typeface="Times New Roman" panose="02020603050405020304" pitchFamily="18" charset="0"/>
                <a:cs typeface="Times New Roman" panose="02020603050405020304" pitchFamily="18" charset="0"/>
              </a:rPr>
              <a:t>тенге, </a:t>
            </a:r>
            <a:r>
              <a:rPr lang="ru-RU" altLang="ru-RU" sz="1400" b="1" dirty="0">
                <a:solidFill>
                  <a:srgbClr val="17375E"/>
                </a:solidFill>
                <a:latin typeface="Times New Roman" panose="02020603050405020304" pitchFamily="18" charset="0"/>
                <a:cs typeface="Times New Roman" panose="02020603050405020304" pitchFamily="18" charset="0"/>
              </a:rPr>
              <a:t>соның ішінде:      </a:t>
            </a:r>
          </a:p>
        </p:txBody>
      </p:sp>
      <p:pic>
        <p:nvPicPr>
          <p:cNvPr id="10" name="Рисунок 9"/>
          <p:cNvPicPr>
            <a:picLocks noChangeAspect="1"/>
          </p:cNvPicPr>
          <p:nvPr/>
        </p:nvPicPr>
        <p:blipFill>
          <a:blip r:embed="rId2"/>
          <a:stretch>
            <a:fillRect/>
          </a:stretch>
        </p:blipFill>
        <p:spPr>
          <a:xfrm>
            <a:off x="1043608" y="382867"/>
            <a:ext cx="1890210" cy="720080"/>
          </a:xfrm>
          <a:prstGeom prst="rect">
            <a:avLst/>
          </a:prstGeom>
        </p:spPr>
      </p:pic>
      <p:sp>
        <p:nvSpPr>
          <p:cNvPr id="11" name="Заголовок 1"/>
          <p:cNvSpPr txBox="1">
            <a:spLocks/>
          </p:cNvSpPr>
          <p:nvPr/>
        </p:nvSpPr>
        <p:spPr>
          <a:xfrm>
            <a:off x="2915816" y="404664"/>
            <a:ext cx="6287461"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defTabSz="801654">
              <a:lnSpc>
                <a:spcPct val="100000"/>
              </a:lnSpc>
              <a:spcBef>
                <a:spcPts val="0"/>
              </a:spcBef>
              <a:defRPr/>
            </a:pPr>
            <a:r>
              <a:rPr lang="ru-RU" sz="1400" b="1" dirty="0" err="1">
                <a:solidFill>
                  <a:schemeClr val="bg1"/>
                </a:solidFill>
                <a:latin typeface="Times New Roman" panose="02020603050405020304" pitchFamily="18" charset="0"/>
                <a:cs typeface="Times New Roman" panose="02020603050405020304" pitchFamily="18" charset="0"/>
              </a:rPr>
              <a:t>Қызметкерлерді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оқыту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біліктілігін</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көтеру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жұмысшы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мамандықтарындағы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қызметкерлерді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даярлау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және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қайта</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даярлау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туралы</a:t>
            </a:r>
            <a:endParaRPr lang="ru-RU"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797829"/>
      </p:ext>
    </p:extLst>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Таблица 12"/>
          <p:cNvGraphicFramePr>
            <a:graphicFrameLocks noGrp="1"/>
          </p:cNvGraphicFramePr>
          <p:nvPr>
            <p:extLst>
              <p:ext uri="{D42A27DB-BD31-4B8C-83A1-F6EECF244321}">
                <p14:modId xmlns:p14="http://schemas.microsoft.com/office/powerpoint/2010/main" val="3439057359"/>
              </p:ext>
            </p:extLst>
          </p:nvPr>
        </p:nvGraphicFramePr>
        <p:xfrm>
          <a:off x="539552" y="1988840"/>
          <a:ext cx="8179670" cy="4629655"/>
        </p:xfrm>
        <a:graphic>
          <a:graphicData uri="http://schemas.openxmlformats.org/drawingml/2006/table">
            <a:tbl>
              <a:tblPr firstRow="1" lastRow="1">
                <a:tableStyleId>{9D7B26C5-4107-4FEC-AEDC-1716B250A1EF}</a:tableStyleId>
              </a:tblPr>
              <a:tblGrid>
                <a:gridCol w="1512168"/>
                <a:gridCol w="1296144"/>
                <a:gridCol w="1080120"/>
                <a:gridCol w="1368152"/>
                <a:gridCol w="1296144"/>
                <a:gridCol w="864096"/>
                <a:gridCol w="762846"/>
              </a:tblGrid>
              <a:tr h="705519">
                <a:tc gridSpan="3">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     </a:t>
                      </a:r>
                      <a:r>
                        <a:rPr lang="ru-RU" sz="1400" u="none" strike="noStrike" dirty="0" smtClean="0">
                          <a:effectLst/>
                          <a:latin typeface="Times New Roman" panose="02020603050405020304" pitchFamily="18" charset="0"/>
                          <a:cs typeface="Times New Roman" panose="02020603050405020304" pitchFamily="18" charset="0"/>
                        </a:rPr>
                        <a:t>Е</a:t>
                      </a:r>
                      <a:r>
                        <a:rPr lang="kk-KZ" sz="1400" u="none" strike="noStrike" dirty="0" smtClean="0">
                          <a:effectLst/>
                          <a:latin typeface="Times New Roman" panose="02020603050405020304" pitchFamily="18" charset="0"/>
                          <a:cs typeface="Times New Roman" panose="02020603050405020304" pitchFamily="18" charset="0"/>
                        </a:rPr>
                        <a:t>ңбек демалысы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tc>
                <a:tc hMerge="1">
                  <a:txBody>
                    <a:bodyPr/>
                    <a:lstStyle/>
                    <a:p>
                      <a:pPr algn="ctr" fontAlgn="b"/>
                      <a:endParaRPr lang="ru-RU" sz="1600" b="1" i="0" u="none" strike="noStrike" dirty="0">
                        <a:solidFill>
                          <a:srgbClr val="000000"/>
                        </a:solidFill>
                        <a:effectLst/>
                        <a:latin typeface="Times New Roman"/>
                      </a:endParaRPr>
                    </a:p>
                  </a:txBody>
                  <a:tcPr marL="7088" marR="7088" marT="7089"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Жалақысы сақталмаған демалыс</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tc>
                <a:tc hMerge="1">
                  <a:txBody>
                    <a:bodyPr/>
                    <a:lstStyle/>
                    <a:p>
                      <a:endParaRPr lang="ru-RU"/>
                    </a:p>
                  </a:txBody>
                  <a:tcPr/>
                </a:tc>
                <a:tc gridSpan="2">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Әлеуметтік демалыс</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tc>
                <a:tc hMerge="1">
                  <a:txBody>
                    <a:bodyPr/>
                    <a:lstStyle/>
                    <a:p>
                      <a:endParaRPr lang="ru-RU"/>
                    </a:p>
                  </a:txBody>
                  <a:tcPr/>
                </a:tc>
              </a:tr>
              <a:tr h="946562">
                <a:tc>
                  <a:txBody>
                    <a:bodyPr/>
                    <a:lstStyle/>
                    <a:p>
                      <a:pPr algn="ctr" fontAlgn="ctr"/>
                      <a:r>
                        <a:rPr lang="ru-RU" sz="1400" u="none" strike="noStrike" dirty="0">
                          <a:effectLst/>
                          <a:latin typeface="Times New Roman" panose="02020603050405020304" pitchFamily="18" charset="0"/>
                          <a:cs typeface="Times New Roman" panose="02020603050405020304" pitchFamily="18" charset="0"/>
                        </a:rPr>
                        <a:t> </a:t>
                      </a:r>
                      <a:r>
                        <a:rPr lang="ru-RU" sz="1400" u="none" strike="noStrike" dirty="0" smtClean="0">
                          <a:effectLst/>
                          <a:latin typeface="Times New Roman" panose="02020603050405020304" pitchFamily="18" charset="0"/>
                          <a:cs typeface="Times New Roman" panose="02020603050405020304" pitchFamily="18" charset="0"/>
                        </a:rPr>
                        <a:t>Құрылымдық </a:t>
                      </a:r>
                    </a:p>
                    <a:p>
                      <a:pPr algn="ctr" fontAlgn="ctr"/>
                      <a:r>
                        <a:rPr lang="ru-RU" sz="1400" u="none" strike="noStrike" dirty="0" smtClean="0">
                          <a:effectLst/>
                          <a:latin typeface="Times New Roman" panose="02020603050405020304" pitchFamily="18" charset="0"/>
                          <a:cs typeface="Times New Roman" panose="02020603050405020304" pitchFamily="18" charset="0"/>
                        </a:rPr>
                        <a:t>бөлімше</a:t>
                      </a:r>
                    </a:p>
                    <a:p>
                      <a:pPr algn="ctr" fontAlgn="b"/>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Жоспар</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Нақты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Қызмет-дің саны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Күн</a:t>
                      </a:r>
                      <a:r>
                        <a:rPr lang="ru-RU" sz="1400" u="none" strike="noStrike" baseline="0" dirty="0" smtClean="0">
                          <a:effectLst/>
                          <a:latin typeface="Times New Roman" panose="02020603050405020304" pitchFamily="18" charset="0"/>
                          <a:cs typeface="Times New Roman" panose="02020603050405020304" pitchFamily="18" charset="0"/>
                        </a:rPr>
                        <a:t> саны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Қызмет-дің саны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Күн саны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B w="12700" cap="flat" cmpd="sng" algn="ctr">
                      <a:solidFill>
                        <a:schemeClr val="tx1"/>
                      </a:solidFill>
                      <a:prstDash val="solid"/>
                      <a:round/>
                      <a:headEnd type="none" w="med" len="med"/>
                      <a:tailEnd type="none" w="med" len="med"/>
                    </a:lnB>
                  </a:tcPr>
                </a:tc>
              </a:tr>
              <a:tr h="430214">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ОА</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36</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37</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11</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44</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214">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БТКБ</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642</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652</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319</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1 119</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214">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ЖТКБ</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379</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375</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91</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58</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214">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МТКБ</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211</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214</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38</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196</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0214">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ОЖЦ</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27</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27</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2</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13</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3313">
                <a:tc>
                  <a:txBody>
                    <a:bodyPr/>
                    <a:lstStyle/>
                    <a:p>
                      <a:pPr algn="ctr" fontAlgn="ctr"/>
                      <a:r>
                        <a:rPr lang="kk-KZ" sz="1400" u="none" strike="noStrike" dirty="0" smtClean="0">
                          <a:effectLst/>
                          <a:latin typeface="Times New Roman" panose="02020603050405020304" pitchFamily="18" charset="0"/>
                          <a:cs typeface="Times New Roman" panose="02020603050405020304" pitchFamily="18" charset="0"/>
                        </a:rPr>
                        <a:t>ҚТ</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31</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32</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17</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98</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3191">
                <a:tc>
                  <a:txBody>
                    <a:bodyPr/>
                    <a:lstStyle/>
                    <a:p>
                      <a:pPr algn="ctr" fontAlgn="ctr"/>
                      <a:r>
                        <a:rPr lang="kk-KZ" sz="1400" u="none" strike="noStrike" dirty="0" smtClean="0">
                          <a:effectLst/>
                          <a:latin typeface="Times New Roman" panose="02020603050405020304" pitchFamily="18" charset="0"/>
                          <a:cs typeface="Times New Roman" panose="02020603050405020304" pitchFamily="18" charset="0"/>
                        </a:rPr>
                        <a:t>Барлығы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25" marB="0" anchor="ctr">
                    <a:lnT w="12700" cap="flat" cmpd="sng" algn="ctr">
                      <a:solidFill>
                        <a:schemeClr val="tx1"/>
                      </a:solidFill>
                      <a:prstDash val="solid"/>
                      <a:round/>
                      <a:headEnd type="none" w="med" len="med"/>
                      <a:tailEnd type="none" w="med" len="med"/>
                    </a:lnT>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1 326</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T w="12700" cap="flat" cmpd="sng" algn="ctr">
                      <a:solidFill>
                        <a:schemeClr val="tx1"/>
                      </a:solidFill>
                      <a:prstDash val="solid"/>
                      <a:round/>
                      <a:headEnd type="none" w="med" len="med"/>
                      <a:tailEnd type="none" w="med" len="med"/>
                    </a:lnT>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1 337</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T w="12700" cap="flat" cmpd="sng" algn="ctr">
                      <a:solidFill>
                        <a:schemeClr val="tx1"/>
                      </a:solidFill>
                      <a:prstDash val="solid"/>
                      <a:round/>
                      <a:headEnd type="none" w="med" len="med"/>
                      <a:tailEnd type="none" w="med" len="med"/>
                    </a:lnT>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478</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T w="12700" cap="flat" cmpd="sng" algn="ctr">
                      <a:solidFill>
                        <a:schemeClr val="tx1"/>
                      </a:solidFill>
                      <a:prstDash val="solid"/>
                      <a:round/>
                      <a:headEnd type="none" w="med" len="med"/>
                      <a:tailEnd type="none" w="med" len="med"/>
                    </a:lnT>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1 528</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T w="12700" cap="flat" cmpd="sng" algn="ctr">
                      <a:solidFill>
                        <a:schemeClr val="tx1"/>
                      </a:solidFill>
                      <a:prstDash val="solid"/>
                      <a:round/>
                      <a:headEnd type="none" w="med" len="med"/>
                      <a:tailEnd type="none" w="med" len="med"/>
                    </a:lnT>
                  </a:tcPr>
                </a:tc>
                <a:tc>
                  <a:txBody>
                    <a:bodyPr/>
                    <a:lstStyle/>
                    <a:p>
                      <a:pPr algn="ctr" fontAlgn="b"/>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T w="12700" cap="flat" cmpd="sng" algn="ctr">
                      <a:solidFill>
                        <a:schemeClr val="tx1"/>
                      </a:solidFill>
                      <a:prstDash val="solid"/>
                      <a:round/>
                      <a:headEnd type="none" w="med" len="med"/>
                      <a:tailEnd type="none" w="med" len="med"/>
                    </a:lnT>
                  </a:tcPr>
                </a:tc>
                <a:tc>
                  <a:txBody>
                    <a:bodyPr/>
                    <a:lstStyle/>
                    <a:p>
                      <a:pPr algn="ctr" fontAlgn="b"/>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062" marR="6062" marT="6431" marB="0" anchor="ctr">
                    <a:lnT w="12700" cap="flat" cmpd="sng" algn="ctr">
                      <a:solidFill>
                        <a:schemeClr val="tx1"/>
                      </a:solidFill>
                      <a:prstDash val="solid"/>
                      <a:round/>
                      <a:headEnd type="none" w="med" len="med"/>
                      <a:tailEnd type="none" w="med" len="med"/>
                    </a:lnT>
                  </a:tcPr>
                </a:tc>
              </a:tr>
            </a:tbl>
          </a:graphicData>
        </a:graphic>
      </p:graphicFrame>
      <p:sp>
        <p:nvSpPr>
          <p:cNvPr id="5" name="Заголовок 1"/>
          <p:cNvSpPr>
            <a:spLocks noGrp="1"/>
          </p:cNvSpPr>
          <p:nvPr>
            <p:ph type="title"/>
          </p:nvPr>
        </p:nvSpPr>
        <p:spPr>
          <a:xfrm>
            <a:off x="827584" y="1124744"/>
            <a:ext cx="7776592" cy="864096"/>
          </a:xfrm>
        </p:spPr>
        <p:txBody>
          <a:bodyPr/>
          <a:lstStyle/>
          <a:p>
            <a:pPr defTabSz="801654">
              <a:lnSpc>
                <a:spcPct val="100000"/>
              </a:lnSpc>
              <a:spcBef>
                <a:spcPts val="0"/>
              </a:spcBef>
              <a:defRPr/>
            </a:pPr>
            <a:r>
              <a:rPr lang="ru-RU" sz="1800" b="1" dirty="0" smtClean="0">
                <a:solidFill>
                  <a:srgbClr val="002060"/>
                </a:solidFill>
                <a:latin typeface="Times New Roman" panose="02020603050405020304" pitchFamily="18" charset="0"/>
                <a:cs typeface="Times New Roman" panose="02020603050405020304" pitchFamily="18" charset="0"/>
              </a:rPr>
              <a:t>Еңбек </a:t>
            </a:r>
            <a:r>
              <a:rPr lang="ru-RU" sz="1800" b="1" dirty="0">
                <a:solidFill>
                  <a:srgbClr val="002060"/>
                </a:solidFill>
                <a:latin typeface="Times New Roman" panose="02020603050405020304" pitchFamily="18" charset="0"/>
                <a:cs typeface="Times New Roman" panose="02020603050405020304" pitchFamily="18" charset="0"/>
              </a:rPr>
              <a:t>демалысына шығуы жөнінде мәлімет</a:t>
            </a:r>
            <a:endParaRPr lang="ru-RU" sz="1800" dirty="0">
              <a:solidFill>
                <a:srgbClr val="002060"/>
              </a:solidFill>
            </a:endParaRPr>
          </a:p>
        </p:txBody>
      </p:sp>
      <p:pic>
        <p:nvPicPr>
          <p:cNvPr id="8" name="Рисунок 7"/>
          <p:cNvPicPr>
            <a:picLocks noChangeAspect="1"/>
          </p:cNvPicPr>
          <p:nvPr/>
        </p:nvPicPr>
        <p:blipFill>
          <a:blip r:embed="rId2"/>
          <a:stretch>
            <a:fillRect/>
          </a:stretch>
        </p:blipFill>
        <p:spPr>
          <a:xfrm>
            <a:off x="1043608" y="382867"/>
            <a:ext cx="1890210" cy="720080"/>
          </a:xfrm>
          <a:prstGeom prst="rect">
            <a:avLst/>
          </a:prstGeom>
        </p:spPr>
      </p:pic>
      <p:sp>
        <p:nvSpPr>
          <p:cNvPr id="11" name="Заголовок 1"/>
          <p:cNvSpPr txBox="1">
            <a:spLocks/>
          </p:cNvSpPr>
          <p:nvPr/>
        </p:nvSpPr>
        <p:spPr>
          <a:xfrm>
            <a:off x="2915816" y="404664"/>
            <a:ext cx="6287461" cy="791242"/>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defTabSz="801654">
              <a:lnSpc>
                <a:spcPct val="100000"/>
              </a:lnSpc>
              <a:spcBef>
                <a:spcPts val="0"/>
              </a:spcBef>
              <a:defRPr/>
            </a:pPr>
            <a:r>
              <a:rPr lang="ru-RU" sz="1400" b="1" dirty="0" err="1">
                <a:solidFill>
                  <a:schemeClr val="bg1"/>
                </a:solidFill>
                <a:latin typeface="Times New Roman" panose="02020603050405020304" pitchFamily="18" charset="0"/>
                <a:cs typeface="Times New Roman" panose="02020603050405020304" pitchFamily="18" charset="0"/>
              </a:rPr>
              <a:t>Қызметкерлерді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оқыту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біліктілігін</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көтеру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жұмысшы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мамандықтарындағы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қызметкерлерді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даярлау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және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қайта</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даярлау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туралы</a:t>
            </a:r>
            <a:endParaRPr lang="ru-RU"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5905785"/>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p:cNvSpPr>
            <a:spLocks noGrp="1"/>
          </p:cNvSpPr>
          <p:nvPr>
            <p:ph type="title"/>
          </p:nvPr>
        </p:nvSpPr>
        <p:spPr>
          <a:xfrm>
            <a:off x="177079" y="1547549"/>
            <a:ext cx="8571385" cy="585307"/>
          </a:xfrm>
        </p:spPr>
        <p:txBody>
          <a:bodyPr>
            <a:noAutofit/>
          </a:bodyPr>
          <a:lstStyle/>
          <a:p>
            <a:pPr lvl="0" algn="ctr">
              <a:lnSpc>
                <a:spcPct val="100000"/>
              </a:lnSpc>
            </a:pPr>
            <a:r>
              <a:rPr lang="ru-RU" sz="1800" b="1" dirty="0">
                <a:solidFill>
                  <a:schemeClr val="tx1"/>
                </a:solidFill>
                <a:latin typeface="Times New Roman" panose="02020603050405020304" pitchFamily="18" charset="0"/>
                <a:cs typeface="Times New Roman" panose="02020603050405020304" pitchFamily="18" charset="0"/>
              </a:rPr>
              <a:t>Әлеуметтік шаруашылық бөлімінің</a:t>
            </a:r>
            <a:br>
              <a:rPr lang="ru-RU" sz="1800" b="1" dirty="0">
                <a:solidFill>
                  <a:schemeClr val="tx1"/>
                </a:solidFill>
                <a:latin typeface="Times New Roman" panose="02020603050405020304" pitchFamily="18" charset="0"/>
                <a:cs typeface="Times New Roman" panose="02020603050405020304" pitchFamily="18" charset="0"/>
              </a:rPr>
            </a:br>
            <a:r>
              <a:rPr lang="ru-RU" sz="1800" b="1" dirty="0">
                <a:solidFill>
                  <a:schemeClr val="tx1"/>
                </a:solidFill>
                <a:latin typeface="Times New Roman" panose="02020603050405020304" pitchFamily="18" charset="0"/>
                <a:cs typeface="Times New Roman" panose="02020603050405020304" pitchFamily="18" charset="0"/>
              </a:rPr>
              <a:t> бизнес – жоспарының орындалуы</a:t>
            </a:r>
          </a:p>
        </p:txBody>
      </p:sp>
      <p:sp>
        <p:nvSpPr>
          <p:cNvPr id="7" name="Заголовок 1"/>
          <p:cNvSpPr txBox="1">
            <a:spLocks/>
          </p:cNvSpPr>
          <p:nvPr/>
        </p:nvSpPr>
        <p:spPr>
          <a:xfrm>
            <a:off x="827585" y="548680"/>
            <a:ext cx="8064896" cy="5575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801654">
              <a:lnSpc>
                <a:spcPct val="100000"/>
              </a:lnSpc>
              <a:spcBef>
                <a:spcPts val="0"/>
              </a:spcBef>
              <a:defRPr/>
            </a:pPr>
            <a:r>
              <a:rPr lang="ru-RU" sz="1400" b="1" dirty="0">
                <a:solidFill>
                  <a:schemeClr val="bg1"/>
                </a:solidFill>
                <a:latin typeface="Times New Roman" panose="02020603050405020304" pitchFamily="18" charset="0"/>
                <a:cs typeface="Times New Roman" panose="02020603050405020304" pitchFamily="18" charset="0"/>
              </a:rPr>
              <a:t>Кадр (</a:t>
            </a:r>
            <a:r>
              <a:rPr lang="ru-RU" sz="1400" b="1" dirty="0" err="1">
                <a:solidFill>
                  <a:schemeClr val="bg1"/>
                </a:solidFill>
                <a:latin typeface="Times New Roman" panose="02020603050405020304" pitchFamily="18" charset="0"/>
                <a:cs typeface="Times New Roman" panose="02020603050405020304" pitchFamily="18" charset="0"/>
              </a:rPr>
              <a:t>қызметкерді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дамыту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және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бағалау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кадрлық</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қормен</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жұмысты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ұйымдастыру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және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әлеуметтік-тұрмыстық</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мәселелер</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мекемеде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корпоративті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шаралар</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өткізу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туралы</a:t>
            </a:r>
            <a:endParaRPr lang="ru-RU"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696644069"/>
              </p:ext>
            </p:extLst>
          </p:nvPr>
        </p:nvGraphicFramePr>
        <p:xfrm>
          <a:off x="323527" y="2636912"/>
          <a:ext cx="8496945" cy="2160240"/>
        </p:xfrm>
        <a:graphic>
          <a:graphicData uri="http://schemas.openxmlformats.org/drawingml/2006/table">
            <a:tbl>
              <a:tblPr firstRow="1" bandRow="1">
                <a:tableStyleId>{616DA210-FB5B-4158-B5E0-FEB733F419BA}</a:tableStyleId>
              </a:tblPr>
              <a:tblGrid>
                <a:gridCol w="435741"/>
                <a:gridCol w="3164659"/>
                <a:gridCol w="1296144"/>
                <a:gridCol w="1421697"/>
                <a:gridCol w="2178704"/>
              </a:tblGrid>
              <a:tr h="502053">
                <a:tc>
                  <a:txBody>
                    <a:bodyPr/>
                    <a:lstStyle/>
                    <a:p>
                      <a:pPr algn="l"/>
                      <a:r>
                        <a:rPr lang="ru-RU" sz="1600" dirty="0" smtClean="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kk-KZ" sz="1600" dirty="0" smtClean="0">
                          <a:latin typeface="Times New Roman" panose="02020603050405020304" pitchFamily="18" charset="0"/>
                          <a:cs typeface="Times New Roman" panose="02020603050405020304" pitchFamily="18" charset="0"/>
                        </a:rPr>
                        <a:t>Қызметтердің</a:t>
                      </a:r>
                      <a:r>
                        <a:rPr lang="kk-KZ" sz="1600" baseline="0" dirty="0" smtClean="0">
                          <a:latin typeface="Times New Roman" panose="02020603050405020304" pitchFamily="18" charset="0"/>
                          <a:cs typeface="Times New Roman" panose="02020603050405020304" pitchFamily="18" charset="0"/>
                        </a:rPr>
                        <a:t> атауы</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tc>
                  <a:txBody>
                    <a:bodyPr/>
                    <a:lstStyle/>
                    <a:p>
                      <a:pPr algn="ctr"/>
                      <a:r>
                        <a:rPr lang="kk-KZ" sz="1600" dirty="0" smtClean="0">
                          <a:latin typeface="Times New Roman" panose="02020603050405020304" pitchFamily="18" charset="0"/>
                          <a:cs typeface="Times New Roman" panose="02020603050405020304" pitchFamily="18" charset="0"/>
                        </a:rPr>
                        <a:t>жоспар</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нақты</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ауытқуы</a:t>
                      </a:r>
                      <a:endParaRPr lang="ru-RU" sz="1600" dirty="0">
                        <a:latin typeface="Times New Roman" panose="02020603050405020304" pitchFamily="18" charset="0"/>
                        <a:cs typeface="Times New Roman" panose="02020603050405020304" pitchFamily="18" charset="0"/>
                      </a:endParaRPr>
                    </a:p>
                  </a:txBody>
                  <a:tcPr/>
                </a:tc>
              </a:tr>
              <a:tr h="576889">
                <a:tc>
                  <a:txBody>
                    <a:bodyPr/>
                    <a:lstStyle/>
                    <a:p>
                      <a:pPr algn="l"/>
                      <a:r>
                        <a:rPr lang="kk-KZ" sz="1600" dirty="0" smtClean="0">
                          <a:latin typeface="Times New Roman" panose="02020603050405020304" pitchFamily="18" charset="0"/>
                          <a:cs typeface="Times New Roman" panose="02020603050405020304" pitchFamily="18" charset="0"/>
                        </a:rPr>
                        <a:t>1</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kk-KZ" sz="1600" dirty="0" smtClean="0">
                          <a:latin typeface="Times New Roman" panose="02020603050405020304" pitchFamily="18" charset="0"/>
                          <a:cs typeface="Times New Roman" panose="02020603050405020304" pitchFamily="18" charset="0"/>
                        </a:rPr>
                        <a:t>Арнаулы тамақтандыру</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tc>
                  <a:txBody>
                    <a:bodyPr/>
                    <a:lstStyle/>
                    <a:p>
                      <a:pPr algn="ctr"/>
                      <a:r>
                        <a:rPr lang="kk-KZ" sz="1600" dirty="0" smtClean="0">
                          <a:latin typeface="Times New Roman" panose="02020603050405020304" pitchFamily="18" charset="0"/>
                          <a:cs typeface="Times New Roman" panose="02020603050405020304" pitchFamily="18" charset="0"/>
                        </a:rPr>
                        <a:t>182 968</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159 693</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-23</a:t>
                      </a:r>
                      <a:r>
                        <a:rPr lang="kk-KZ" sz="1600" baseline="0" dirty="0" smtClean="0">
                          <a:latin typeface="Times New Roman" panose="02020603050405020304" pitchFamily="18" charset="0"/>
                          <a:cs typeface="Times New Roman" panose="02020603050405020304" pitchFamily="18" charset="0"/>
                        </a:rPr>
                        <a:t> 275</a:t>
                      </a:r>
                      <a:endParaRPr lang="ru-RU" sz="1600" dirty="0">
                        <a:latin typeface="Times New Roman" panose="02020603050405020304" pitchFamily="18" charset="0"/>
                        <a:cs typeface="Times New Roman" panose="02020603050405020304" pitchFamily="18" charset="0"/>
                      </a:endParaRPr>
                    </a:p>
                  </a:txBody>
                  <a:tcPr/>
                </a:tc>
              </a:tr>
              <a:tr h="540649">
                <a:tc>
                  <a:txBody>
                    <a:bodyPr/>
                    <a:lstStyle/>
                    <a:p>
                      <a:pPr algn="l"/>
                      <a:r>
                        <a:rPr lang="kk-KZ" sz="1600" dirty="0" smtClean="0">
                          <a:latin typeface="Times New Roman" panose="02020603050405020304" pitchFamily="18" charset="0"/>
                          <a:cs typeface="Times New Roman" panose="02020603050405020304" pitchFamily="18" charset="0"/>
                        </a:rPr>
                        <a:t>2</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kk-KZ" sz="1600" smtClean="0">
                          <a:latin typeface="Times New Roman" panose="02020603050405020304" pitchFamily="18" charset="0"/>
                          <a:cs typeface="Times New Roman" panose="02020603050405020304" pitchFamily="18" charset="0"/>
                        </a:rPr>
                        <a:t>Жатақханада </a:t>
                      </a:r>
                      <a:r>
                        <a:rPr lang="kk-KZ" sz="1600" dirty="0" smtClean="0">
                          <a:latin typeface="Times New Roman" panose="02020603050405020304" pitchFamily="18" charset="0"/>
                          <a:cs typeface="Times New Roman" panose="02020603050405020304" pitchFamily="18" charset="0"/>
                        </a:rPr>
                        <a:t>тұру</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tc>
                  <a:txBody>
                    <a:bodyPr/>
                    <a:lstStyle/>
                    <a:p>
                      <a:pPr algn="ctr"/>
                      <a:r>
                        <a:rPr lang="kk-KZ" sz="1600" dirty="0" smtClean="0">
                          <a:latin typeface="Times New Roman" panose="02020603050405020304" pitchFamily="18" charset="0"/>
                          <a:cs typeface="Times New Roman" panose="02020603050405020304" pitchFamily="18" charset="0"/>
                        </a:rPr>
                        <a:t>40 916</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32 064</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-8 852</a:t>
                      </a:r>
                      <a:endParaRPr lang="ru-RU" sz="1600" dirty="0">
                        <a:latin typeface="Times New Roman" panose="02020603050405020304" pitchFamily="18" charset="0"/>
                        <a:cs typeface="Times New Roman" panose="02020603050405020304" pitchFamily="18" charset="0"/>
                      </a:endParaRPr>
                    </a:p>
                  </a:txBody>
                  <a:tcPr/>
                </a:tc>
              </a:tr>
              <a:tr h="540649">
                <a:tc>
                  <a:txBody>
                    <a:bodyPr/>
                    <a:lstStyle/>
                    <a:p>
                      <a:pPr algn="l"/>
                      <a:r>
                        <a:rPr lang="kk-KZ" sz="1600" dirty="0" smtClean="0">
                          <a:latin typeface="Times New Roman" panose="02020603050405020304" pitchFamily="18" charset="0"/>
                          <a:cs typeface="Times New Roman" panose="02020603050405020304" pitchFamily="18" charset="0"/>
                        </a:rPr>
                        <a:t>3</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kk-KZ" sz="1600" dirty="0" smtClean="0">
                          <a:latin typeface="Times New Roman" panose="02020603050405020304" pitchFamily="18" charset="0"/>
                          <a:cs typeface="Times New Roman" panose="02020603050405020304" pitchFamily="18" charset="0"/>
                        </a:rPr>
                        <a:t>Арнайы киімдерді жуу</a:t>
                      </a:r>
                      <a:endParaRPr lang="ru-RU"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tc>
                  <a:txBody>
                    <a:bodyPr/>
                    <a:lstStyle/>
                    <a:p>
                      <a:pPr algn="ctr"/>
                      <a:r>
                        <a:rPr lang="kk-KZ" sz="1600" dirty="0" smtClean="0">
                          <a:latin typeface="Times New Roman" panose="02020603050405020304" pitchFamily="18" charset="0"/>
                          <a:cs typeface="Times New Roman" panose="02020603050405020304" pitchFamily="18" charset="0"/>
                        </a:rPr>
                        <a:t>784</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418</a:t>
                      </a:r>
                      <a:endParaRPr lang="ru-RU" sz="1600" dirty="0">
                        <a:latin typeface="Times New Roman" panose="02020603050405020304" pitchFamily="18" charset="0"/>
                        <a:cs typeface="Times New Roman" panose="02020603050405020304" pitchFamily="18" charset="0"/>
                      </a:endParaRPr>
                    </a:p>
                  </a:txBody>
                  <a:tcPr/>
                </a:tc>
                <a:tc>
                  <a:txBody>
                    <a:bodyPr/>
                    <a:lstStyle/>
                    <a:p>
                      <a:pPr algn="ctr"/>
                      <a:r>
                        <a:rPr lang="kk-KZ" sz="1600" dirty="0" smtClean="0">
                          <a:latin typeface="Times New Roman" panose="02020603050405020304" pitchFamily="18" charset="0"/>
                          <a:cs typeface="Times New Roman" panose="02020603050405020304" pitchFamily="18" charset="0"/>
                        </a:rPr>
                        <a:t>-366</a:t>
                      </a:r>
                      <a:endParaRPr lang="ru-RU" sz="1600" dirty="0">
                        <a:latin typeface="Times New Roman" panose="02020603050405020304" pitchFamily="18" charset="0"/>
                        <a:cs typeface="Times New Roman" panose="02020603050405020304" pitchFamily="18" charset="0"/>
                      </a:endParaRPr>
                    </a:p>
                  </a:txBody>
                  <a:tcPr/>
                </a:tc>
              </a:tr>
            </a:tbl>
          </a:graphicData>
        </a:graphic>
      </p:graphicFrame>
      <p:pic>
        <p:nvPicPr>
          <p:cNvPr id="8" name="Рисунок 7"/>
          <p:cNvPicPr>
            <a:picLocks noChangeAspect="1"/>
          </p:cNvPicPr>
          <p:nvPr/>
        </p:nvPicPr>
        <p:blipFill>
          <a:blip r:embed="rId2"/>
          <a:stretch>
            <a:fillRect/>
          </a:stretch>
        </p:blipFill>
        <p:spPr>
          <a:xfrm>
            <a:off x="14549" y="116632"/>
            <a:ext cx="1152102" cy="418931"/>
          </a:xfrm>
          <a:prstGeom prst="rect">
            <a:avLst/>
          </a:prstGeom>
        </p:spPr>
      </p:pic>
    </p:spTree>
    <p:extLst>
      <p:ext uri="{BB962C8B-B14F-4D97-AF65-F5344CB8AC3E}">
        <p14:creationId xmlns:p14="http://schemas.microsoft.com/office/powerpoint/2010/main" val="3378493508"/>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1521" y="1194044"/>
            <a:ext cx="8265412" cy="315807"/>
          </a:xfrm>
          <a:prstGeom prst="rect">
            <a:avLst/>
          </a:prstGeom>
        </p:spPr>
        <p:txBody>
          <a:bodyPr wrap="square" lIns="78183" tIns="39092" rIns="78183" bIns="39092">
            <a:spAutoFit/>
          </a:bodyPr>
          <a:lstStyle/>
          <a:p>
            <a:pPr algn="ctr"/>
            <a:r>
              <a:rPr lang="ru-RU" sz="1539" b="1" dirty="0">
                <a:solidFill>
                  <a:srgbClr val="002060"/>
                </a:solidFill>
                <a:latin typeface="Times New Roman" panose="02020603050405020304" pitchFamily="18" charset="0"/>
                <a:cs typeface="Times New Roman" panose="02020603050405020304" pitchFamily="18" charset="0"/>
              </a:rPr>
              <a:t>Жаз мезгілінде мектеп жасындағы балалардың сауықтыру кешендерінде демалуы (лагерь)</a:t>
            </a:r>
          </a:p>
        </p:txBody>
      </p:sp>
      <p:sp>
        <p:nvSpPr>
          <p:cNvPr id="6" name="TextBox 5"/>
          <p:cNvSpPr txBox="1"/>
          <p:nvPr/>
        </p:nvSpPr>
        <p:spPr>
          <a:xfrm>
            <a:off x="683568" y="1505238"/>
            <a:ext cx="8262475" cy="355305"/>
          </a:xfrm>
          <a:prstGeom prst="rect">
            <a:avLst/>
          </a:prstGeom>
          <a:noFill/>
        </p:spPr>
        <p:txBody>
          <a:bodyPr wrap="square" lIns="78183" tIns="39092" rIns="78183" bIns="39092" rtlCol="0">
            <a:spAutoFit/>
          </a:bodyPr>
          <a:lstStyle/>
          <a:p>
            <a:r>
              <a:rPr lang="ru-RU" sz="1796" b="1" dirty="0">
                <a:solidFill>
                  <a:srgbClr val="002060"/>
                </a:solidFill>
                <a:latin typeface="Times New Roman" panose="02020603050405020304" pitchFamily="18" charset="0"/>
                <a:cs typeface="Times New Roman" panose="02020603050405020304" pitchFamily="18" charset="0"/>
              </a:rPr>
              <a:t>1. «Жезказганец»</a:t>
            </a:r>
            <a:r>
              <a:rPr lang="ru-RU" sz="1796" dirty="0">
                <a:solidFill>
                  <a:srgbClr val="002060"/>
                </a:solidFill>
                <a:latin typeface="Times New Roman" panose="02020603050405020304" pitchFamily="18" charset="0"/>
                <a:cs typeface="Times New Roman" panose="02020603050405020304" pitchFamily="18" charset="0"/>
              </a:rPr>
              <a:t> балалар лагері  Кокшетау</a:t>
            </a:r>
            <a:r>
              <a:rPr lang="kk-KZ" sz="1796" dirty="0">
                <a:solidFill>
                  <a:srgbClr val="002060"/>
                </a:solidFill>
                <a:latin typeface="Times New Roman" panose="02020603050405020304" pitchFamily="18" charset="0"/>
                <a:cs typeface="Times New Roman" panose="02020603050405020304" pitchFamily="18" charset="0"/>
              </a:rPr>
              <a:t> облысы  Ақмола олб.</a:t>
            </a:r>
            <a:endParaRPr lang="ru-RU" sz="1796"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909938435"/>
              </p:ext>
            </p:extLst>
          </p:nvPr>
        </p:nvGraphicFramePr>
        <p:xfrm>
          <a:off x="447104" y="4653136"/>
          <a:ext cx="8212631" cy="2141304"/>
        </p:xfrm>
        <a:graphic>
          <a:graphicData uri="http://schemas.openxmlformats.org/drawingml/2006/table">
            <a:tbl>
              <a:tblPr firstRow="1" lastRow="1">
                <a:tableStyleId>{9D7B26C5-4107-4FEC-AEDC-1716B250A1EF}</a:tableStyleId>
              </a:tblPr>
              <a:tblGrid>
                <a:gridCol w="407305"/>
                <a:gridCol w="2205423"/>
                <a:gridCol w="792088"/>
                <a:gridCol w="936104"/>
                <a:gridCol w="1512168"/>
                <a:gridCol w="936104"/>
                <a:gridCol w="1423439"/>
              </a:tblGrid>
              <a:tr h="576064">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R w="12700" cap="flat" cmpd="sng" algn="ctr">
                      <a:noFill/>
                      <a:prstDash val="solid"/>
                      <a:round/>
                      <a:headEnd type="none" w="med" len="med"/>
                      <a:tailEnd type="none" w="med" len="med"/>
                    </a:lnR>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400" u="none" strike="noStrike" dirty="0">
                          <a:effectLst/>
                          <a:latin typeface="Times New Roman" panose="02020603050405020304" pitchFamily="18" charset="0"/>
                          <a:cs typeface="Times New Roman" panose="02020603050405020304" pitchFamily="18" charset="0"/>
                        </a:rPr>
                        <a:t> </a:t>
                      </a:r>
                      <a:r>
                        <a:rPr lang="ru-RU" sz="1400" u="none" strike="noStrike" dirty="0" smtClean="0">
                          <a:effectLst/>
                          <a:latin typeface="Times New Roman" panose="02020603050405020304" pitchFamily="18" charset="0"/>
                          <a:cs typeface="Times New Roman" panose="02020603050405020304" pitchFamily="18" charset="0"/>
                        </a:rPr>
                        <a:t>Құрылымдық бөлімше</a:t>
                      </a:r>
                      <a:endParaRPr lang="ru-RU" sz="1400" b="1" u="none" strike="noStrike" dirty="0" smtClean="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tcPr>
                </a:tc>
                <a:tc>
                  <a:txBody>
                    <a:bodyPr/>
                    <a:lstStyle/>
                    <a:p>
                      <a:pPr algn="ctr" fontAlgn="ctr"/>
                      <a:r>
                        <a:rPr lang="ru-RU" sz="1400" u="none" strike="noStrike" dirty="0">
                          <a:effectLst/>
                          <a:latin typeface="Times New Roman" panose="02020603050405020304" pitchFamily="18" charset="0"/>
                          <a:cs typeface="Times New Roman" panose="02020603050405020304" pitchFamily="18" charset="0"/>
                        </a:rPr>
                        <a:t>ОТК</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tc>
                <a:tc>
                  <a:txBody>
                    <a:bodyPr/>
                    <a:lstStyle/>
                    <a:p>
                      <a:pPr algn="ctr" fontAlgn="ctr"/>
                      <a:r>
                        <a:rPr lang="ru-RU" sz="1400" u="none" strike="noStrike" dirty="0">
                          <a:effectLst/>
                          <a:latin typeface="Times New Roman" panose="02020603050405020304" pitchFamily="18" charset="0"/>
                          <a:cs typeface="Times New Roman" panose="02020603050405020304" pitchFamily="18" charset="0"/>
                        </a:rPr>
                        <a:t>Кәсіподақ</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tc>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Жолдама </a:t>
                      </a:r>
                      <a:r>
                        <a:rPr lang="ru-RU" sz="1400" u="none" strike="noStrike" dirty="0" smtClean="0">
                          <a:effectLst/>
                          <a:latin typeface="Times New Roman" panose="02020603050405020304" pitchFamily="18" charset="0"/>
                          <a:cs typeface="Times New Roman" panose="02020603050405020304" pitchFamily="18" charset="0"/>
                        </a:rPr>
                        <a:t>саны барлығы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tc>
                <a:tc>
                  <a:txBody>
                    <a:bodyPr/>
                    <a:lstStyle/>
                    <a:p>
                      <a:pPr algn="ctr" fontAlgn="ctr"/>
                      <a:r>
                        <a:rPr lang="ru-RU" sz="1400" u="none" strike="noStrike" dirty="0">
                          <a:effectLst/>
                          <a:latin typeface="Times New Roman" panose="02020603050405020304" pitchFamily="18" charset="0"/>
                          <a:cs typeface="Times New Roman" panose="02020603050405020304" pitchFamily="18" charset="0"/>
                        </a:rPr>
                        <a:t>бағасы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жалпы </a:t>
                      </a:r>
                      <a:r>
                        <a:rPr lang="ru-RU" sz="1400" u="none" strike="noStrike" dirty="0">
                          <a:effectLst/>
                          <a:latin typeface="Times New Roman" panose="02020603050405020304" pitchFamily="18" charset="0"/>
                          <a:cs typeface="Times New Roman" panose="02020603050405020304" pitchFamily="18" charset="0"/>
                        </a:rPr>
                        <a:t>сомасы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tc>
              </a:tr>
              <a:tr h="213432">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l" fontAlgn="ctr"/>
                      <a:r>
                        <a:rPr lang="ru-RU" sz="1400" u="none" strike="noStrike" dirty="0" smtClean="0">
                          <a:effectLst/>
                          <a:latin typeface="Times New Roman" panose="02020603050405020304" pitchFamily="18" charset="0"/>
                          <a:cs typeface="Times New Roman" panose="02020603050405020304" pitchFamily="18" charset="0"/>
                        </a:rPr>
                        <a:t> БТКБ</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87</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7</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94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106 400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10</a:t>
                      </a:r>
                      <a:r>
                        <a:rPr lang="kk-KZ" sz="1400" u="none" strike="noStrike" baseline="0" dirty="0" smtClean="0">
                          <a:effectLst/>
                          <a:latin typeface="Times New Roman" panose="02020603050405020304" pitchFamily="18" charset="0"/>
                          <a:cs typeface="Times New Roman" panose="02020603050405020304" pitchFamily="18" charset="0"/>
                        </a:rPr>
                        <a:t> 001 600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B w="12700" cap="flat" cmpd="sng" algn="ctr">
                      <a:solidFill>
                        <a:schemeClr val="tx1"/>
                      </a:solidFill>
                      <a:prstDash val="solid"/>
                      <a:round/>
                      <a:headEnd type="none" w="med" len="med"/>
                      <a:tailEnd type="none" w="med" len="med"/>
                    </a:lnB>
                  </a:tcPr>
                </a:tc>
              </a:tr>
              <a:tr h="213432">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u="none" strike="noStrike" dirty="0" smtClean="0">
                          <a:effectLst/>
                          <a:latin typeface="Times New Roman" panose="02020603050405020304" pitchFamily="18" charset="0"/>
                          <a:cs typeface="Times New Roman" panose="02020603050405020304" pitchFamily="18" charset="0"/>
                        </a:rPr>
                        <a:t> ЖТКБ</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52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9</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61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kk-KZ" sz="1400" u="none" strike="noStrike" dirty="0" smtClean="0">
                          <a:effectLst/>
                          <a:latin typeface="Times New Roman" panose="02020603050405020304" pitchFamily="18" charset="0"/>
                          <a:cs typeface="Times New Roman" panose="02020603050405020304" pitchFamily="18" charset="0"/>
                        </a:rPr>
                        <a:t>106 400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6 490 400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3432">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3</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u="none" strike="noStrike" dirty="0" smtClean="0">
                          <a:effectLst/>
                          <a:latin typeface="Times New Roman" panose="02020603050405020304" pitchFamily="18" charset="0"/>
                          <a:cs typeface="Times New Roman" panose="02020603050405020304" pitchFamily="18" charset="0"/>
                        </a:rPr>
                        <a:t> МТКБ</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24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7</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31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106 400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3 298 400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3432">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u="none" strike="noStrike" dirty="0" smtClean="0">
                          <a:effectLst/>
                          <a:latin typeface="Times New Roman" panose="02020603050405020304" pitchFamily="18" charset="0"/>
                          <a:cs typeface="Times New Roman" panose="02020603050405020304" pitchFamily="18" charset="0"/>
                        </a:rPr>
                        <a:t> ОЖЦ</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6</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106 400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638 400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3432">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5</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u="none" strike="noStrike" dirty="0" smtClean="0">
                          <a:effectLst/>
                          <a:latin typeface="Times New Roman" panose="02020603050405020304" pitchFamily="18" charset="0"/>
                          <a:cs typeface="Times New Roman" panose="02020603050405020304" pitchFamily="18" charset="0"/>
                        </a:rPr>
                        <a:t> Қауіпсіздік </a:t>
                      </a:r>
                      <a:r>
                        <a:rPr lang="ru-RU" sz="1400" u="none" strike="noStrike" dirty="0">
                          <a:effectLst/>
                          <a:latin typeface="Times New Roman" panose="02020603050405020304" pitchFamily="18" charset="0"/>
                          <a:cs typeface="Times New Roman" panose="02020603050405020304" pitchFamily="18" charset="0"/>
                        </a:rPr>
                        <a:t>тобы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6</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106 400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1 064 000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3432">
                <a:tc>
                  <a:txBody>
                    <a:bodyPr/>
                    <a:lstStyle/>
                    <a:p>
                      <a:pPr algn="ctr" fontAlgn="b"/>
                      <a:r>
                        <a:rPr lang="ru-RU" sz="1400" u="none" strike="noStrike" dirty="0">
                          <a:effectLst/>
                          <a:latin typeface="Times New Roman" panose="02020603050405020304" pitchFamily="18" charset="0"/>
                          <a:cs typeface="Times New Roman" panose="02020603050405020304" pitchFamily="18" charset="0"/>
                        </a:rPr>
                        <a:t>6</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ru-RU" sz="1400" u="none" strike="noStrike" dirty="0" smtClean="0">
                          <a:effectLst/>
                          <a:latin typeface="Times New Roman" panose="02020603050405020304" pitchFamily="18" charset="0"/>
                          <a:cs typeface="Times New Roman" panose="02020603050405020304" pitchFamily="18" charset="0"/>
                        </a:rPr>
                        <a:t> Әкімшілік </a:t>
                      </a:r>
                      <a:r>
                        <a:rPr lang="ru-RU" sz="1400" u="none" strike="noStrike" dirty="0">
                          <a:effectLst/>
                          <a:latin typeface="Times New Roman" panose="02020603050405020304" pitchFamily="18" charset="0"/>
                          <a:cs typeface="Times New Roman" panose="02020603050405020304" pitchFamily="18" charset="0"/>
                        </a:rPr>
                        <a:t>басқармасы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2</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106 400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212 800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45978">
                <a:tc>
                  <a:txBody>
                    <a:bodyPr/>
                    <a:lstStyle/>
                    <a:p>
                      <a:pPr algn="l" fontAlgn="b"/>
                      <a:r>
                        <a:rPr lang="ru-RU" sz="1400" u="none" strike="noStrike" dirty="0">
                          <a:effectLst/>
                          <a:latin typeface="Times New Roman" panose="02020603050405020304" pitchFamily="18" charset="0"/>
                          <a:cs typeface="Times New Roman" panose="02020603050405020304" pitchFamily="18" charset="0"/>
                        </a:rPr>
                        <a:t>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l" fontAlgn="ctr"/>
                      <a:r>
                        <a:rPr lang="ru-RU" sz="1400" u="none" strike="noStrike" dirty="0">
                          <a:effectLst/>
                          <a:latin typeface="Times New Roman" panose="02020603050405020304" pitchFamily="18" charset="0"/>
                          <a:cs typeface="Times New Roman" panose="02020603050405020304" pitchFamily="18" charset="0"/>
                        </a:rPr>
                        <a:t>Барлығы</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ct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171</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33</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tcPr>
                </a:tc>
                <a:tc>
                  <a:txBody>
                    <a:bodyPr/>
                    <a:lstStyle/>
                    <a:p>
                      <a:pPr algn="ctr" fontAlgn="b"/>
                      <a:r>
                        <a:rPr lang="kk-KZ" sz="1400" u="none" strike="noStrike" dirty="0" smtClean="0">
                          <a:effectLst/>
                          <a:latin typeface="Times New Roman" panose="02020603050405020304" pitchFamily="18" charset="0"/>
                          <a:cs typeface="Times New Roman" panose="02020603050405020304" pitchFamily="18" charset="0"/>
                        </a:rPr>
                        <a:t>204</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tcPr>
                </a:tc>
                <a:tc>
                  <a:txBody>
                    <a:bodyPr/>
                    <a:lstStyle/>
                    <a:p>
                      <a:pPr algn="ctr" fontAlgn="b"/>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tcP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21 705 600</a:t>
                      </a:r>
                      <a:endParaRPr lang="ru-RU" sz="1400" b="1" i="0" u="none" strike="noStrike" dirty="0">
                        <a:solidFill>
                          <a:srgbClr val="002060"/>
                        </a:solidFill>
                        <a:effectLst/>
                        <a:latin typeface="Times New Roman" panose="02020603050405020304" pitchFamily="18" charset="0"/>
                        <a:cs typeface="Times New Roman" panose="02020603050405020304" pitchFamily="18" charset="0"/>
                      </a:endParaRPr>
                    </a:p>
                  </a:txBody>
                  <a:tcPr marL="6517" marR="6517" marT="6517" marB="0" anchor="b">
                    <a:lnT w="12700" cap="flat" cmpd="sng" algn="ctr">
                      <a:solidFill>
                        <a:schemeClr val="tx1"/>
                      </a:solidFill>
                      <a:prstDash val="solid"/>
                      <a:round/>
                      <a:headEnd type="none" w="med" len="med"/>
                      <a:tailEnd type="none" w="med" len="med"/>
                    </a:lnT>
                  </a:tcPr>
                </a:tc>
              </a:tr>
            </a:tbl>
          </a:graphicData>
        </a:graphic>
      </p:graphicFrame>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1950447"/>
            <a:ext cx="4384468" cy="2630681"/>
          </a:xfrm>
          <a:prstGeom prst="rect">
            <a:avLst/>
          </a:prstGeom>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5093" y="3373799"/>
            <a:ext cx="1863433" cy="1080120"/>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5093" y="2171737"/>
            <a:ext cx="1863433" cy="1118060"/>
          </a:xfrm>
          <a:prstGeom prst="rect">
            <a:avLst/>
          </a:prstGeom>
        </p:spPr>
      </p:pic>
      <p:pic>
        <p:nvPicPr>
          <p:cNvPr id="12" name="Рисунок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085583" y="2171737"/>
            <a:ext cx="1860460" cy="1118060"/>
          </a:xfrm>
          <a:prstGeom prst="rect">
            <a:avLst/>
          </a:prstGeom>
        </p:spPr>
      </p:pic>
      <p:pic>
        <p:nvPicPr>
          <p:cNvPr id="13" name="Рисунок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5583" y="3373799"/>
            <a:ext cx="1811693" cy="1080120"/>
          </a:xfrm>
          <a:prstGeom prst="rect">
            <a:avLst/>
          </a:prstGeom>
        </p:spPr>
      </p:pic>
      <p:sp>
        <p:nvSpPr>
          <p:cNvPr id="14" name="Заголовок 1"/>
          <p:cNvSpPr txBox="1">
            <a:spLocks/>
          </p:cNvSpPr>
          <p:nvPr/>
        </p:nvSpPr>
        <p:spPr>
          <a:xfrm>
            <a:off x="827585" y="548680"/>
            <a:ext cx="8064896" cy="5575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801654">
              <a:lnSpc>
                <a:spcPct val="100000"/>
              </a:lnSpc>
              <a:spcBef>
                <a:spcPts val="0"/>
              </a:spcBef>
              <a:defRPr/>
            </a:pPr>
            <a:r>
              <a:rPr lang="ru-RU" sz="1400" b="1" dirty="0">
                <a:solidFill>
                  <a:schemeClr val="bg1"/>
                </a:solidFill>
                <a:latin typeface="Times New Roman" panose="02020603050405020304" pitchFamily="18" charset="0"/>
                <a:cs typeface="Times New Roman" panose="02020603050405020304" pitchFamily="18" charset="0"/>
              </a:rPr>
              <a:t>Кадр (</a:t>
            </a:r>
            <a:r>
              <a:rPr lang="ru-RU" sz="1400" b="1" dirty="0" err="1">
                <a:solidFill>
                  <a:schemeClr val="bg1"/>
                </a:solidFill>
                <a:latin typeface="Times New Roman" panose="02020603050405020304" pitchFamily="18" charset="0"/>
                <a:cs typeface="Times New Roman" panose="02020603050405020304" pitchFamily="18" charset="0"/>
              </a:rPr>
              <a:t>қызметкерді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дамыту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және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бағалау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кадрлық</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қормен</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жұмысты</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ұйымдастыру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және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әлеуметтік-тұрмыстық</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мәселелер</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мекемеде</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корпоративті</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шаралар</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өткізу</a:t>
            </a:r>
            <a:r>
              <a:rPr lang="ru-RU" sz="1400" b="1" dirty="0">
                <a:solidFill>
                  <a:schemeClr val="bg1"/>
                </a:solidFill>
                <a:latin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cs typeface="Times New Roman" panose="02020603050405020304" pitchFamily="18" charset="0"/>
              </a:rPr>
              <a:t>туралы</a:t>
            </a:r>
            <a:endParaRPr lang="ru-RU" sz="1400" b="1" dirty="0">
              <a:solidFill>
                <a:schemeClr val="bg1"/>
              </a:solidFill>
              <a:latin typeface="Times New Roman" panose="02020603050405020304" pitchFamily="18" charset="0"/>
              <a:cs typeface="Times New Roman" panose="02020603050405020304" pitchFamily="18" charset="0"/>
            </a:endParaRPr>
          </a:p>
        </p:txBody>
      </p:sp>
      <p:pic>
        <p:nvPicPr>
          <p:cNvPr id="15" name="Рисунок 14"/>
          <p:cNvPicPr>
            <a:picLocks noChangeAspect="1"/>
          </p:cNvPicPr>
          <p:nvPr/>
        </p:nvPicPr>
        <p:blipFill>
          <a:blip r:embed="rId7"/>
          <a:stretch>
            <a:fillRect/>
          </a:stretch>
        </p:blipFill>
        <p:spPr>
          <a:xfrm>
            <a:off x="14549" y="116632"/>
            <a:ext cx="1152102" cy="418931"/>
          </a:xfrm>
          <a:prstGeom prst="rect">
            <a:avLst/>
          </a:prstGeom>
        </p:spPr>
      </p:pic>
    </p:spTree>
    <p:extLst>
      <p:ext uri="{BB962C8B-B14F-4D97-AF65-F5344CB8AC3E}">
        <p14:creationId xmlns:p14="http://schemas.microsoft.com/office/powerpoint/2010/main" val="3754397810"/>
      </p:ext>
    </p:extLst>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923097274"/>
              </p:ext>
            </p:extLst>
          </p:nvPr>
        </p:nvGraphicFramePr>
        <p:xfrm>
          <a:off x="304126" y="1759509"/>
          <a:ext cx="8500966" cy="4981859"/>
        </p:xfrm>
        <a:graphic>
          <a:graphicData uri="http://schemas.openxmlformats.org/drawingml/2006/table">
            <a:tbl>
              <a:tblPr firstRow="1">
                <a:tableStyleId>{616DA210-FB5B-4158-B5E0-FEB733F419BA}</a:tableStyleId>
              </a:tblPr>
              <a:tblGrid>
                <a:gridCol w="402234"/>
                <a:gridCol w="2785520"/>
                <a:gridCol w="1080120"/>
                <a:gridCol w="1152128"/>
                <a:gridCol w="1080120"/>
                <a:gridCol w="2000844"/>
              </a:tblGrid>
              <a:tr h="1032235">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u="none" strike="noStrike" dirty="0" smtClean="0">
                          <a:effectLst/>
                        </a:rPr>
                        <a:t>№</a:t>
                      </a:r>
                      <a:endParaRPr lang="ru-RU" sz="1200" dirty="0" smtClean="0">
                        <a:effectLst/>
                      </a:endParaRPr>
                    </a:p>
                    <a:p>
                      <a:pPr algn="ctr" fontAlgn="t"/>
                      <a:endParaRPr lang="ru-RU" sz="120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kumimoji="0" lang="kk-KZ" sz="1200" kern="1200" dirty="0" smtClean="0">
                          <a:effectLst/>
                        </a:rPr>
                        <a:t>Әлеуметтік төлемдердің, өтемақылар мен кепілдіктердің түрі</a:t>
                      </a:r>
                      <a:endParaRPr lang="ru-RU" sz="12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marL="0" marR="0" indent="0" algn="ctr" defTabSz="1007943" rtl="0" eaLnBrk="1" fontAlgn="ctr" latinLnBrk="0" hangingPunct="1">
                        <a:lnSpc>
                          <a:spcPct val="100000"/>
                        </a:lnSpc>
                        <a:spcBef>
                          <a:spcPts val="0"/>
                        </a:spcBef>
                        <a:spcAft>
                          <a:spcPts val="0"/>
                        </a:spcAft>
                        <a:buClrTx/>
                        <a:buSzTx/>
                        <a:buFontTx/>
                        <a:buNone/>
                        <a:tabLst/>
                        <a:defRPr/>
                      </a:pPr>
                      <a:r>
                        <a:rPr kumimoji="0" lang="kk-KZ" sz="1200" kern="1200" dirty="0" smtClean="0">
                          <a:effectLst/>
                        </a:rPr>
                        <a:t>Қызмет-дің</a:t>
                      </a:r>
                      <a:r>
                        <a:rPr lang="ru-RU" sz="1200" u="none" strike="noStrike" dirty="0" smtClean="0">
                          <a:effectLst/>
                        </a:rPr>
                        <a:t> саны</a:t>
                      </a:r>
                      <a:endParaRPr lang="ru-RU" sz="1200" u="none" strike="noStrike" dirty="0" smtClean="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kk-KZ" sz="1200" dirty="0" smtClean="0">
                          <a:effectLst/>
                        </a:rPr>
                        <a:t>Өткен кезеңдегі сомасы нақты</a:t>
                      </a:r>
                      <a:endParaRPr lang="ru-RU" sz="1200" u="none" strike="noStrike" dirty="0" smtClean="0">
                        <a:effectLst/>
                      </a:endParaRPr>
                    </a:p>
                    <a:p>
                      <a:pPr algn="ctr" fontAlgn="ctr"/>
                      <a:endParaRPr kumimoji="0" lang="ru-RU" sz="1200" b="1" i="0" u="none" strike="noStrike" kern="1200" dirty="0">
                        <a:solidFill>
                          <a:schemeClr val="accent4"/>
                        </a:solidFill>
                        <a:effectLst/>
                        <a:latin typeface="Times New Roman" panose="02020603050405020304" pitchFamily="18" charset="0"/>
                        <a:ea typeface="+mn-ea"/>
                        <a:cs typeface="Times New Roman" panose="02020603050405020304" pitchFamily="18" charset="0"/>
                      </a:endParaRPr>
                    </a:p>
                  </a:txBody>
                  <a:tcPr marL="8146" marR="8146" marT="8146" marB="0" anchor="ctr"/>
                </a:tc>
                <a:tc>
                  <a:txBody>
                    <a:bodyPr/>
                    <a:lstStyle/>
                    <a:p>
                      <a:pPr algn="ctr" fontAlgn="ctr"/>
                      <a:r>
                        <a:rPr lang="kk-KZ" sz="1200" dirty="0" smtClean="0">
                          <a:effectLst/>
                        </a:rPr>
                        <a:t>Есептік кезеңдегі сомасы нақты</a:t>
                      </a:r>
                      <a:endParaRPr kumimoji="0" lang="ru-RU" sz="1200" b="1" i="0" u="none" strike="noStrike" kern="1200" dirty="0">
                        <a:solidFill>
                          <a:schemeClr val="accent4"/>
                        </a:solidFill>
                        <a:effectLst/>
                        <a:latin typeface="Times New Roman" panose="02020603050405020304" pitchFamily="18" charset="0"/>
                        <a:ea typeface="+mn-ea"/>
                        <a:cs typeface="Times New Roman" panose="02020603050405020304" pitchFamily="18" charset="0"/>
                      </a:endParaRPr>
                    </a:p>
                  </a:txBody>
                  <a:tcPr marL="8146" marR="8146" marT="8146" marB="0" anchor="ct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kumimoji="0" lang="kk-KZ" sz="1200" kern="1200" dirty="0" smtClean="0">
                          <a:effectLst/>
                        </a:rPr>
                        <a:t>Негізі</a:t>
                      </a:r>
                      <a:endParaRPr lang="ru-RU" sz="1200" dirty="0" smtClean="0">
                        <a:effectLst/>
                      </a:endParaRPr>
                    </a:p>
                    <a:p>
                      <a:pPr algn="ctr" fontAlgn="t"/>
                      <a:endParaRPr lang="ru-RU" sz="1200" b="1"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r>
              <a:tr h="288683">
                <a:tc>
                  <a:txBody>
                    <a:bodyPr/>
                    <a:lstStyle/>
                    <a:p>
                      <a:pPr algn="ctr" fontAlgn="t"/>
                      <a:r>
                        <a:rPr lang="ru-RU" sz="1200" u="none" strike="noStrike" dirty="0">
                          <a:effectLst/>
                        </a:rPr>
                        <a:t>1</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  50 жасты марапаттау  (</a:t>
                      </a:r>
                      <a:r>
                        <a:rPr lang="ru-RU" sz="1200" u="none" strike="noStrike" dirty="0">
                          <a:effectLst/>
                        </a:rPr>
                        <a:t>65 </a:t>
                      </a:r>
                      <a:r>
                        <a:rPr lang="ru-RU" sz="1200" u="none" strike="noStrike" dirty="0" smtClean="0">
                          <a:effectLst/>
                        </a:rPr>
                        <a:t>АЕК)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42</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3 </a:t>
                      </a:r>
                      <a:r>
                        <a:rPr lang="ru-RU" sz="1200" u="none" strike="noStrike" dirty="0">
                          <a:effectLst/>
                        </a:rPr>
                        <a:t>478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5808</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rowSpan="3">
                  <a:txBody>
                    <a:bodyPr/>
                    <a:lstStyle/>
                    <a:p>
                      <a:pPr algn="ctr" rtl="0" fontAlgn="ctr"/>
                      <a:r>
                        <a:rPr lang="ru-RU" sz="1200" u="none" strike="noStrike" dirty="0">
                          <a:effectLst/>
                        </a:rPr>
                        <a:t>  Ұжымдық шартқа  №2 қосымша келісімінің   1.3.1., 1.3.2.тармақтары.</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r>
              <a:tr h="261773">
                <a:tc>
                  <a:txBody>
                    <a:bodyPr/>
                    <a:lstStyle/>
                    <a:p>
                      <a:pPr algn="ctr" fontAlgn="t"/>
                      <a:r>
                        <a:rPr lang="ru-RU" sz="1200" u="none" strike="noStrike" dirty="0">
                          <a:effectLst/>
                        </a:rPr>
                        <a:t>2</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  55 жасты марапаттау  (</a:t>
                      </a:r>
                      <a:r>
                        <a:rPr lang="ru-RU" sz="1200" u="none" strike="noStrike" dirty="0">
                          <a:effectLst/>
                        </a:rPr>
                        <a:t>70 </a:t>
                      </a:r>
                      <a:r>
                        <a:rPr lang="ru-RU" sz="1200" u="none" strike="noStrike" dirty="0" smtClean="0">
                          <a:effectLst/>
                        </a:rPr>
                        <a:t>АЕК)</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1</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2 </a:t>
                      </a:r>
                      <a:r>
                        <a:rPr lang="ru-RU" sz="1200" u="none" strike="noStrike" dirty="0">
                          <a:effectLst/>
                        </a:rPr>
                        <a:t>150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148</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vMerge="1">
                  <a:txBody>
                    <a:bodyPr/>
                    <a:lstStyle/>
                    <a:p>
                      <a:endParaRPr lang="ru-RU"/>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264424">
                <a:tc>
                  <a:txBody>
                    <a:bodyPr/>
                    <a:lstStyle/>
                    <a:p>
                      <a:pPr algn="ctr" fontAlgn="t"/>
                      <a:r>
                        <a:rPr lang="ru-RU" sz="1200" u="none" strike="noStrike" dirty="0">
                          <a:effectLst/>
                        </a:rPr>
                        <a:t>3</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  60 жасты марапаттау  (</a:t>
                      </a:r>
                      <a:r>
                        <a:rPr lang="ru-RU" sz="1200" u="none" strike="noStrike" dirty="0">
                          <a:effectLst/>
                        </a:rPr>
                        <a:t>75 </a:t>
                      </a:r>
                      <a:r>
                        <a:rPr lang="ru-RU" sz="1200" u="none" strike="noStrike" dirty="0" smtClean="0">
                          <a:effectLst/>
                        </a:rPr>
                        <a:t>АЕК)</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20</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3 </a:t>
                      </a:r>
                      <a:r>
                        <a:rPr lang="ru-RU" sz="1200" u="none" strike="noStrike" dirty="0">
                          <a:effectLst/>
                        </a:rPr>
                        <a:t>716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3182</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vMerge="1">
                  <a:txBody>
                    <a:bodyPr/>
                    <a:lstStyle/>
                    <a:p>
                      <a:endParaRPr lang="ru-RU"/>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652853">
                <a:tc>
                  <a:txBody>
                    <a:bodyPr/>
                    <a:lstStyle/>
                    <a:p>
                      <a:pPr algn="ctr" fontAlgn="t"/>
                      <a:r>
                        <a:rPr lang="ru-RU" sz="1200" u="none" strike="noStrike" dirty="0">
                          <a:effectLst/>
                        </a:rPr>
                        <a:t>4</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ctr"/>
                      <a:r>
                        <a:rPr lang="ru-RU" sz="1200" u="none" strike="noStrike" dirty="0" smtClean="0">
                          <a:effectLst/>
                        </a:rPr>
                        <a:t>  Қайтыс </a:t>
                      </a:r>
                      <a:r>
                        <a:rPr lang="ru-RU" sz="1200" u="none" strike="noStrike" dirty="0">
                          <a:effectLst/>
                        </a:rPr>
                        <a:t>болған жағдайда жерлеу рәсімін </a:t>
                      </a:r>
                      <a:r>
                        <a:rPr lang="ru-RU" sz="1200" u="none" strike="noStrike" dirty="0" smtClean="0">
                          <a:effectLst/>
                        </a:rPr>
                        <a:t>  ұйымдастыруға отбасына   </a:t>
                      </a:r>
                      <a:r>
                        <a:rPr lang="ru-RU" sz="1200" u="none" strike="noStrike" dirty="0">
                          <a:effectLst/>
                        </a:rPr>
                        <a:t>(125 </a:t>
                      </a:r>
                      <a:r>
                        <a:rPr lang="ru-RU" sz="1200" u="none" strike="noStrike" dirty="0" smtClean="0">
                          <a:effectLst/>
                        </a:rPr>
                        <a:t>АЕК)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1</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1 </a:t>
                      </a:r>
                      <a:r>
                        <a:rPr lang="ru-RU" sz="1200" u="none" strike="noStrike" dirty="0">
                          <a:effectLst/>
                        </a:rPr>
                        <a:t>724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265</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rowSpan="3">
                  <a:txBody>
                    <a:bodyPr/>
                    <a:lstStyle/>
                    <a:p>
                      <a:pPr algn="ctr" fontAlgn="ctr"/>
                      <a:r>
                        <a:rPr lang="ru-RU" sz="1200" u="none" strike="noStrike" dirty="0">
                          <a:effectLst/>
                        </a:rPr>
                        <a:t> Ұжымдық шарттың    9.4.1.тармағы.</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r>
              <a:tr h="463162">
                <a:tc>
                  <a:txBody>
                    <a:bodyPr/>
                    <a:lstStyle/>
                    <a:p>
                      <a:pPr algn="ctr" fontAlgn="t"/>
                      <a:r>
                        <a:rPr lang="ru-RU" sz="1200" u="none" strike="noStrike" dirty="0">
                          <a:effectLst/>
                        </a:rPr>
                        <a:t>5</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ctr"/>
                      <a:r>
                        <a:rPr lang="ru-RU" sz="1200" u="none" strike="noStrike" dirty="0" smtClean="0">
                          <a:effectLst/>
                        </a:rPr>
                        <a:t>  Зейнеткерлікке шыққан зейнеткер </a:t>
                      </a:r>
                      <a:r>
                        <a:rPr lang="ru-RU" sz="1200" u="none" strike="noStrike" dirty="0">
                          <a:effectLst/>
                        </a:rPr>
                        <a:t>қайтыс болған </a:t>
                      </a:r>
                      <a:r>
                        <a:rPr lang="ru-RU" sz="1200" u="none" strike="noStrike" dirty="0" smtClean="0">
                          <a:effectLst/>
                        </a:rPr>
                        <a:t> жағдайда </a:t>
                      </a:r>
                      <a:r>
                        <a:rPr lang="ru-RU" sz="1200" u="none" strike="noStrike" dirty="0">
                          <a:effectLst/>
                        </a:rPr>
                        <a:t>(50 </a:t>
                      </a:r>
                      <a:r>
                        <a:rPr lang="ru-RU" sz="1200" u="none" strike="noStrike" dirty="0" smtClean="0">
                          <a:effectLst/>
                        </a:rPr>
                        <a:t>АЕК)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3</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endParaRPr lang="ru-RU" sz="1200" u="none" strike="noStrike" dirty="0" smtClean="0">
                        <a:effectLst/>
                      </a:endParaRPr>
                    </a:p>
                    <a:p>
                      <a:pPr algn="ctr" fontAlgn="t"/>
                      <a:r>
                        <a:rPr lang="ru-RU" sz="1200" u="none" strike="noStrike" dirty="0" smtClean="0">
                          <a:effectLst/>
                        </a:rPr>
                        <a:t>99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318</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vMerge="1">
                  <a:txBody>
                    <a:bodyPr/>
                    <a:lstStyle/>
                    <a:p>
                      <a:pPr algn="ctr" fontAlgn="t"/>
                      <a:endParaRPr lang="ru-RU" sz="17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658926">
                <a:tc>
                  <a:txBody>
                    <a:bodyPr/>
                    <a:lstStyle/>
                    <a:p>
                      <a:pPr algn="ctr" fontAlgn="t"/>
                      <a:r>
                        <a:rPr lang="ru-RU" sz="1200" u="none" strike="noStrike" dirty="0">
                          <a:effectLst/>
                        </a:rPr>
                        <a:t>6</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  Жақын</a:t>
                      </a:r>
                      <a:r>
                        <a:rPr lang="ru-RU" sz="1200" u="none" strike="noStrike" baseline="0" dirty="0" smtClean="0">
                          <a:effectLst/>
                        </a:rPr>
                        <a:t> </a:t>
                      </a:r>
                      <a:r>
                        <a:rPr lang="ru-RU" sz="1200" u="none" strike="noStrike" dirty="0" smtClean="0">
                          <a:effectLst/>
                        </a:rPr>
                        <a:t>туыстарының </a:t>
                      </a:r>
                      <a:r>
                        <a:rPr lang="ru-RU" sz="1200" u="none" strike="noStrike" dirty="0">
                          <a:effectLst/>
                        </a:rPr>
                        <a:t>(</a:t>
                      </a:r>
                      <a:r>
                        <a:rPr lang="ru-RU" sz="1200" u="none" strike="noStrike" dirty="0" smtClean="0">
                          <a:effectLst/>
                        </a:rPr>
                        <a:t>жұбайы      зайыбы  балалары  ата-анасы</a:t>
                      </a:r>
                      <a:r>
                        <a:rPr lang="ru-RU" sz="1200" u="none" strike="noStrike" dirty="0">
                          <a:effectLst/>
                        </a:rPr>
                        <a:t>) жерлеу рәсімін </a:t>
                      </a:r>
                      <a:r>
                        <a:rPr lang="ru-RU" sz="1200" u="none" strike="noStrike" dirty="0" smtClean="0">
                          <a:effectLst/>
                        </a:rPr>
                        <a:t>ұйымдастыруға  (</a:t>
                      </a:r>
                      <a:r>
                        <a:rPr lang="ru-RU" sz="1200" u="none" strike="noStrike" dirty="0">
                          <a:effectLst/>
                        </a:rPr>
                        <a:t>65 </a:t>
                      </a:r>
                      <a:r>
                        <a:rPr lang="ru-RU" sz="1200" u="none" strike="noStrike" dirty="0" smtClean="0">
                          <a:effectLst/>
                        </a:rPr>
                        <a:t>АЕК)</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36</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4 </a:t>
                      </a:r>
                      <a:r>
                        <a:rPr lang="ru-RU" sz="1200" u="none" strike="noStrike" dirty="0">
                          <a:effectLst/>
                        </a:rPr>
                        <a:t>123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4963</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vMerge="1">
                  <a:txBody>
                    <a:bodyPr/>
                    <a:lstStyle/>
                    <a:p>
                      <a:pPr algn="ctr" fontAlgn="t"/>
                      <a:endParaRPr lang="ru-RU" sz="17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614915">
                <a:tc>
                  <a:txBody>
                    <a:bodyPr/>
                    <a:lstStyle/>
                    <a:p>
                      <a:pPr algn="ctr" fontAlgn="t"/>
                      <a:r>
                        <a:rPr lang="ru-RU" sz="1200" u="none" strike="noStrike" dirty="0">
                          <a:effectLst/>
                        </a:rPr>
                        <a:t>7</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  Нәресте </a:t>
                      </a:r>
                      <a:r>
                        <a:rPr lang="ru-RU" sz="1200" u="none" strike="noStrike" dirty="0">
                          <a:effectLst/>
                        </a:rPr>
                        <a:t>дүниеге </a:t>
                      </a:r>
                      <a:r>
                        <a:rPr lang="ru-RU" sz="1200" u="none" strike="noStrike" dirty="0" smtClean="0">
                          <a:effectLst/>
                        </a:rPr>
                        <a:t>келгенде (65 АЕК)</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122</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17 </a:t>
                      </a:r>
                      <a:r>
                        <a:rPr lang="ru-RU" sz="1200" u="none" strike="noStrike" dirty="0">
                          <a:effectLst/>
                        </a:rPr>
                        <a:t>521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16 896</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rtl="0" fontAlgn="ctr"/>
                      <a:r>
                        <a:rPr lang="ru-RU" sz="1200" u="none" strike="noStrike" dirty="0">
                          <a:effectLst/>
                        </a:rPr>
                        <a:t>  Ұжымдық шартқа  №2 қосымша келісімінің   1.3.3.тармағы.</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r>
              <a:tr h="744888">
                <a:tc>
                  <a:txBody>
                    <a:bodyPr/>
                    <a:lstStyle/>
                    <a:p>
                      <a:pPr algn="ctr" fontAlgn="t"/>
                      <a:r>
                        <a:rPr lang="ru-RU" sz="1200" u="none" strike="noStrike" dirty="0">
                          <a:effectLst/>
                        </a:rPr>
                        <a:t>8</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ctr"/>
                      <a:r>
                        <a:rPr lang="ru-RU" sz="1200" u="none" strike="noStrike" dirty="0" smtClean="0">
                          <a:effectLst/>
                        </a:rPr>
                        <a:t>  Некеге </a:t>
                      </a:r>
                      <a:r>
                        <a:rPr lang="ru-RU" sz="1200" u="none" strike="noStrike" dirty="0">
                          <a:effectLst/>
                        </a:rPr>
                        <a:t>тұрғанда </a:t>
                      </a:r>
                      <a:r>
                        <a:rPr lang="ru-RU" sz="1200" u="none" strike="noStrike" dirty="0" smtClean="0">
                          <a:effectLst/>
                        </a:rPr>
                        <a:t>(</a:t>
                      </a:r>
                      <a:r>
                        <a:rPr lang="ru-RU" sz="1200" u="none" strike="noStrike" dirty="0">
                          <a:effectLst/>
                        </a:rPr>
                        <a:t>45 </a:t>
                      </a:r>
                      <a:r>
                        <a:rPr lang="ru-RU" sz="1200" u="none" strike="noStrike" dirty="0" smtClean="0">
                          <a:effectLst/>
                        </a:rPr>
                        <a:t>АЕК)</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200" u="none" strike="noStrike" dirty="0" smtClean="0">
                          <a:effectLst/>
                        </a:rPr>
                        <a:t>10</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200" u="none" strike="noStrike" dirty="0" smtClean="0">
                          <a:effectLst/>
                        </a:rPr>
                        <a:t>1 </a:t>
                      </a:r>
                      <a:r>
                        <a:rPr lang="ru-RU" sz="1200" u="none" strike="noStrike" dirty="0">
                          <a:effectLst/>
                        </a:rPr>
                        <a:t>338   </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200" dirty="0">
                          <a:effectLst/>
                        </a:rPr>
                        <a:t>954</a:t>
                      </a:r>
                      <a:endParaRPr lang="ru-RU" sz="1200" dirty="0">
                        <a:solidFill>
                          <a:schemeClr val="accent4"/>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rtl="0" fontAlgn="ctr"/>
                      <a:r>
                        <a:rPr lang="ru-RU" sz="1200" u="none" strike="noStrike" dirty="0">
                          <a:effectLst/>
                        </a:rPr>
                        <a:t>  Ұжымдық шартқа  №2 қосымша келісімінің   1.3.4.тармағы.</a:t>
                      </a:r>
                      <a:endParaRPr lang="ru-RU" sz="1200" b="0" i="0" u="none" strike="noStrike" dirty="0">
                        <a:solidFill>
                          <a:schemeClr val="accent4"/>
                        </a:solidFill>
                        <a:effectLst/>
                        <a:latin typeface="Times New Roman" panose="02020603050405020304" pitchFamily="18" charset="0"/>
                        <a:cs typeface="Times New Roman" panose="02020603050405020304" pitchFamily="18" charset="0"/>
                      </a:endParaRPr>
                    </a:p>
                  </a:txBody>
                  <a:tcPr marL="8146" marR="8146" marT="8146" marB="0" anchor="ctr"/>
                </a:tc>
              </a:tr>
            </a:tbl>
          </a:graphicData>
        </a:graphic>
      </p:graphicFrame>
      <p:sp>
        <p:nvSpPr>
          <p:cNvPr id="9" name="Заголовок 1"/>
          <p:cNvSpPr>
            <a:spLocks noGrp="1"/>
          </p:cNvSpPr>
          <p:nvPr>
            <p:ph type="title"/>
          </p:nvPr>
        </p:nvSpPr>
        <p:spPr>
          <a:xfrm>
            <a:off x="633162" y="1291110"/>
            <a:ext cx="7708538" cy="337690"/>
          </a:xfrm>
        </p:spPr>
        <p:txBody>
          <a:bodyPr>
            <a:noAutofit/>
          </a:bodyPr>
          <a:lstStyle/>
          <a:p>
            <a:pPr lvl="0" algn="ctr">
              <a:lnSpc>
                <a:spcPct val="100000"/>
              </a:lnSpc>
            </a:pPr>
            <a:r>
              <a:rPr lang="ru-RU" sz="1600" b="1" dirty="0">
                <a:solidFill>
                  <a:srgbClr val="002060"/>
                </a:solidFill>
                <a:latin typeface="Times New Roman" panose="02020603050405020304" pitchFamily="18" charset="0"/>
                <a:cs typeface="Times New Roman" panose="02020603050405020304" pitchFamily="18" charset="0"/>
              </a:rPr>
              <a:t/>
            </a:r>
            <a:br>
              <a:rPr lang="ru-RU" sz="1600" b="1" dirty="0">
                <a:solidFill>
                  <a:srgbClr val="002060"/>
                </a:solidFill>
                <a:latin typeface="Times New Roman" panose="02020603050405020304" pitchFamily="18" charset="0"/>
                <a:cs typeface="Times New Roman" panose="02020603050405020304" pitchFamily="18" charset="0"/>
              </a:rPr>
            </a:br>
            <a:r>
              <a:rPr lang="kk-KZ" sz="1600" b="1" dirty="0">
                <a:solidFill>
                  <a:srgbClr val="002060"/>
                </a:solidFill>
                <a:latin typeface="Times New Roman" panose="02020603050405020304" pitchFamily="18" charset="0"/>
                <a:cs typeface="Times New Roman" panose="02020603050405020304" pitchFamily="18" charset="0"/>
              </a:rPr>
              <a:t>Әлеуметтік төлемдерді, өтемақылар мен кепілдіктерді ұсынуы туралы есебі</a:t>
            </a:r>
            <a:r>
              <a:rPr lang="ru-RU" sz="1600" b="1" dirty="0">
                <a:solidFill>
                  <a:srgbClr val="002060"/>
                </a:solidFill>
                <a:latin typeface="Times New Roman" panose="02020603050405020304" pitchFamily="18" charset="0"/>
                <a:cs typeface="Times New Roman" panose="02020603050405020304" pitchFamily="18" charset="0"/>
              </a:rPr>
              <a:t/>
            </a:r>
            <a:br>
              <a:rPr lang="ru-RU" sz="1600" b="1" dirty="0">
                <a:solidFill>
                  <a:srgbClr val="002060"/>
                </a:solidFill>
                <a:latin typeface="Times New Roman" panose="02020603050405020304" pitchFamily="18" charset="0"/>
                <a:cs typeface="Times New Roman" panose="02020603050405020304" pitchFamily="18" charset="0"/>
              </a:rPr>
            </a:br>
            <a:endParaRPr lang="ru-RU" sz="1600" b="1" dirty="0">
              <a:solidFill>
                <a:srgbClr val="002060"/>
              </a:solidFill>
              <a:latin typeface="Times New Roman" panose="02020603050405020304" pitchFamily="18" charset="0"/>
              <a:cs typeface="Times New Roman" panose="02020603050405020304" pitchFamily="18" charset="0"/>
            </a:endParaRPr>
          </a:p>
        </p:txBody>
      </p:sp>
      <p:sp>
        <p:nvSpPr>
          <p:cNvPr id="10" name="Заголовок 1"/>
          <p:cNvSpPr txBox="1">
            <a:spLocks/>
          </p:cNvSpPr>
          <p:nvPr/>
        </p:nvSpPr>
        <p:spPr>
          <a:xfrm>
            <a:off x="-88666" y="548680"/>
            <a:ext cx="9152195" cy="5575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801654">
              <a:lnSpc>
                <a:spcPct val="100000"/>
              </a:lnSpc>
              <a:spcBef>
                <a:spcPts val="0"/>
              </a:spcBef>
              <a:defRPr/>
            </a:pPr>
            <a:r>
              <a:rPr lang="kk-KZ" sz="1400" b="1" dirty="0">
                <a:solidFill>
                  <a:schemeClr val="bg1"/>
                </a:solidFill>
                <a:latin typeface="Times New Roman" panose="02020603050405020304" pitchFamily="18" charset="0"/>
                <a:cs typeface="Times New Roman" panose="02020603050405020304" pitchFamily="18" charset="0"/>
              </a:rPr>
              <a:t>Әлеуметтік төлемдердің, өтемақылар мен </a:t>
            </a:r>
          </a:p>
          <a:p>
            <a:pPr algn="r" defTabSz="801654">
              <a:lnSpc>
                <a:spcPct val="100000"/>
              </a:lnSpc>
              <a:spcBef>
                <a:spcPts val="0"/>
              </a:spcBef>
              <a:defRPr/>
            </a:pPr>
            <a:r>
              <a:rPr lang="kk-KZ" sz="1400" b="1" dirty="0">
                <a:solidFill>
                  <a:schemeClr val="bg1"/>
                </a:solidFill>
                <a:latin typeface="Times New Roman" panose="02020603050405020304" pitchFamily="18" charset="0"/>
                <a:cs typeface="Times New Roman" panose="02020603050405020304" pitchFamily="18" charset="0"/>
              </a:rPr>
              <a:t>кепілдіктердің төленуін талдау</a:t>
            </a:r>
            <a:endParaRPr lang="ru-RU" sz="1400" b="1" dirty="0">
              <a:solidFill>
                <a:schemeClr val="bg1"/>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2"/>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296761615"/>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11"/>
          <p:cNvGraphicFramePr>
            <a:graphicFrameLocks noGrp="1"/>
          </p:cNvGraphicFramePr>
          <p:nvPr>
            <p:ph idx="1"/>
            <p:extLst>
              <p:ext uri="{D42A27DB-BD31-4B8C-83A1-F6EECF244321}">
                <p14:modId xmlns:p14="http://schemas.microsoft.com/office/powerpoint/2010/main" val="2068589581"/>
              </p:ext>
            </p:extLst>
          </p:nvPr>
        </p:nvGraphicFramePr>
        <p:xfrm>
          <a:off x="232568" y="1775448"/>
          <a:ext cx="8702644" cy="4481259"/>
        </p:xfrm>
        <a:graphic>
          <a:graphicData uri="http://schemas.openxmlformats.org/drawingml/2006/table">
            <a:tbl>
              <a:tblPr>
                <a:tableStyleId>{616DA210-FB5B-4158-B5E0-FEB733F419BA}</a:tableStyleId>
              </a:tblPr>
              <a:tblGrid>
                <a:gridCol w="470793"/>
                <a:gridCol w="3429354"/>
                <a:gridCol w="943341"/>
                <a:gridCol w="936104"/>
                <a:gridCol w="1008112"/>
                <a:gridCol w="1914940"/>
              </a:tblGrid>
              <a:tr h="668015">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9</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  Бала </a:t>
                      </a:r>
                      <a:r>
                        <a:rPr lang="ru-RU" sz="1400" u="none" strike="noStrike" dirty="0">
                          <a:effectLst/>
                          <a:latin typeface="Times New Roman" panose="02020603050405020304" pitchFamily="18" charset="0"/>
                          <a:cs typeface="Times New Roman" panose="02020603050405020304" pitchFamily="18" charset="0"/>
                        </a:rPr>
                        <a:t>күтіміндегі қызметкерге бала </a:t>
                      </a:r>
                      <a:r>
                        <a:rPr lang="ru-RU" sz="1400" u="none" strike="noStrike" dirty="0" smtClean="0">
                          <a:effectLst/>
                          <a:latin typeface="Times New Roman" panose="02020603050405020304" pitchFamily="18" charset="0"/>
                          <a:cs typeface="Times New Roman" panose="02020603050405020304" pitchFamily="18" charset="0"/>
                        </a:rPr>
                        <a:t>1,5 жасқа келгенше ай сайын                            </a:t>
                      </a:r>
                    </a:p>
                    <a:p>
                      <a:pPr algn="ctr" fontAlgn="t"/>
                      <a:r>
                        <a:rPr lang="ru-RU" sz="1400" u="none" strike="noStrike" dirty="0" smtClean="0">
                          <a:effectLst/>
                          <a:latin typeface="Times New Roman" panose="02020603050405020304" pitchFamily="18" charset="0"/>
                          <a:cs typeface="Times New Roman" panose="02020603050405020304" pitchFamily="18" charset="0"/>
                        </a:rPr>
                        <a:t>  (</a:t>
                      </a:r>
                      <a:r>
                        <a:rPr lang="ru-RU" sz="1400" u="none" strike="noStrike" dirty="0">
                          <a:effectLst/>
                          <a:latin typeface="Times New Roman" panose="02020603050405020304" pitchFamily="18" charset="0"/>
                          <a:cs typeface="Times New Roman" panose="02020603050405020304" pitchFamily="18" charset="0"/>
                        </a:rPr>
                        <a:t>10 </a:t>
                      </a:r>
                      <a:r>
                        <a:rPr lang="ru-RU" sz="1400" u="none" strike="noStrike" dirty="0" smtClean="0">
                          <a:effectLst/>
                          <a:latin typeface="Times New Roman" panose="02020603050405020304" pitchFamily="18" charset="0"/>
                          <a:cs typeface="Times New Roman" panose="02020603050405020304" pitchFamily="18" charset="0"/>
                        </a:rPr>
                        <a:t>АЕК)</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5</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714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951</a:t>
                      </a:r>
                      <a:endParaRPr lang="ru-RU" sz="1400" b="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fontAlgn="ctr"/>
                      <a:r>
                        <a:rPr lang="ru-RU" sz="1200" u="none" strike="noStrike" dirty="0">
                          <a:effectLst/>
                          <a:latin typeface="Times New Roman" panose="02020603050405020304" pitchFamily="18" charset="0"/>
                          <a:cs typeface="Times New Roman" panose="02020603050405020304" pitchFamily="18" charset="0"/>
                        </a:rPr>
                        <a:t> Ұжымдық шарттың    9.4.14.тармағы.</a:t>
                      </a:r>
                      <a:endParaRPr lang="ru-RU" sz="12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r>
              <a:tr h="418579">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10</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  Медициналық </a:t>
                      </a:r>
                      <a:r>
                        <a:rPr lang="ru-RU" sz="1400" u="none" strike="noStrike" dirty="0">
                          <a:effectLst/>
                          <a:latin typeface="Times New Roman" panose="02020603050405020304" pitchFamily="18" charset="0"/>
                          <a:cs typeface="Times New Roman" panose="02020603050405020304" pitchFamily="18" charset="0"/>
                        </a:rPr>
                        <a:t>қызмет көрсету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a:effectLst/>
                          <a:latin typeface="Times New Roman" panose="02020603050405020304" pitchFamily="18" charset="0"/>
                          <a:cs typeface="Times New Roman" panose="02020603050405020304" pitchFamily="18" charset="0"/>
                        </a:rPr>
                        <a:t>  </a:t>
                      </a:r>
                      <a:r>
                        <a:rPr lang="ru-RU" sz="1400" u="none" strike="noStrike" dirty="0" smtClean="0">
                          <a:effectLst/>
                          <a:latin typeface="Times New Roman" panose="02020603050405020304" pitchFamily="18" charset="0"/>
                          <a:cs typeface="Times New Roman" panose="02020603050405020304" pitchFamily="18" charset="0"/>
                        </a:rPr>
                        <a:t>28 </a:t>
                      </a:r>
                      <a:r>
                        <a:rPr lang="ru-RU" sz="1400" u="none" strike="noStrike" dirty="0">
                          <a:effectLst/>
                          <a:latin typeface="Times New Roman" panose="02020603050405020304" pitchFamily="18" charset="0"/>
                          <a:cs typeface="Times New Roman" panose="02020603050405020304" pitchFamily="18" charset="0"/>
                        </a:rPr>
                        <a:t>332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0</a:t>
                      </a:r>
                      <a:endParaRPr lang="ru-RU" sz="140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fontAlgn="ctr"/>
                      <a:r>
                        <a:rPr lang="ru-RU" sz="1200" u="none" strike="noStrike" dirty="0">
                          <a:effectLst/>
                          <a:latin typeface="Times New Roman" panose="02020603050405020304" pitchFamily="18" charset="0"/>
                          <a:cs typeface="Times New Roman" panose="02020603050405020304" pitchFamily="18" charset="0"/>
                        </a:rPr>
                        <a:t> Ұжымдық шарттың    9.6.тармағы.</a:t>
                      </a:r>
                      <a:endParaRPr lang="ru-RU" sz="12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r>
              <a:tr h="662348">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11</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  Балаларды </a:t>
                      </a:r>
                      <a:r>
                        <a:rPr lang="ru-RU" sz="1400" u="none" strike="noStrike" dirty="0">
                          <a:effectLst/>
                          <a:latin typeface="Times New Roman" panose="02020603050405020304" pitchFamily="18" charset="0"/>
                          <a:cs typeface="Times New Roman" panose="02020603050405020304" pitchFamily="18" charset="0"/>
                        </a:rPr>
                        <a:t>сауықтыру  демалыс </a:t>
                      </a:r>
                      <a:endParaRPr lang="ru-RU" sz="1400" u="none" strike="noStrike" dirty="0" smtClean="0">
                        <a:effectLst/>
                        <a:latin typeface="Times New Roman" panose="02020603050405020304" pitchFamily="18" charset="0"/>
                        <a:cs typeface="Times New Roman" panose="02020603050405020304" pitchFamily="18" charset="0"/>
                      </a:endParaRPr>
                    </a:p>
                    <a:p>
                      <a:pPr algn="ctr" fontAlgn="ctr"/>
                      <a:r>
                        <a:rPr lang="ru-RU" sz="1400" u="none" strike="noStrike" dirty="0" smtClean="0">
                          <a:effectLst/>
                          <a:latin typeface="Times New Roman" panose="02020603050405020304" pitchFamily="18" charset="0"/>
                          <a:cs typeface="Times New Roman" panose="02020603050405020304" pitchFamily="18" charset="0"/>
                        </a:rPr>
                        <a:t>  орындарына </a:t>
                      </a:r>
                      <a:r>
                        <a:rPr lang="ru-RU" sz="1400" u="none" strike="noStrike" dirty="0">
                          <a:effectLst/>
                          <a:latin typeface="Times New Roman" panose="02020603050405020304" pitchFamily="18" charset="0"/>
                          <a:cs typeface="Times New Roman" panose="02020603050405020304" pitchFamily="18" charset="0"/>
                        </a:rPr>
                        <a:t>жолдама</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202</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5053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endParaRPr lang="kk-KZ" sz="1400" u="none" strike="noStrike" dirty="0" smtClean="0">
                        <a:effectLst/>
                        <a:latin typeface="Times New Roman" panose="02020603050405020304" pitchFamily="18" charset="0"/>
                        <a:cs typeface="Times New Roman" panose="02020603050405020304" pitchFamily="18" charset="0"/>
                      </a:endParaRPr>
                    </a:p>
                    <a:p>
                      <a:pPr marL="0" marR="0" indent="0" algn="ctr" defTabSz="914400" rtl="0" eaLnBrk="1" fontAlgn="t" latinLnBrk="0" hangingPunct="1">
                        <a:lnSpc>
                          <a:spcPct val="100000"/>
                        </a:lnSpc>
                        <a:spcBef>
                          <a:spcPts val="0"/>
                        </a:spcBef>
                        <a:spcAft>
                          <a:spcPts val="0"/>
                        </a:spcAft>
                        <a:buClrTx/>
                        <a:buSzTx/>
                        <a:buFontTx/>
                        <a:buNone/>
                        <a:tabLst/>
                        <a:defRPr/>
                      </a:pPr>
                      <a:r>
                        <a:rPr lang="kk-KZ" sz="1400" u="none" strike="noStrike" dirty="0" smtClean="0">
                          <a:effectLst/>
                          <a:latin typeface="Times New Roman" panose="02020603050405020304" pitchFamily="18" charset="0"/>
                          <a:cs typeface="Times New Roman" panose="02020603050405020304" pitchFamily="18" charset="0"/>
                        </a:rPr>
                        <a:t>21 492</a:t>
                      </a:r>
                      <a:endParaRPr lang="ru-RU" sz="1400" u="none" strike="noStrike" dirty="0" smtClean="0">
                        <a:effectLst/>
                        <a:latin typeface="Times New Roman" panose="02020603050405020304" pitchFamily="18" charset="0"/>
                        <a:cs typeface="Times New Roman" panose="02020603050405020304" pitchFamily="18" charset="0"/>
                      </a:endParaRPr>
                    </a:p>
                    <a:p>
                      <a:pPr algn="ctr" fontAlgn="t"/>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ctr"/>
                      <a:r>
                        <a:rPr lang="ru-RU" sz="1200" u="none" strike="noStrike" dirty="0">
                          <a:effectLst/>
                          <a:latin typeface="Times New Roman" panose="02020603050405020304" pitchFamily="18" charset="0"/>
                          <a:cs typeface="Times New Roman" panose="02020603050405020304" pitchFamily="18" charset="0"/>
                        </a:rPr>
                        <a:t> Ұжымдық шарттың    </a:t>
                      </a:r>
                      <a:r>
                        <a:rPr lang="ru-RU" sz="1200" u="none" strike="noStrike" dirty="0" smtClean="0">
                          <a:effectLst/>
                          <a:latin typeface="Times New Roman" panose="02020603050405020304" pitchFamily="18" charset="0"/>
                          <a:cs typeface="Times New Roman" panose="02020603050405020304" pitchFamily="18" charset="0"/>
                        </a:rPr>
                        <a:t>9.4..тармағы</a:t>
                      </a:r>
                      <a:r>
                        <a:rPr lang="ru-RU" sz="1200" u="none" strike="noStrike" dirty="0">
                          <a:effectLst/>
                          <a:latin typeface="Times New Roman" panose="02020603050405020304" pitchFamily="18" charset="0"/>
                          <a:cs typeface="Times New Roman" panose="02020603050405020304" pitchFamily="18" charset="0"/>
                        </a:rPr>
                        <a:t>.</a:t>
                      </a:r>
                      <a:endParaRPr lang="ru-RU" sz="12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r>
              <a:tr h="450571">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12</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  Материалдық көмек</a:t>
                      </a:r>
                      <a:r>
                        <a:rPr lang="kk-KZ" sz="1400" u="none" strike="noStrike" dirty="0" smtClean="0">
                          <a:effectLst/>
                          <a:latin typeface="Times New Roman" panose="02020603050405020304" pitchFamily="18" charset="0"/>
                          <a:cs typeface="Times New Roman" panose="02020603050405020304" pitchFamily="18" charset="0"/>
                        </a:rPr>
                        <a:t>ке</a:t>
                      </a:r>
                      <a:r>
                        <a:rPr lang="ru-RU" sz="1400" u="none" strike="noStrike" dirty="0" smtClean="0">
                          <a:effectLst/>
                          <a:latin typeface="Times New Roman" panose="02020603050405020304" pitchFamily="18" charset="0"/>
                          <a:cs typeface="Times New Roman" panose="02020603050405020304" pitchFamily="18" charset="0"/>
                        </a:rPr>
                        <a:t> </a:t>
                      </a:r>
                      <a:r>
                        <a:rPr lang="ru-RU" sz="1400" u="none" strike="noStrike" dirty="0">
                          <a:effectLst/>
                          <a:latin typeface="Times New Roman" panose="02020603050405020304" pitchFamily="18" charset="0"/>
                          <a:cs typeface="Times New Roman" panose="02020603050405020304" pitchFamily="18" charset="0"/>
                        </a:rPr>
                        <a:t>мұқтаж </a:t>
                      </a:r>
                      <a:endParaRPr lang="ru-RU" sz="1400" u="none" strike="noStrike" dirty="0" smtClean="0">
                        <a:effectLst/>
                        <a:latin typeface="Times New Roman" panose="02020603050405020304" pitchFamily="18" charset="0"/>
                        <a:cs typeface="Times New Roman" panose="02020603050405020304" pitchFamily="18" charset="0"/>
                      </a:endParaRPr>
                    </a:p>
                    <a:p>
                      <a:pPr algn="ctr" fontAlgn="t"/>
                      <a:r>
                        <a:rPr lang="ru-RU" sz="1400" u="none" strike="noStrike" dirty="0" smtClean="0">
                          <a:effectLst/>
                          <a:latin typeface="Times New Roman" panose="02020603050405020304" pitchFamily="18" charset="0"/>
                          <a:cs typeface="Times New Roman" panose="02020603050405020304" pitchFamily="18" charset="0"/>
                        </a:rPr>
                        <a:t>  қызметкерлерге</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28</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ctr"/>
                      <a:r>
                        <a:rPr lang="ru-RU" sz="1400" u="none" strike="noStrike" dirty="0" smtClean="0">
                          <a:effectLst/>
                          <a:latin typeface="Times New Roman" panose="02020603050405020304" pitchFamily="18" charset="0"/>
                          <a:cs typeface="Times New Roman" panose="02020603050405020304" pitchFamily="18" charset="0"/>
                        </a:rPr>
                        <a:t>8 </a:t>
                      </a:r>
                      <a:r>
                        <a:rPr lang="ru-RU" sz="1400" u="none" strike="noStrike" dirty="0">
                          <a:effectLst/>
                          <a:latin typeface="Times New Roman" panose="02020603050405020304" pitchFamily="18" charset="0"/>
                          <a:cs typeface="Times New Roman" panose="02020603050405020304" pitchFamily="18" charset="0"/>
                        </a:rPr>
                        <a:t>584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3106</a:t>
                      </a:r>
                      <a:endParaRPr lang="ru-RU" sz="140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fontAlgn="ctr"/>
                      <a:r>
                        <a:rPr lang="ru-RU" sz="1200" u="none" strike="noStrike" dirty="0">
                          <a:effectLst/>
                          <a:latin typeface="Times New Roman" panose="02020603050405020304" pitchFamily="18" charset="0"/>
                          <a:cs typeface="Times New Roman" panose="02020603050405020304" pitchFamily="18" charset="0"/>
                        </a:rPr>
                        <a:t> Ұжымдық шарттың    9.8.тармағы.</a:t>
                      </a:r>
                      <a:endParaRPr lang="ru-RU" sz="12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r>
              <a:tr h="489145">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13</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b"/>
                      <a:r>
                        <a:rPr lang="ru-RU" sz="1400" u="none" strike="noStrike" dirty="0" smtClean="0">
                          <a:effectLst/>
                          <a:latin typeface="Times New Roman" panose="02020603050405020304" pitchFamily="18" charset="0"/>
                          <a:cs typeface="Times New Roman" panose="02020603050405020304" pitchFamily="18" charset="0"/>
                        </a:rPr>
                        <a:t>  Зейнеткерлік </a:t>
                      </a:r>
                      <a:r>
                        <a:rPr lang="ru-RU" sz="1400" u="none" strike="noStrike" dirty="0">
                          <a:effectLst/>
                          <a:latin typeface="Times New Roman" panose="02020603050405020304" pitchFamily="18" charset="0"/>
                          <a:cs typeface="Times New Roman" panose="02020603050405020304" pitchFamily="18" charset="0"/>
                        </a:rPr>
                        <a:t>жасқа шыққанда (</a:t>
                      </a:r>
                      <a:r>
                        <a:rPr lang="ru-RU" sz="1400" u="none" strike="noStrike" dirty="0" err="1" smtClean="0">
                          <a:effectLst/>
                          <a:latin typeface="Times New Roman" panose="02020603050405020304" pitchFamily="18" charset="0"/>
                          <a:cs typeface="Times New Roman" panose="02020603050405020304" pitchFamily="18" charset="0"/>
                        </a:rPr>
                        <a:t>ерлер</a:t>
                      </a:r>
                      <a:r>
                        <a:rPr lang="ru-RU" sz="1400" u="none" strike="noStrike" dirty="0" smtClean="0">
                          <a:effectLst/>
                          <a:latin typeface="Times New Roman" panose="02020603050405020304" pitchFamily="18" charset="0"/>
                          <a:cs typeface="Times New Roman" panose="02020603050405020304" pitchFamily="18" charset="0"/>
                        </a:rPr>
                        <a:t>- 63 жас  </a:t>
                      </a:r>
                      <a:r>
                        <a:rPr lang="ru-RU" sz="1400" u="none" strike="noStrike" dirty="0">
                          <a:effectLst/>
                          <a:latin typeface="Times New Roman" panose="02020603050405020304" pitchFamily="18" charset="0"/>
                          <a:cs typeface="Times New Roman" panose="02020603050405020304" pitchFamily="18" charset="0"/>
                        </a:rPr>
                        <a:t>әйелдер- 58 жас)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20</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2 </a:t>
                      </a:r>
                      <a:r>
                        <a:rPr lang="ru-RU" sz="1400" u="none" strike="noStrike" dirty="0">
                          <a:effectLst/>
                          <a:latin typeface="Times New Roman" panose="02020603050405020304" pitchFamily="18" charset="0"/>
                          <a:cs typeface="Times New Roman" panose="02020603050405020304" pitchFamily="18" charset="0"/>
                        </a:rPr>
                        <a:t>794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13 337</a:t>
                      </a:r>
                      <a:endParaRPr lang="ru-RU" sz="140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fontAlgn="ctr"/>
                      <a:r>
                        <a:rPr lang="ru-RU" sz="1200" u="none" strike="noStrike" dirty="0">
                          <a:effectLst/>
                          <a:latin typeface="Times New Roman" panose="02020603050405020304" pitchFamily="18" charset="0"/>
                          <a:cs typeface="Times New Roman" panose="02020603050405020304" pitchFamily="18" charset="0"/>
                        </a:rPr>
                        <a:t> Ұжымдық шарттың    9.4.11.тармағы.</a:t>
                      </a:r>
                      <a:endParaRPr lang="ru-RU" sz="12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r>
              <a:tr h="621078">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14</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marL="0" marR="0" indent="0" algn="ctr" defTabSz="1007943" rtl="0" eaLnBrk="1" fontAlgn="ctr" latinLnBrk="0" hangingPunct="1">
                        <a:lnSpc>
                          <a:spcPct val="100000"/>
                        </a:lnSpc>
                        <a:spcBef>
                          <a:spcPts val="0"/>
                        </a:spcBef>
                        <a:spcAft>
                          <a:spcPts val="0"/>
                        </a:spcAft>
                        <a:buClrTx/>
                        <a:buSzTx/>
                        <a:buFontTx/>
                        <a:buNone/>
                        <a:tabLst/>
                        <a:defRPr/>
                      </a:pPr>
                      <a:r>
                        <a:rPr lang="ru-RU" sz="1400" u="none" strike="noStrike" dirty="0" smtClean="0">
                          <a:effectLst/>
                          <a:latin typeface="Times New Roman" panose="02020603050405020304" pitchFamily="18" charset="0"/>
                          <a:cs typeface="Times New Roman" panose="02020603050405020304" pitchFamily="18" charset="0"/>
                        </a:rPr>
                        <a:t>  Халықаралық әйелдер күні мерекесі 8 наурызға (20 АЕК)</a:t>
                      </a:r>
                      <a:endParaRPr lang="ru-RU" sz="1400" b="0" i="0" u="none" strike="noStrike" dirty="0" smtClean="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114</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400" u="none" strike="noStrike" dirty="0" smtClean="0">
                          <a:effectLst/>
                          <a:latin typeface="Times New Roman" panose="02020603050405020304" pitchFamily="18" charset="0"/>
                          <a:cs typeface="Times New Roman" panose="02020603050405020304" pitchFamily="18" charset="0"/>
                        </a:rPr>
                        <a:t> </a:t>
                      </a:r>
                    </a:p>
                    <a:p>
                      <a:pPr marL="0" marR="0" indent="0" algn="ctr" defTabSz="914400" rtl="0" eaLnBrk="1" fontAlgn="t" latinLnBrk="0" hangingPunct="1">
                        <a:lnSpc>
                          <a:spcPct val="100000"/>
                        </a:lnSpc>
                        <a:spcBef>
                          <a:spcPts val="0"/>
                        </a:spcBef>
                        <a:spcAft>
                          <a:spcPts val="0"/>
                        </a:spcAft>
                        <a:buClrTx/>
                        <a:buSzTx/>
                        <a:buFontTx/>
                        <a:buNone/>
                        <a:tabLst/>
                        <a:defRPr/>
                      </a:pPr>
                      <a:r>
                        <a:rPr lang="ru-RU" sz="1400" dirty="0" smtClean="0">
                          <a:effectLst/>
                          <a:latin typeface="Times New Roman" panose="02020603050405020304" pitchFamily="18" charset="0"/>
                          <a:cs typeface="Times New Roman" panose="02020603050405020304" pitchFamily="18" charset="0"/>
                        </a:rPr>
                        <a:t>4836</a:t>
                      </a:r>
                    </a:p>
                    <a:p>
                      <a:pPr algn="ctr" fontAlgn="t"/>
                      <a:r>
                        <a:rPr lang="ru-RU" sz="1400" u="none" strike="noStrike" dirty="0" smtClean="0">
                          <a:effectLst/>
                          <a:latin typeface="Times New Roman" panose="02020603050405020304" pitchFamily="18" charset="0"/>
                          <a:cs typeface="Times New Roman" panose="02020603050405020304" pitchFamily="18" charset="0"/>
                        </a:rPr>
                        <a:t>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4836</a:t>
                      </a:r>
                      <a:endParaRPr lang="ru-RU" sz="140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rowSpan="2">
                  <a:txBody>
                    <a:bodyPr/>
                    <a:lstStyle/>
                    <a:p>
                      <a:pPr algn="ctr" fontAlgn="t"/>
                      <a:endParaRPr lang="ru-RU" sz="1200" u="none" strike="noStrike" dirty="0" smtClean="0">
                        <a:effectLst/>
                        <a:latin typeface="Times New Roman" panose="02020603050405020304" pitchFamily="18" charset="0"/>
                        <a:cs typeface="Times New Roman" panose="02020603050405020304" pitchFamily="18" charset="0"/>
                      </a:endParaRPr>
                    </a:p>
                    <a:p>
                      <a:pPr algn="ctr" fontAlgn="t"/>
                      <a:r>
                        <a:rPr lang="ru-RU" sz="1200" u="none" strike="noStrike" dirty="0" smtClean="0">
                          <a:effectLst/>
                          <a:latin typeface="Times New Roman" panose="02020603050405020304" pitchFamily="18" charset="0"/>
                          <a:cs typeface="Times New Roman" panose="02020603050405020304" pitchFamily="18" charset="0"/>
                        </a:rPr>
                        <a:t>Ұжымдық </a:t>
                      </a:r>
                      <a:r>
                        <a:rPr lang="ru-RU" sz="1200" u="none" strike="noStrike" dirty="0">
                          <a:effectLst/>
                          <a:latin typeface="Times New Roman" panose="02020603050405020304" pitchFamily="18" charset="0"/>
                          <a:cs typeface="Times New Roman" panose="02020603050405020304" pitchFamily="18" charset="0"/>
                        </a:rPr>
                        <a:t>шарттың    9.4.10.тармағы.</a:t>
                      </a:r>
                      <a:endParaRPr lang="ru-RU" sz="12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r>
              <a:tr h="520516">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15</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marL="0" marR="0" indent="0" algn="ctr" defTabSz="1007943" rtl="0" eaLnBrk="1" fontAlgn="auto" latinLnBrk="0" hangingPunct="1">
                        <a:lnSpc>
                          <a:spcPct val="100000"/>
                        </a:lnSpc>
                        <a:spcBef>
                          <a:spcPts val="0"/>
                        </a:spcBef>
                        <a:spcAft>
                          <a:spcPts val="0"/>
                        </a:spcAft>
                        <a:buClrTx/>
                        <a:buSzTx/>
                        <a:buFontTx/>
                        <a:buNone/>
                        <a:tabLst/>
                        <a:defRPr/>
                      </a:pPr>
                      <a:r>
                        <a:rPr lang="ru-RU" sz="1400" u="none" strike="noStrike" dirty="0" smtClean="0">
                          <a:effectLst/>
                          <a:latin typeface="Times New Roman" panose="02020603050405020304" pitchFamily="18" charset="0"/>
                          <a:cs typeface="Times New Roman" panose="02020603050405020304" pitchFamily="18" charset="0"/>
                        </a:rPr>
                        <a:t>  Халықаралық әйелдер күні мерекесі 8 </a:t>
                      </a:r>
                      <a:r>
                        <a:rPr lang="ru-RU" sz="1400" u="none" strike="noStrike" dirty="0" err="1" smtClean="0">
                          <a:effectLst/>
                          <a:latin typeface="Times New Roman" panose="02020603050405020304" pitchFamily="18" charset="0"/>
                          <a:cs typeface="Times New Roman" panose="02020603050405020304" pitchFamily="18" charset="0"/>
                        </a:rPr>
                        <a:t>наурызға</a:t>
                      </a:r>
                      <a:r>
                        <a:rPr lang="ru-RU" sz="1400" u="none" strike="noStrike" dirty="0" smtClean="0">
                          <a:effectLst/>
                          <a:latin typeface="Times New Roman" panose="02020603050405020304" pitchFamily="18" charset="0"/>
                          <a:cs typeface="Times New Roman" panose="02020603050405020304" pitchFamily="18" charset="0"/>
                        </a:rPr>
                        <a:t> (зейнеткерлерге) (20 АЕК)</a:t>
                      </a:r>
                      <a:endParaRPr lang="ru-RU" sz="1400" b="0" i="0" u="none" strike="noStrike" dirty="0" smtClean="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marL="0" algn="ctr" defTabSz="1007943" rtl="0" eaLnBrk="1" fontAlgn="t" latinLnBrk="0" hangingPunct="1"/>
                      <a:r>
                        <a:rPr lang="kk-KZ" sz="1400" u="none" strike="noStrike" kern="1200" dirty="0" smtClean="0">
                          <a:effectLst/>
                          <a:latin typeface="Times New Roman" panose="02020603050405020304" pitchFamily="18" charset="0"/>
                          <a:cs typeface="Times New Roman" panose="02020603050405020304" pitchFamily="18" charset="0"/>
                        </a:rPr>
                        <a:t>45</a:t>
                      </a:r>
                      <a:endParaRPr lang="ru-RU" sz="1400" b="0" i="0" u="none" strike="noStrike" kern="1200" dirty="0">
                        <a:solidFill>
                          <a:srgbClr val="002060"/>
                        </a:solidFill>
                        <a:effectLst/>
                        <a:latin typeface="Times New Roman" panose="02020603050405020304" pitchFamily="18" charset="0"/>
                        <a:ea typeface="+mn-ea"/>
                        <a:cs typeface="Times New Roman" panose="02020603050405020304" pitchFamily="18" charset="0"/>
                      </a:endParaRPr>
                    </a:p>
                  </a:txBody>
                  <a:tcPr marL="8146" marR="8146" marT="8146" marB="0" anchor="ctr"/>
                </a:tc>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753   </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1 061</a:t>
                      </a:r>
                      <a:endParaRPr lang="ru-RU" sz="140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vMerge="1">
                  <a:txBody>
                    <a:bodyPr/>
                    <a:lstStyle/>
                    <a:p>
                      <a:endParaRPr lang="ru-RU"/>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623859">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16</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smtClean="0">
                          <a:effectLst/>
                          <a:latin typeface="Times New Roman" panose="02020603050405020304" pitchFamily="18" charset="0"/>
                          <a:cs typeface="Times New Roman" panose="02020603050405020304" pitchFamily="18" charset="0"/>
                        </a:rPr>
                        <a:t>  Жүкті </a:t>
                      </a:r>
                      <a:r>
                        <a:rPr lang="ru-RU" sz="1400" u="none" strike="noStrike" dirty="0">
                          <a:effectLst/>
                          <a:latin typeface="Times New Roman" panose="02020603050405020304" pitchFamily="18" charset="0"/>
                          <a:cs typeface="Times New Roman" panose="02020603050405020304" pitchFamily="18" charset="0"/>
                        </a:rPr>
                        <a:t>және босануына байланысты</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1</a:t>
                      </a:r>
                      <a:endParaRPr lang="ru-RU" sz="14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kk-KZ" sz="1400" dirty="0" smtClean="0">
                          <a:effectLst/>
                          <a:latin typeface="Times New Roman" panose="02020603050405020304" pitchFamily="18" charset="0"/>
                          <a:cs typeface="Times New Roman" panose="02020603050405020304" pitchFamily="18" charset="0"/>
                        </a:rPr>
                        <a:t>1 198</a:t>
                      </a:r>
                      <a:endParaRPr lang="ru-RU" sz="140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1 778</a:t>
                      </a:r>
                      <a:endParaRPr lang="ru-RU" sz="1400" dirty="0">
                        <a:solidFill>
                          <a:srgbClr val="00206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rtl="0" fontAlgn="t"/>
                      <a:r>
                        <a:rPr lang="ru-RU" sz="1200" u="none" strike="noStrike" dirty="0">
                          <a:effectLst/>
                          <a:latin typeface="Times New Roman" panose="02020603050405020304" pitchFamily="18" charset="0"/>
                          <a:cs typeface="Times New Roman" panose="02020603050405020304" pitchFamily="18" charset="0"/>
                        </a:rPr>
                        <a:t>  "АНС" ЖШС   06.11.13г. шығ.№1373 хаты.</a:t>
                      </a:r>
                      <a:endParaRPr lang="ru-RU" sz="1200" b="0" i="0" u="none" strike="noStrike" dirty="0">
                        <a:solidFill>
                          <a:srgbClr val="002060"/>
                        </a:solidFill>
                        <a:effectLst/>
                        <a:latin typeface="Times New Roman" panose="02020603050405020304" pitchFamily="18" charset="0"/>
                        <a:cs typeface="Times New Roman" panose="02020603050405020304" pitchFamily="18" charset="0"/>
                      </a:endParaRPr>
                    </a:p>
                  </a:txBody>
                  <a:tcPr marL="8146" marR="8146" marT="8146" marB="0" anchor="ctr"/>
                </a:tc>
              </a:tr>
            </a:tbl>
          </a:graphicData>
        </a:graphic>
      </p:graphicFrame>
      <p:sp>
        <p:nvSpPr>
          <p:cNvPr id="10" name="Заголовок 1"/>
          <p:cNvSpPr txBox="1">
            <a:spLocks/>
          </p:cNvSpPr>
          <p:nvPr/>
        </p:nvSpPr>
        <p:spPr>
          <a:xfrm>
            <a:off x="-88666" y="548680"/>
            <a:ext cx="9152195" cy="5575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801654">
              <a:lnSpc>
                <a:spcPct val="100000"/>
              </a:lnSpc>
              <a:spcBef>
                <a:spcPts val="0"/>
              </a:spcBef>
              <a:defRPr/>
            </a:pPr>
            <a:r>
              <a:rPr lang="kk-KZ" sz="1400" b="1" dirty="0">
                <a:solidFill>
                  <a:schemeClr val="bg1"/>
                </a:solidFill>
                <a:latin typeface="Times New Roman" panose="02020603050405020304" pitchFamily="18" charset="0"/>
                <a:cs typeface="Times New Roman" panose="02020603050405020304" pitchFamily="18" charset="0"/>
              </a:rPr>
              <a:t>Әлеуметтік төлемдердің, өтемақылар мен </a:t>
            </a:r>
          </a:p>
          <a:p>
            <a:pPr algn="r" defTabSz="801654">
              <a:lnSpc>
                <a:spcPct val="100000"/>
              </a:lnSpc>
              <a:spcBef>
                <a:spcPts val="0"/>
              </a:spcBef>
              <a:defRPr/>
            </a:pPr>
            <a:r>
              <a:rPr lang="kk-KZ" sz="1400" b="1" dirty="0">
                <a:solidFill>
                  <a:schemeClr val="bg1"/>
                </a:solidFill>
                <a:latin typeface="Times New Roman" panose="02020603050405020304" pitchFamily="18" charset="0"/>
                <a:cs typeface="Times New Roman" panose="02020603050405020304" pitchFamily="18" charset="0"/>
              </a:rPr>
              <a:t>кепілдіктердің төленуін талдау</a:t>
            </a:r>
            <a:endParaRPr lang="ru-RU" sz="1400" b="1" dirty="0">
              <a:solidFill>
                <a:schemeClr val="bg1"/>
              </a:solidFill>
              <a:latin typeface="Times New Roman" panose="02020603050405020304" pitchFamily="18" charset="0"/>
              <a:cs typeface="Times New Roman" panose="02020603050405020304" pitchFamily="18" charset="0"/>
            </a:endParaRPr>
          </a:p>
        </p:txBody>
      </p:sp>
      <p:sp>
        <p:nvSpPr>
          <p:cNvPr id="11" name="Заголовок 1"/>
          <p:cNvSpPr>
            <a:spLocks noGrp="1"/>
          </p:cNvSpPr>
          <p:nvPr>
            <p:ph type="title"/>
          </p:nvPr>
        </p:nvSpPr>
        <p:spPr>
          <a:xfrm>
            <a:off x="0" y="1340768"/>
            <a:ext cx="1875890" cy="337690"/>
          </a:xfrm>
        </p:spPr>
        <p:txBody>
          <a:bodyPr>
            <a:noAutofit/>
          </a:bodyPr>
          <a:lstStyle/>
          <a:p>
            <a:pPr lvl="0" algn="ctr">
              <a:lnSpc>
                <a:spcPct val="100000"/>
              </a:lnSpc>
            </a:pPr>
            <a:r>
              <a:rPr lang="ru-RU" sz="1200" b="1" dirty="0">
                <a:solidFill>
                  <a:srgbClr val="002060"/>
                </a:solidFill>
                <a:latin typeface="Times New Roman" panose="02020603050405020304" pitchFamily="18" charset="0"/>
                <a:cs typeface="Times New Roman" panose="02020603050405020304" pitchFamily="18" charset="0"/>
              </a:rPr>
              <a:t/>
            </a:r>
            <a:br>
              <a:rPr lang="ru-RU" sz="1200" b="1" dirty="0">
                <a:solidFill>
                  <a:srgbClr val="002060"/>
                </a:solidFill>
                <a:latin typeface="Times New Roman" panose="02020603050405020304" pitchFamily="18" charset="0"/>
                <a:cs typeface="Times New Roman" panose="02020603050405020304" pitchFamily="18" charset="0"/>
              </a:rPr>
            </a:br>
            <a:r>
              <a:rPr lang="kk-KZ" sz="1200" b="1" dirty="0" smtClean="0">
                <a:solidFill>
                  <a:srgbClr val="002060"/>
                </a:solidFill>
                <a:latin typeface="Times New Roman" panose="02020603050405020304" pitchFamily="18" charset="0"/>
                <a:cs typeface="Times New Roman" panose="02020603050405020304" pitchFamily="18" charset="0"/>
              </a:rPr>
              <a:t>кестенің жалғасы</a:t>
            </a:r>
            <a:r>
              <a:rPr lang="ru-RU" sz="1200" b="1" dirty="0">
                <a:solidFill>
                  <a:srgbClr val="002060"/>
                </a:solidFill>
                <a:latin typeface="Times New Roman" panose="02020603050405020304" pitchFamily="18" charset="0"/>
                <a:cs typeface="Times New Roman" panose="02020603050405020304" pitchFamily="18" charset="0"/>
              </a:rPr>
              <a:t/>
            </a:r>
            <a:br>
              <a:rPr lang="ru-RU" sz="1200" b="1" dirty="0">
                <a:solidFill>
                  <a:srgbClr val="002060"/>
                </a:solidFill>
                <a:latin typeface="Times New Roman" panose="02020603050405020304" pitchFamily="18" charset="0"/>
                <a:cs typeface="Times New Roman" panose="02020603050405020304" pitchFamily="18" charset="0"/>
              </a:rPr>
            </a:br>
            <a:endParaRPr lang="ru-RU" sz="1200" b="1" dirty="0">
              <a:solidFill>
                <a:srgbClr val="002060"/>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a:stretch>
            <a:fillRect/>
          </a:stretch>
        </p:blipFill>
        <p:spPr>
          <a:xfrm>
            <a:off x="1259632" y="404664"/>
            <a:ext cx="1890210" cy="720080"/>
          </a:xfrm>
          <a:prstGeom prst="rect">
            <a:avLst/>
          </a:prstGeom>
        </p:spPr>
      </p:pic>
    </p:spTree>
    <p:extLst>
      <p:ext uri="{BB962C8B-B14F-4D97-AF65-F5344CB8AC3E}">
        <p14:creationId xmlns:p14="http://schemas.microsoft.com/office/powerpoint/2010/main" val="2005998317"/>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11"/>
          <p:cNvGraphicFramePr>
            <a:graphicFrameLocks noGrp="1"/>
          </p:cNvGraphicFramePr>
          <p:nvPr>
            <p:ph idx="1"/>
            <p:extLst>
              <p:ext uri="{D42A27DB-BD31-4B8C-83A1-F6EECF244321}">
                <p14:modId xmlns:p14="http://schemas.microsoft.com/office/powerpoint/2010/main" val="668263321"/>
              </p:ext>
            </p:extLst>
          </p:nvPr>
        </p:nvGraphicFramePr>
        <p:xfrm>
          <a:off x="323528" y="1959342"/>
          <a:ext cx="8594739" cy="3413874"/>
        </p:xfrm>
        <a:graphic>
          <a:graphicData uri="http://schemas.openxmlformats.org/drawingml/2006/table">
            <a:tbl>
              <a:tblPr>
                <a:tableStyleId>{616DA210-FB5B-4158-B5E0-FEB733F419BA}</a:tableStyleId>
              </a:tblPr>
              <a:tblGrid>
                <a:gridCol w="484251"/>
                <a:gridCol w="3487571"/>
                <a:gridCol w="936104"/>
                <a:gridCol w="689443"/>
                <a:gridCol w="894733"/>
                <a:gridCol w="2102637"/>
              </a:tblGrid>
              <a:tr h="2467297">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17</a:t>
                      </a:r>
                      <a:endParaRPr lang="ru-RU" sz="1400" b="0" i="0" u="none" strike="noStrike" dirty="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ru-RU" sz="1400" u="none" strike="noStrike" dirty="0">
                          <a:effectLst/>
                          <a:latin typeface="Times New Roman" panose="02020603050405020304" pitchFamily="18" charset="0"/>
                          <a:cs typeface="Times New Roman" panose="02020603050405020304" pitchFamily="18" charset="0"/>
                        </a:rPr>
                        <a:t>Қызметкердің еңбекке жарамсыздығы 30 күнтізбелік күннен артық болса, уақытша еңбекке жарамсыздықтың 31 күнінен бастап  Жұмыс беруші оның айлық тарифтік ставкасының 50 пайызы мөлшерінде қосымша материалдық көмек көрсетеді.  Бұл жағдайда Жұмыс беруші төлейтін материалдық көмек мөлшері бір күнтізбелік жылда 10 күні есебінен аспайды.</a:t>
                      </a:r>
                      <a:endParaRPr lang="ru-RU" sz="1400" b="0" i="0" u="none" strike="noStrike" dirty="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2</a:t>
                      </a:r>
                      <a:endParaRPr lang="ru-RU" sz="1400" b="0" i="0" u="none" strike="noStrike" dirty="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endParaRPr lang="ru-RU"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82</a:t>
                      </a:r>
                      <a:endParaRPr lang="ru-RU"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ru-RU" sz="1400" u="none" strike="noStrike" dirty="0">
                          <a:effectLst/>
                          <a:latin typeface="Times New Roman" panose="02020603050405020304" pitchFamily="18" charset="0"/>
                          <a:cs typeface="Times New Roman" panose="02020603050405020304" pitchFamily="18" charset="0"/>
                        </a:rPr>
                        <a:t>  Ұжымдық шартқа  №4 </a:t>
                      </a:r>
                      <a:r>
                        <a:rPr lang="ru-RU" sz="1400" u="none" strike="noStrike" dirty="0" smtClean="0">
                          <a:effectLst/>
                          <a:latin typeface="Times New Roman" panose="02020603050405020304" pitchFamily="18" charset="0"/>
                          <a:cs typeface="Times New Roman" panose="02020603050405020304" pitchFamily="18" charset="0"/>
                        </a:rPr>
                        <a:t>қосымша 19</a:t>
                      </a:r>
                    </a:p>
                    <a:p>
                      <a:pPr algn="ctr" rtl="0" fontAlgn="ctr"/>
                      <a:r>
                        <a:rPr lang="ru-RU" sz="1400" u="none" strike="noStrike" dirty="0" smtClean="0">
                          <a:effectLst/>
                          <a:latin typeface="Times New Roman" panose="02020603050405020304" pitchFamily="18" charset="0"/>
                          <a:cs typeface="Times New Roman" panose="02020603050405020304" pitchFamily="18" charset="0"/>
                        </a:rPr>
                        <a:t>келісімінің   </a:t>
                      </a:r>
                      <a:r>
                        <a:rPr lang="ru-RU" sz="1400" u="none" strike="noStrike" dirty="0">
                          <a:effectLst/>
                          <a:latin typeface="Times New Roman" panose="02020603050405020304" pitchFamily="18" charset="0"/>
                          <a:cs typeface="Times New Roman" panose="02020603050405020304" pitchFamily="18" charset="0"/>
                        </a:rPr>
                        <a:t>9.9.1.тармағы.</a:t>
                      </a:r>
                      <a:endParaRPr lang="ru-RU" sz="1400" b="0" i="0" u="none" strike="noStrike" dirty="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r>
              <a:tr h="946577">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18</a:t>
                      </a:r>
                      <a:endParaRPr lang="ru-RU" sz="1400" b="0" i="0" u="none" strike="noStrike" dirty="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kumimoji="0" lang="ru-RU" sz="1400" kern="1200" dirty="0" err="1" smtClean="0">
                          <a:effectLst/>
                          <a:latin typeface="Times New Roman" panose="02020603050405020304" pitchFamily="18" charset="0"/>
                          <a:cs typeface="Times New Roman" panose="02020603050405020304" pitchFamily="18" charset="0"/>
                        </a:rPr>
                        <a:t>Өндірісте</a:t>
                      </a:r>
                      <a:r>
                        <a:rPr kumimoji="0" lang="ru-RU" sz="1400" kern="1200" dirty="0" smtClean="0">
                          <a:effectLst/>
                          <a:latin typeface="Times New Roman" panose="02020603050405020304" pitchFamily="18" charset="0"/>
                          <a:cs typeface="Times New Roman" panose="02020603050405020304" pitchFamily="18" charset="0"/>
                        </a:rPr>
                        <a:t> </a:t>
                      </a:r>
                      <a:r>
                        <a:rPr kumimoji="0" lang="ru-RU" sz="1400" kern="1200" dirty="0" err="1" smtClean="0">
                          <a:effectLst/>
                          <a:latin typeface="Times New Roman" panose="02020603050405020304" pitchFamily="18" charset="0"/>
                          <a:cs typeface="Times New Roman" panose="02020603050405020304" pitchFamily="18" charset="0"/>
                        </a:rPr>
                        <a:t>жарақат</a:t>
                      </a:r>
                      <a:r>
                        <a:rPr kumimoji="0" lang="ru-RU" sz="1400" kern="1200" dirty="0" smtClean="0">
                          <a:effectLst/>
                          <a:latin typeface="Times New Roman" panose="02020603050405020304" pitchFamily="18" charset="0"/>
                          <a:cs typeface="Times New Roman" panose="02020603050405020304" pitchFamily="18" charset="0"/>
                        </a:rPr>
                        <a:t> </a:t>
                      </a:r>
                      <a:r>
                        <a:rPr kumimoji="0" lang="ru-RU" sz="1400" kern="1200" dirty="0" err="1" smtClean="0">
                          <a:effectLst/>
                          <a:latin typeface="Times New Roman" panose="02020603050405020304" pitchFamily="18" charset="0"/>
                          <a:cs typeface="Times New Roman" panose="02020603050405020304" pitchFamily="18" charset="0"/>
                        </a:rPr>
                        <a:t>алған</a:t>
                      </a:r>
                      <a:r>
                        <a:rPr kumimoji="0" lang="ru-RU" sz="1400" kern="1200" dirty="0" smtClean="0">
                          <a:effectLst/>
                          <a:latin typeface="Times New Roman" panose="02020603050405020304" pitchFamily="18" charset="0"/>
                          <a:cs typeface="Times New Roman" panose="02020603050405020304" pitchFamily="18" charset="0"/>
                        </a:rPr>
                        <a:t> </a:t>
                      </a:r>
                      <a:r>
                        <a:rPr kumimoji="0" lang="ru-RU" sz="1400" kern="1200" dirty="0" err="1" smtClean="0">
                          <a:effectLst/>
                          <a:latin typeface="Times New Roman" panose="02020603050405020304" pitchFamily="18" charset="0"/>
                          <a:cs typeface="Times New Roman" panose="02020603050405020304" pitchFamily="18" charset="0"/>
                        </a:rPr>
                        <a:t>бұрынғы</a:t>
                      </a:r>
                      <a:r>
                        <a:rPr kumimoji="0" lang="ru-RU" sz="1400" kern="1200" dirty="0" smtClean="0">
                          <a:effectLst/>
                          <a:latin typeface="Times New Roman" panose="02020603050405020304" pitchFamily="18" charset="0"/>
                          <a:cs typeface="Times New Roman" panose="02020603050405020304" pitchFamily="18" charset="0"/>
                        </a:rPr>
                        <a:t> </a:t>
                      </a:r>
                      <a:r>
                        <a:rPr kumimoji="0" lang="ru-RU" sz="1400" kern="1200" dirty="0" err="1" smtClean="0">
                          <a:effectLst/>
                          <a:latin typeface="Times New Roman" panose="02020603050405020304" pitchFamily="18" charset="0"/>
                          <a:cs typeface="Times New Roman" panose="02020603050405020304" pitchFamily="18" charset="0"/>
                        </a:rPr>
                        <a:t>жұмысшыларға</a:t>
                      </a:r>
                      <a:r>
                        <a:rPr kumimoji="0" lang="ru-RU" sz="1400" kern="1200" dirty="0" smtClean="0">
                          <a:effectLst/>
                          <a:latin typeface="Times New Roman" panose="02020603050405020304" pitchFamily="18" charset="0"/>
                          <a:cs typeface="Times New Roman" panose="02020603050405020304" pitchFamily="18" charset="0"/>
                        </a:rPr>
                        <a:t> материалдық көмек</a:t>
                      </a:r>
                      <a:endParaRPr kumimoji="0" lang="ru-RU" sz="1400" kern="1200" dirty="0" smtClean="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fontAlgn="t"/>
                      <a:r>
                        <a:rPr lang="kk-KZ" sz="1400" u="none" strike="noStrike" dirty="0" smtClean="0">
                          <a:effectLst/>
                          <a:latin typeface="Times New Roman" panose="02020603050405020304" pitchFamily="18" charset="0"/>
                          <a:cs typeface="Times New Roman" panose="02020603050405020304" pitchFamily="18" charset="0"/>
                        </a:rPr>
                        <a:t>3</a:t>
                      </a:r>
                      <a:endParaRPr lang="ru-RU" sz="1400" b="0" i="0" u="none" strike="noStrike" dirty="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0</a:t>
                      </a:r>
                      <a:endParaRPr lang="ru-RU"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471</a:t>
                      </a:r>
                      <a:endParaRPr lang="ru-RU"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58652" marR="58652" marT="0" marB="0" anchor="ctr"/>
                </a:tc>
                <a:tc>
                  <a:txBody>
                    <a:bodyPr/>
                    <a:lstStyle/>
                    <a:p>
                      <a:pPr algn="ctr" rtl="0" fontAlgn="ctr"/>
                      <a:r>
                        <a:rPr lang="ru-RU" sz="1400" u="none" strike="noStrike" dirty="0" smtClean="0">
                          <a:effectLst/>
                          <a:latin typeface="Times New Roman" panose="02020603050405020304" pitchFamily="18" charset="0"/>
                          <a:cs typeface="Times New Roman" panose="02020603050405020304" pitchFamily="18" charset="0"/>
                        </a:rPr>
                        <a:t>ҚР АК 937 б. 1т.</a:t>
                      </a:r>
                    </a:p>
                    <a:p>
                      <a:pPr algn="ctr" rtl="0" fontAlgn="ctr"/>
                      <a:endParaRPr lang="ru-RU" sz="1400" b="0" i="0" u="none" strike="noStrike" dirty="0">
                        <a:solidFill>
                          <a:sysClr val="windowText" lastClr="000000"/>
                        </a:solidFill>
                        <a:effectLst/>
                        <a:latin typeface="Times New Roman" panose="02020603050405020304" pitchFamily="18" charset="0"/>
                        <a:cs typeface="Times New Roman" panose="02020603050405020304" pitchFamily="18" charset="0"/>
                      </a:endParaRPr>
                    </a:p>
                  </a:txBody>
                  <a:tcPr marL="8146" marR="8146" marT="8146" marB="0" anchor="ctr"/>
                </a:tc>
              </a:tr>
            </a:tbl>
          </a:graphicData>
        </a:graphic>
      </p:graphicFrame>
      <p:sp>
        <p:nvSpPr>
          <p:cNvPr id="6" name="TextBox 5"/>
          <p:cNvSpPr txBox="1"/>
          <p:nvPr/>
        </p:nvSpPr>
        <p:spPr>
          <a:xfrm>
            <a:off x="8032136" y="976229"/>
            <a:ext cx="981132" cy="289454"/>
          </a:xfrm>
          <a:prstGeom prst="rect">
            <a:avLst/>
          </a:prstGeom>
          <a:noFill/>
        </p:spPr>
        <p:txBody>
          <a:bodyPr wrap="none" lIns="78183" tIns="39092" rIns="78183" bIns="39092" rtlCol="0">
            <a:spAutoFit/>
          </a:bodyPr>
          <a:lstStyle/>
          <a:p>
            <a:r>
              <a:rPr lang="ru-RU" sz="1368" b="1" dirty="0">
                <a:latin typeface="Times New Roman" panose="02020603050405020304" pitchFamily="18" charset="0"/>
                <a:cs typeface="Times New Roman" panose="02020603050405020304" pitchFamily="18" charset="0"/>
              </a:rPr>
              <a:t>мың теңге</a:t>
            </a:r>
          </a:p>
        </p:txBody>
      </p:sp>
      <p:sp>
        <p:nvSpPr>
          <p:cNvPr id="10" name="Заголовок 1"/>
          <p:cNvSpPr txBox="1">
            <a:spLocks/>
          </p:cNvSpPr>
          <p:nvPr/>
        </p:nvSpPr>
        <p:spPr>
          <a:xfrm>
            <a:off x="-88666" y="548680"/>
            <a:ext cx="9152195" cy="5575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801654">
              <a:lnSpc>
                <a:spcPct val="100000"/>
              </a:lnSpc>
              <a:spcBef>
                <a:spcPts val="0"/>
              </a:spcBef>
              <a:defRPr/>
            </a:pPr>
            <a:r>
              <a:rPr lang="kk-KZ" sz="1400" b="1" dirty="0">
                <a:solidFill>
                  <a:schemeClr val="bg1"/>
                </a:solidFill>
                <a:latin typeface="Times New Roman" panose="02020603050405020304" pitchFamily="18" charset="0"/>
                <a:cs typeface="Times New Roman" panose="02020603050405020304" pitchFamily="18" charset="0"/>
              </a:rPr>
              <a:t>Әлеуметтік төлемдердің, өтемақылар мен </a:t>
            </a:r>
          </a:p>
          <a:p>
            <a:pPr algn="r" defTabSz="801654">
              <a:lnSpc>
                <a:spcPct val="100000"/>
              </a:lnSpc>
              <a:spcBef>
                <a:spcPts val="0"/>
              </a:spcBef>
              <a:defRPr/>
            </a:pPr>
            <a:r>
              <a:rPr lang="kk-KZ" sz="1400" b="1" dirty="0">
                <a:solidFill>
                  <a:schemeClr val="bg1"/>
                </a:solidFill>
                <a:latin typeface="Times New Roman" panose="02020603050405020304" pitchFamily="18" charset="0"/>
                <a:cs typeface="Times New Roman" panose="02020603050405020304" pitchFamily="18" charset="0"/>
              </a:rPr>
              <a:t>кепілдіктердің төленуін талдау</a:t>
            </a:r>
            <a:endParaRPr lang="ru-RU" sz="1400" b="1" dirty="0">
              <a:solidFill>
                <a:schemeClr val="bg1"/>
              </a:solidFill>
              <a:latin typeface="Times New Roman" panose="02020603050405020304" pitchFamily="18" charset="0"/>
              <a:cs typeface="Times New Roman" panose="02020603050405020304" pitchFamily="18" charset="0"/>
            </a:endParaRPr>
          </a:p>
        </p:txBody>
      </p:sp>
      <p:sp>
        <p:nvSpPr>
          <p:cNvPr id="11" name="Заголовок 1"/>
          <p:cNvSpPr>
            <a:spLocks noGrp="1"/>
          </p:cNvSpPr>
          <p:nvPr>
            <p:ph type="title"/>
          </p:nvPr>
        </p:nvSpPr>
        <p:spPr>
          <a:xfrm>
            <a:off x="251520" y="1435126"/>
            <a:ext cx="1875890" cy="337690"/>
          </a:xfrm>
        </p:spPr>
        <p:txBody>
          <a:bodyPr>
            <a:noAutofit/>
          </a:bodyPr>
          <a:lstStyle/>
          <a:p>
            <a:pPr lvl="0" algn="ctr">
              <a:lnSpc>
                <a:spcPct val="100000"/>
              </a:lnSpc>
            </a:pPr>
            <a:r>
              <a:rPr lang="ru-RU" sz="1200" b="1" dirty="0">
                <a:solidFill>
                  <a:srgbClr val="002060"/>
                </a:solidFill>
                <a:latin typeface="Times New Roman" panose="02020603050405020304" pitchFamily="18" charset="0"/>
                <a:cs typeface="Times New Roman" panose="02020603050405020304" pitchFamily="18" charset="0"/>
              </a:rPr>
              <a:t/>
            </a:r>
            <a:br>
              <a:rPr lang="ru-RU" sz="1200" b="1" dirty="0">
                <a:solidFill>
                  <a:srgbClr val="002060"/>
                </a:solidFill>
                <a:latin typeface="Times New Roman" panose="02020603050405020304" pitchFamily="18" charset="0"/>
                <a:cs typeface="Times New Roman" panose="02020603050405020304" pitchFamily="18" charset="0"/>
              </a:rPr>
            </a:br>
            <a:r>
              <a:rPr lang="kk-KZ" sz="1200" b="1" dirty="0" smtClean="0">
                <a:solidFill>
                  <a:srgbClr val="002060"/>
                </a:solidFill>
                <a:latin typeface="Times New Roman" panose="02020603050405020304" pitchFamily="18" charset="0"/>
                <a:cs typeface="Times New Roman" panose="02020603050405020304" pitchFamily="18" charset="0"/>
              </a:rPr>
              <a:t>кестенің жалғасы</a:t>
            </a:r>
            <a:r>
              <a:rPr lang="ru-RU" sz="1200" b="1" dirty="0">
                <a:solidFill>
                  <a:srgbClr val="002060"/>
                </a:solidFill>
                <a:latin typeface="Times New Roman" panose="02020603050405020304" pitchFamily="18" charset="0"/>
                <a:cs typeface="Times New Roman" panose="02020603050405020304" pitchFamily="18" charset="0"/>
              </a:rPr>
              <a:t/>
            </a:r>
            <a:br>
              <a:rPr lang="ru-RU" sz="1200" b="1" dirty="0">
                <a:solidFill>
                  <a:srgbClr val="002060"/>
                </a:solidFill>
                <a:latin typeface="Times New Roman" panose="02020603050405020304" pitchFamily="18" charset="0"/>
                <a:cs typeface="Times New Roman" panose="02020603050405020304" pitchFamily="18" charset="0"/>
              </a:rPr>
            </a:br>
            <a:endParaRPr lang="ru-RU" sz="1200" b="1" dirty="0">
              <a:solidFill>
                <a:srgbClr val="002060"/>
              </a:solidFill>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2"/>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1387610474"/>
      </p:ext>
    </p:extLst>
  </p:cSld>
  <p:clrMapOvr>
    <a:masterClrMapping/>
  </p:clrMapOvr>
  <p:transition spd="slow">
    <p:push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02" y="1700808"/>
            <a:ext cx="9195604" cy="5013176"/>
          </a:xfrm>
          <a:prstGeom prst="rect">
            <a:avLst/>
          </a:prstGeom>
        </p:spPr>
      </p:pic>
      <p:sp>
        <p:nvSpPr>
          <p:cNvPr id="7" name="Заголовок 1"/>
          <p:cNvSpPr txBox="1">
            <a:spLocks/>
          </p:cNvSpPr>
          <p:nvPr/>
        </p:nvSpPr>
        <p:spPr bwMode="white">
          <a:xfrm>
            <a:off x="971600" y="1231071"/>
            <a:ext cx="7995302" cy="4135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189" algn="ctr" rtl="0" eaLnBrk="1" fontAlgn="base" hangingPunct="1">
              <a:spcBef>
                <a:spcPct val="0"/>
              </a:spcBef>
              <a:spcAft>
                <a:spcPct val="0"/>
              </a:spcAft>
              <a:defRPr sz="3200">
                <a:solidFill>
                  <a:schemeClr val="bg1"/>
                </a:solidFill>
                <a:latin typeface="Verdana" pitchFamily="34" charset="0"/>
              </a:defRPr>
            </a:lvl6pPr>
            <a:lvl7pPr marL="914377" algn="ctr" rtl="0" eaLnBrk="1" fontAlgn="base" hangingPunct="1">
              <a:spcBef>
                <a:spcPct val="0"/>
              </a:spcBef>
              <a:spcAft>
                <a:spcPct val="0"/>
              </a:spcAft>
              <a:defRPr sz="3200">
                <a:solidFill>
                  <a:schemeClr val="bg1"/>
                </a:solidFill>
                <a:latin typeface="Verdana" pitchFamily="34" charset="0"/>
              </a:defRPr>
            </a:lvl7pPr>
            <a:lvl8pPr marL="1371566" algn="ctr" rtl="0" eaLnBrk="1" fontAlgn="base" hangingPunct="1">
              <a:spcBef>
                <a:spcPct val="0"/>
              </a:spcBef>
              <a:spcAft>
                <a:spcPct val="0"/>
              </a:spcAft>
              <a:defRPr sz="3200">
                <a:solidFill>
                  <a:schemeClr val="bg1"/>
                </a:solidFill>
                <a:latin typeface="Verdana" pitchFamily="34" charset="0"/>
              </a:defRPr>
            </a:lvl8pPr>
            <a:lvl9pPr marL="1828754" algn="ctr" rtl="0" eaLnBrk="1" fontAlgn="base" hangingPunct="1">
              <a:spcBef>
                <a:spcPct val="0"/>
              </a:spcBef>
              <a:spcAft>
                <a:spcPct val="0"/>
              </a:spcAft>
              <a:defRPr sz="3200">
                <a:solidFill>
                  <a:schemeClr val="bg1"/>
                </a:solidFill>
                <a:latin typeface="Verdana" pitchFamily="34" charset="0"/>
              </a:defRPr>
            </a:lvl9pPr>
          </a:lstStyle>
          <a:p>
            <a:r>
              <a:rPr lang="kk-KZ" sz="1800" b="1" dirty="0">
                <a:solidFill>
                  <a:srgbClr val="002060"/>
                </a:solidFill>
                <a:latin typeface="Times New Roman" panose="02020603050405020304" pitchFamily="18" charset="0"/>
                <a:cs typeface="Times New Roman" panose="02020603050405020304" pitchFamily="18" charset="0"/>
              </a:rPr>
              <a:t>Әлеуметтік ахуалды тексеру </a:t>
            </a:r>
            <a:r>
              <a:rPr lang="ru-RU" sz="1800" b="1" dirty="0">
                <a:solidFill>
                  <a:srgbClr val="002060"/>
                </a:solidFill>
                <a:latin typeface="Times New Roman" panose="02020603050405020304" pitchFamily="18" charset="0"/>
                <a:cs typeface="Times New Roman" panose="02020603050405020304" pitchFamily="18" charset="0"/>
              </a:rPr>
              <a:t>«</a:t>
            </a:r>
            <a:r>
              <a:rPr lang="en-US" sz="1800" b="1" dirty="0">
                <a:solidFill>
                  <a:srgbClr val="002060"/>
                </a:solidFill>
                <a:latin typeface="Times New Roman" panose="02020603050405020304" pitchFamily="18" charset="0"/>
                <a:cs typeface="Times New Roman" panose="02020603050405020304" pitchFamily="18" charset="0"/>
              </a:rPr>
              <a:t>ARTA</a:t>
            </a:r>
            <a:r>
              <a:rPr lang="ru-RU" sz="1800" b="1" dirty="0">
                <a:solidFill>
                  <a:srgbClr val="002060"/>
                </a:solidFill>
                <a:latin typeface="Times New Roman" panose="02020603050405020304" pitchFamily="18" charset="0"/>
                <a:cs typeface="Times New Roman" panose="02020603050405020304" pitchFamily="18" charset="0"/>
              </a:rPr>
              <a:t>»</a:t>
            </a:r>
            <a:r>
              <a:rPr lang="en-US" sz="1800" b="1" dirty="0">
                <a:solidFill>
                  <a:srgbClr val="002060"/>
                </a:solidFill>
                <a:latin typeface="Times New Roman" panose="02020603050405020304" pitchFamily="18" charset="0"/>
                <a:cs typeface="Times New Roman" panose="02020603050405020304" pitchFamily="18" charset="0"/>
              </a:rPr>
              <a:t> </a:t>
            </a:r>
            <a:r>
              <a:rPr lang="kk-KZ" sz="1800" b="1" dirty="0">
                <a:solidFill>
                  <a:srgbClr val="002060"/>
                </a:solidFill>
                <a:latin typeface="Times New Roman" panose="02020603050405020304" pitchFamily="18" charset="0"/>
                <a:cs typeface="Times New Roman" panose="02020603050405020304" pitchFamily="18" charset="0"/>
              </a:rPr>
              <a:t>бағдарламасы</a:t>
            </a:r>
            <a:endParaRPr lang="ru-RU" sz="1800" b="1" kern="0" dirty="0">
              <a:solidFill>
                <a:srgbClr val="002060"/>
              </a:solidFill>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88666" y="548680"/>
            <a:ext cx="9152195" cy="5575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Есеп мерзімі кезінде түскен сұрақтар, өткізілген кездесулер,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жеке қабылдаулар және шешілген мәселелер бойынша сандық көрсеткіштерді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келтіру арқылы  ақпарат беру,  шешімі талап етілетін  және орындалуға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жоспарланған мәселелер туралы ақпарат беру</a:t>
            </a:r>
            <a:endParaRPr lang="ru-RU" sz="1000" b="1" dirty="0">
              <a:solidFill>
                <a:schemeClr val="bg1"/>
              </a:solidFill>
              <a:latin typeface="Times New Roman" panose="02020603050405020304" pitchFamily="18" charset="0"/>
              <a:cs typeface="Times New Roman" panose="02020603050405020304" pitchFamily="18" charset="0"/>
            </a:endParaRPr>
          </a:p>
        </p:txBody>
      </p:sp>
      <p:pic>
        <p:nvPicPr>
          <p:cNvPr id="10" name="Рисунок 9"/>
          <p:cNvPicPr>
            <a:picLocks noChangeAspect="1"/>
          </p:cNvPicPr>
          <p:nvPr/>
        </p:nvPicPr>
        <p:blipFill>
          <a:blip r:embed="rId3"/>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1463939471"/>
      </p:ext>
    </p:extLst>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971600" y="1283651"/>
            <a:ext cx="7995302" cy="413509"/>
          </a:xfrm>
        </p:spPr>
        <p:txBody>
          <a:bodyPr>
            <a:noAutofit/>
          </a:bodyPr>
          <a:lstStyle/>
          <a:p>
            <a:pPr lvl="0"/>
            <a:r>
              <a:rPr lang="kk-KZ" sz="1800" b="1" dirty="0" smtClean="0">
                <a:solidFill>
                  <a:srgbClr val="002060"/>
                </a:solidFill>
                <a:effectLst/>
                <a:latin typeface="Times New Roman" panose="02020603050405020304" pitchFamily="18" charset="0"/>
                <a:cs typeface="Times New Roman" panose="02020603050405020304" pitchFamily="18" charset="0"/>
              </a:rPr>
              <a:t>Әлеуметтік ахуалды тексеру </a:t>
            </a:r>
            <a:r>
              <a:rPr lang="ru-RU" sz="1800" b="1" dirty="0" smtClean="0">
                <a:solidFill>
                  <a:srgbClr val="002060"/>
                </a:solidFill>
                <a:latin typeface="Times New Roman" panose="02020603050405020304" pitchFamily="18" charset="0"/>
                <a:cs typeface="Times New Roman" panose="02020603050405020304" pitchFamily="18" charset="0"/>
              </a:rPr>
              <a:t>«</a:t>
            </a:r>
            <a:r>
              <a:rPr lang="en-US" sz="1800" b="1" dirty="0">
                <a:solidFill>
                  <a:srgbClr val="002060"/>
                </a:solidFill>
                <a:latin typeface="Times New Roman" panose="02020603050405020304" pitchFamily="18" charset="0"/>
                <a:cs typeface="Times New Roman" panose="02020603050405020304" pitchFamily="18" charset="0"/>
              </a:rPr>
              <a:t>ARTA</a:t>
            </a:r>
            <a:r>
              <a:rPr lang="ru-RU" sz="1800" b="1" dirty="0">
                <a:solidFill>
                  <a:srgbClr val="002060"/>
                </a:solidFill>
                <a:latin typeface="Times New Roman" panose="02020603050405020304" pitchFamily="18" charset="0"/>
                <a:cs typeface="Times New Roman" panose="02020603050405020304" pitchFamily="18" charset="0"/>
              </a:rPr>
              <a:t>»</a:t>
            </a:r>
            <a:r>
              <a:rPr lang="en-US" sz="1800" b="1" dirty="0">
                <a:solidFill>
                  <a:srgbClr val="002060"/>
                </a:solidFill>
                <a:latin typeface="Times New Roman" panose="02020603050405020304" pitchFamily="18" charset="0"/>
                <a:cs typeface="Times New Roman" panose="02020603050405020304" pitchFamily="18" charset="0"/>
              </a:rPr>
              <a:t> </a:t>
            </a:r>
            <a:r>
              <a:rPr lang="kk-KZ" sz="1800" b="1" dirty="0" smtClean="0">
                <a:solidFill>
                  <a:srgbClr val="002060"/>
                </a:solidFill>
                <a:latin typeface="Times New Roman" panose="02020603050405020304" pitchFamily="18" charset="0"/>
                <a:cs typeface="Times New Roman" panose="02020603050405020304" pitchFamily="18" charset="0"/>
              </a:rPr>
              <a:t>бағдарламасы</a:t>
            </a:r>
            <a:endParaRPr lang="ru-RU" sz="1800" b="1" dirty="0">
              <a:solidFill>
                <a:srgbClr val="002060"/>
              </a:solidFill>
              <a:effectLst/>
              <a:latin typeface="Times New Roman" panose="02020603050405020304" pitchFamily="18" charset="0"/>
              <a:cs typeface="Times New Roman" panose="02020603050405020304" pitchFamily="18" charset="0"/>
            </a:endParaRPr>
          </a:p>
        </p:txBody>
      </p:sp>
      <p:sp>
        <p:nvSpPr>
          <p:cNvPr id="6" name="Заголовок 1"/>
          <p:cNvSpPr txBox="1">
            <a:spLocks/>
          </p:cNvSpPr>
          <p:nvPr/>
        </p:nvSpPr>
        <p:spPr>
          <a:xfrm>
            <a:off x="-182526" y="542716"/>
            <a:ext cx="9152195" cy="557551"/>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80145" tIns="40073" rIns="80145" bIns="40073"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Есеп мерзімі кезінде түскен сұрақтар, өткізілген кездесулер,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жеке қабылдаулар және шешілген мәселелер бойынша сандық көрсеткіштерді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келтіру арқылы  ақпарат беру,  шешімі талап етілетін  және орындалуға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жоспарланған мәселелер туралы ақпарат беру</a:t>
            </a:r>
            <a:endParaRPr lang="ru-RU" sz="1000" b="1" dirty="0">
              <a:solidFill>
                <a:schemeClr val="bg1"/>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44824"/>
            <a:ext cx="9144000" cy="4509119"/>
          </a:xfrm>
          <a:prstGeom prst="rect">
            <a:avLst/>
          </a:prstGeom>
        </p:spPr>
      </p:pic>
      <p:pic>
        <p:nvPicPr>
          <p:cNvPr id="10" name="Рисунок 9"/>
          <p:cNvPicPr>
            <a:picLocks noChangeAspect="1"/>
          </p:cNvPicPr>
          <p:nvPr/>
        </p:nvPicPr>
        <p:blipFill>
          <a:blip r:embed="rId3"/>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2593412077"/>
      </p:ext>
    </p:extLst>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0" y="476672"/>
            <a:ext cx="9144000" cy="720080"/>
          </a:xfrm>
          <a:prstGeom prst="rect">
            <a:avLst/>
          </a:prstGeom>
          <a:noFill/>
          <a:ln>
            <a:noFill/>
          </a:ln>
        </p:spPr>
        <p:style>
          <a:lnRef idx="3">
            <a:schemeClr val="lt1"/>
          </a:lnRef>
          <a:fillRef idx="1">
            <a:schemeClr val="accent1"/>
          </a:fillRef>
          <a:effectRef idx="1">
            <a:schemeClr val="accent1"/>
          </a:effectRef>
          <a:fontRef idx="minor">
            <a:schemeClr val="lt1"/>
          </a:fontRef>
        </p:style>
        <p:txBody>
          <a:bodyPr vert="horz" lIns="78183" tIns="39092" rIns="78183" bIns="39092" rtlCol="0" anchor="ctr">
            <a:noAutofit/>
          </a:bodyPr>
          <a:lstStyle>
            <a:lvl1pPr algn="ctr" defTabSz="1007943" rtl="0" eaLnBrk="1" latinLnBrk="0" hangingPunct="1">
              <a:lnSpc>
                <a:spcPct val="90000"/>
              </a:lnSpc>
              <a:spcBef>
                <a:spcPct val="0"/>
              </a:spcBef>
              <a:buNone/>
              <a:defRPr sz="6614" kern="1200">
                <a:solidFill>
                  <a:schemeClr val="tx1"/>
                </a:solidFill>
                <a:latin typeface="+mj-lt"/>
                <a:ea typeface="+mj-ea"/>
                <a:cs typeface="+mj-cs"/>
              </a:defRPr>
            </a:lvl1pPr>
          </a:lstStyle>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Есеп мерзімі кезінде түскен сұрақтар, өткізілген кездесулер,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жеке қабылдаулар және шешілген мәселелер бойынша сандық көрсеткіштерді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келтіру арқылы  ақпарат беру,  шешімі талап етілетін  және орындалуға </a:t>
            </a:r>
          </a:p>
          <a:p>
            <a:pPr algn="r" defTabSz="781995">
              <a:lnSpc>
                <a:spcPct val="100000"/>
              </a:lnSpc>
              <a:spcBef>
                <a:spcPts val="0"/>
              </a:spcBef>
              <a:defRPr/>
            </a:pPr>
            <a:r>
              <a:rPr lang="kk-KZ" sz="1000" b="1" dirty="0">
                <a:solidFill>
                  <a:schemeClr val="bg1"/>
                </a:solidFill>
                <a:latin typeface="Times New Roman" panose="02020603050405020304" pitchFamily="18" charset="0"/>
                <a:cs typeface="Times New Roman" panose="02020603050405020304" pitchFamily="18" charset="0"/>
              </a:rPr>
              <a:t>жоспарланған мәселелер туралы ақпарат беру</a:t>
            </a:r>
            <a:endParaRPr lang="ru-RU" sz="10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92301" y="1382318"/>
            <a:ext cx="8951699" cy="685059"/>
          </a:xfrm>
          <a:prstGeom prst="rect">
            <a:avLst/>
          </a:prstGeom>
        </p:spPr>
        <p:txBody>
          <a:bodyPr wrap="square" anchor="ctr">
            <a:spAutoFit/>
          </a:bodyPr>
          <a:lstStyle/>
          <a:p>
            <a:pPr marL="384481" algn="ctr">
              <a:lnSpc>
                <a:spcPct val="107000"/>
              </a:lnSpc>
            </a:pPr>
            <a:r>
              <a:rPr lang="en-US"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E</a:t>
            </a:r>
            <a:r>
              <a:rPr lang="kk-KZ" b="1" dirty="0">
                <a:solidFill>
                  <a:srgbClr val="002060"/>
                </a:solidFill>
                <a:latin typeface="Times New Roman" panose="02020603050405020304" pitchFamily="18" charset="0"/>
                <a:ea typeface="Times New Roman" panose="02020603050405020304" pitchFamily="18" charset="0"/>
              </a:rPr>
              <a:t>септік кезеңдегі келіп түскен мәселелр, өткізілген кездесулер және жеке қабылдауларды шешу барысы туралы қорытынды</a:t>
            </a:r>
            <a:r>
              <a:rPr lang="kk-KZ" b="1" dirty="0" smtClean="0">
                <a:solidFill>
                  <a:srgbClr val="002060"/>
                </a:solidFill>
                <a:latin typeface="Times New Roman" panose="02020603050405020304" pitchFamily="18" charset="0"/>
                <a:ea typeface="Times New Roman" panose="02020603050405020304" pitchFamily="18" charset="0"/>
              </a:rPr>
              <a:t>:</a:t>
            </a:r>
            <a:endParaRPr lang="ru-RU"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Надпись 1"/>
          <p:cNvSpPr txBox="1"/>
          <p:nvPr/>
        </p:nvSpPr>
        <p:spPr>
          <a:xfrm>
            <a:off x="201553" y="2185194"/>
            <a:ext cx="9144000" cy="467280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78203" tIns="39101" rIns="78203" bIns="39101" numCol="1" spcCol="0" rtlCol="0" fromWordArt="0" anchor="t" anchorCtr="0" forceAA="0" compatLnSpc="1">
            <a:prstTxWarp prst="textNoShape">
              <a:avLst/>
            </a:prstTxWarp>
            <a:noAutofit/>
          </a:bodyPr>
          <a:lstStyle/>
          <a:p>
            <a:pPr algn="ctr">
              <a:lnSpc>
                <a:spcPct val="107000"/>
              </a:lnSpc>
              <a:spcAft>
                <a:spcPts val="684"/>
              </a:spcAft>
            </a:pPr>
            <a:r>
              <a:rPr lang="kk-K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kk-KZ"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Нақты тускен мәселелер саны </a:t>
            </a:r>
            <a:r>
              <a:rPr lang="kk-KZ"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71</a:t>
            </a:r>
            <a:r>
              <a:rPr lang="kk-KZ"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kk-KZ"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орындалғаны </a:t>
            </a:r>
            <a:r>
              <a:rPr lang="kk-KZ"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55 </a:t>
            </a:r>
            <a:r>
              <a:rPr lang="kk-KZ"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сұрақ, </a:t>
            </a:r>
            <a:endParaRPr lang="kk-KZ" b="1" u="sng"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684"/>
              </a:spcAft>
            </a:pPr>
            <a:r>
              <a:rPr lang="kk-KZ" b="1" u="sng"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шешілмегені </a:t>
            </a:r>
            <a:r>
              <a:rPr lang="kk-KZ"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16</a:t>
            </a:r>
            <a:r>
              <a:rPr lang="kk-KZ"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kk-KZ"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сұрақ. </a:t>
            </a:r>
            <a:r>
              <a:rPr lang="kk-KZ" b="1" u="sng"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Орынд</a:t>
            </a:r>
            <a:r>
              <a:rPr lang="kk-KZ"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а</a:t>
            </a:r>
            <a:r>
              <a:rPr lang="kk-KZ" b="1" u="sng"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лған </a:t>
            </a:r>
            <a:r>
              <a:rPr lang="kk-KZ"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70 %</a:t>
            </a:r>
            <a:r>
              <a:rPr lang="kk-KZ"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kk-KZ"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құрады.</a:t>
            </a:r>
            <a:r>
              <a:rPr lang="kk-KZ" b="1" u="sng"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kk-KZ" b="1" u="sng"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684"/>
              </a:spcAft>
            </a:pPr>
            <a:endParaRPr lang="ru-RU" b="1" u="sng"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293248" indent="-293248">
              <a:spcAft>
                <a:spcPts val="0"/>
              </a:spcAft>
              <a:buFont typeface="Wingdings" panose="05000000000000000000" pitchFamily="2" charset="2"/>
              <a:buChar char="ü"/>
            </a:pPr>
            <a:r>
              <a:rPr lang="kk-KZ" dirty="0">
                <a:solidFill>
                  <a:srgbClr val="002060"/>
                </a:solidFill>
                <a:latin typeface="Times New Roman" panose="02020603050405020304" pitchFamily="18" charset="0"/>
                <a:cs typeface="Times New Roman" panose="02020603050405020304" pitchFamily="18" charset="0"/>
              </a:rPr>
              <a:t>Бірінші басшының еңбек ұжымымен кездесуі</a:t>
            </a:r>
            <a:r>
              <a:rPr lang="en-US" dirty="0">
                <a:solidFill>
                  <a:srgbClr val="002060"/>
                </a:solidFill>
                <a:latin typeface="Times New Roman" panose="02020603050405020304" pitchFamily="18" charset="0"/>
                <a:cs typeface="Times New Roman" panose="02020603050405020304" pitchFamily="18" charset="0"/>
              </a:rPr>
              <a:t>-</a:t>
            </a:r>
            <a:r>
              <a:rPr lang="kk-KZ" dirty="0">
                <a:solidFill>
                  <a:srgbClr val="002060"/>
                </a:solidFill>
                <a:latin typeface="Times New Roman" panose="02020603050405020304" pitchFamily="18" charset="0"/>
                <a:cs typeface="Times New Roman" panose="02020603050405020304" pitchFamily="18" charset="0"/>
              </a:rPr>
              <a:t>13</a:t>
            </a:r>
            <a:r>
              <a:rPr lang="en-US" dirty="0">
                <a:solidFill>
                  <a:srgbClr val="002060"/>
                </a:solidFill>
                <a:latin typeface="Times New Roman" panose="02020603050405020304" pitchFamily="18" charset="0"/>
                <a:cs typeface="Times New Roman" panose="02020603050405020304" pitchFamily="18" charset="0"/>
              </a:rPr>
              <a:t> </a:t>
            </a:r>
            <a:r>
              <a:rPr lang="kk-KZ" dirty="0">
                <a:solidFill>
                  <a:srgbClr val="002060"/>
                </a:solidFill>
                <a:latin typeface="Times New Roman" panose="02020603050405020304" pitchFamily="18" charset="0"/>
                <a:cs typeface="Times New Roman" panose="02020603050405020304" pitchFamily="18" charset="0"/>
              </a:rPr>
              <a:t>сұрақ;</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293248" indent="-293248">
              <a:spcAft>
                <a:spcPts val="0"/>
              </a:spcAft>
              <a:buFont typeface="Wingdings" panose="05000000000000000000" pitchFamily="2" charset="2"/>
              <a:buChar char="ü"/>
            </a:pPr>
            <a:r>
              <a:rPr lang="kk-KZ" dirty="0">
                <a:solidFill>
                  <a:srgbClr val="002060"/>
                </a:solidFill>
                <a:latin typeface="Times New Roman" panose="02020603050405020304" pitchFamily="18" charset="0"/>
                <a:cs typeface="Times New Roman" panose="02020603050405020304" pitchFamily="18" charset="0"/>
              </a:rPr>
              <a:t>Бірінші басшының еңбек ұжымымен жеке сұрақтар бойынша кездесу- 6 сұрақ;</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293248" indent="-293248">
              <a:spcAft>
                <a:spcPts val="0"/>
              </a:spcAft>
              <a:buFont typeface="Wingdings" panose="05000000000000000000" pitchFamily="2" charset="2"/>
              <a:buChar char="ü"/>
            </a:pPr>
            <a:r>
              <a:rPr lang="kk-KZ" dirty="0">
                <a:solidFill>
                  <a:srgbClr val="002060"/>
                </a:solidFill>
                <a:latin typeface="Times New Roman" panose="02020603050405020304" pitchFamily="18" charset="0"/>
                <a:cs typeface="Times New Roman" panose="02020603050405020304" pitchFamily="18" charset="0"/>
              </a:rPr>
              <a:t>Желілік басшының еңбек ұжымымен кездесуі-52 сұрақ;</a:t>
            </a:r>
            <a:endParaRPr lang="ru-RU" dirty="0">
              <a:solidFill>
                <a:srgbClr val="002060"/>
              </a:solidFill>
              <a:latin typeface="Times New Roman" panose="02020603050405020304" pitchFamily="18" charset="0"/>
              <a:cs typeface="Times New Roman" panose="02020603050405020304" pitchFamily="18" charset="0"/>
            </a:endParaRPr>
          </a:p>
          <a:p>
            <a:pPr marL="293248" indent="-293248">
              <a:spcAft>
                <a:spcPts val="0"/>
              </a:spcAft>
              <a:buFont typeface="Wingdings" panose="05000000000000000000" pitchFamily="2" charset="2"/>
              <a:buChar char="ü"/>
            </a:pP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Оның ішінде шешілмеген 16- сұрақ:  </a:t>
            </a:r>
            <a:endPar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Дөңгелек жетіспеуі.</a:t>
            </a:r>
          </a:p>
          <a:p>
            <a:pPr>
              <a:spcAft>
                <a:spcPts val="0"/>
              </a:spcAft>
            </a:pP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Қосалқы бөлшек,АКБ жетіспеуі.</a:t>
            </a:r>
          </a:p>
          <a:p>
            <a:pPr>
              <a:spcAft>
                <a:spcPts val="0"/>
              </a:spcAft>
            </a:pP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Кілт-құрал жетіспеуі</a:t>
            </a:r>
            <a:r>
              <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 </a:t>
            </a: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АГЗС кезегі.</a:t>
            </a:r>
          </a:p>
          <a:p>
            <a:pPr>
              <a:spcAft>
                <a:spcPts val="0"/>
              </a:spcAft>
            </a:pP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ЖҚҚ  жетіспеуі және өлшемі келмеуі.</a:t>
            </a:r>
          </a:p>
          <a:p>
            <a:pPr>
              <a:spcAft>
                <a:spcPts val="0"/>
              </a:spcAft>
            </a:pP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Автобус көліктеріне орындық </a:t>
            </a:r>
            <a:r>
              <a:rPr lang="kk-K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қаптамалары </a:t>
            </a:r>
            <a:r>
              <a:rPr lang="kk-K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жетпеуі. </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Рисунок 8"/>
          <p:cNvPicPr>
            <a:picLocks noChangeAspect="1"/>
          </p:cNvPicPr>
          <p:nvPr/>
        </p:nvPicPr>
        <p:blipFill>
          <a:blip r:embed="rId2"/>
          <a:stretch>
            <a:fillRect/>
          </a:stretch>
        </p:blipFill>
        <p:spPr>
          <a:xfrm>
            <a:off x="1259632" y="382867"/>
            <a:ext cx="1890210" cy="720080"/>
          </a:xfrm>
          <a:prstGeom prst="rect">
            <a:avLst/>
          </a:prstGeom>
        </p:spPr>
      </p:pic>
    </p:spTree>
    <p:extLst>
      <p:ext uri="{BB962C8B-B14F-4D97-AF65-F5344CB8AC3E}">
        <p14:creationId xmlns:p14="http://schemas.microsoft.com/office/powerpoint/2010/main" val="3927317782"/>
      </p:ext>
    </p:extLst>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32656"/>
            <a:ext cx="9144000" cy="1200329"/>
          </a:xfrm>
          <a:prstGeom prst="rect">
            <a:avLst/>
          </a:prstGeom>
          <a:solidFill>
            <a:schemeClr val="bg1"/>
          </a:solidFill>
        </p:spPr>
        <p:txBody>
          <a:bodyPr wrap="square" rtlCol="0">
            <a:spAutoFit/>
          </a:bodyPr>
          <a:lstStyle/>
          <a:p>
            <a:pPr algn="ctr"/>
            <a:r>
              <a:rPr lang="kk-KZ" sz="3600" b="1" dirty="0">
                <a:latin typeface="Times New Roman" panose="02020603050405020304" pitchFamily="18" charset="0"/>
                <a:cs typeface="Times New Roman" panose="02020603050405020304" pitchFamily="18" charset="0"/>
              </a:rPr>
              <a:t>Назарларыңды бөліп тыңдағаныңызға</a:t>
            </a:r>
            <a:endParaRPr lang="ru-RU" sz="3600" b="1" dirty="0">
              <a:latin typeface="Times New Roman" panose="02020603050405020304" pitchFamily="18" charset="0"/>
              <a:cs typeface="Times New Roman" panose="02020603050405020304" pitchFamily="18" charset="0"/>
            </a:endParaRPr>
          </a:p>
          <a:p>
            <a:pPr algn="ctr"/>
            <a:r>
              <a:rPr lang="ru-RU" sz="3600" b="1" dirty="0" smtClean="0">
                <a:latin typeface="Times New Roman" panose="02020603050405020304" pitchFamily="18" charset="0"/>
                <a:cs typeface="Times New Roman" panose="02020603050405020304" pitchFamily="18" charset="0"/>
              </a:rPr>
              <a:t>Рахмет!!!</a:t>
            </a:r>
            <a:endParaRPr lang="ru-RU" sz="3600" b="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2456392" y="4725144"/>
            <a:ext cx="4231215" cy="1719163"/>
          </a:xfrm>
          <a:prstGeom prst="rect">
            <a:avLst/>
          </a:prstGeom>
        </p:spPr>
      </p:pic>
      <p:sp>
        <p:nvSpPr>
          <p:cNvPr id="5" name="TextBox 4"/>
          <p:cNvSpPr txBox="1"/>
          <p:nvPr/>
        </p:nvSpPr>
        <p:spPr>
          <a:xfrm>
            <a:off x="0" y="898847"/>
            <a:ext cx="395536" cy="276999"/>
          </a:xfrm>
          <a:prstGeom prst="rect">
            <a:avLst/>
          </a:prstGeom>
          <a:noFill/>
        </p:spPr>
        <p:txBody>
          <a:bodyPr wrap="square" rtlCol="0">
            <a:spAutoFit/>
          </a:bodyPr>
          <a:lstStyle/>
          <a:p>
            <a:r>
              <a:rPr lang="ru-RU" sz="1200" b="1" dirty="0" smtClean="0">
                <a:solidFill>
                  <a:schemeClr val="bg1"/>
                </a:solidFill>
              </a:rPr>
              <a:t>10</a:t>
            </a:r>
            <a:endParaRPr lang="ru-RU" sz="1200" b="1" dirty="0">
              <a:solidFill>
                <a:schemeClr val="bg1"/>
              </a:solidFill>
            </a:endParaRPr>
          </a:p>
        </p:txBody>
      </p:sp>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cdb2004138l">
  <a:themeElements>
    <a:clrScheme name="sample 3">
      <a:dk1>
        <a:srgbClr val="1D528D"/>
      </a:dk1>
      <a:lt1>
        <a:srgbClr val="FFFFFF"/>
      </a:lt1>
      <a:dk2>
        <a:srgbClr val="000000"/>
      </a:dk2>
      <a:lt2>
        <a:srgbClr val="DDDDDD"/>
      </a:lt2>
      <a:accent1>
        <a:srgbClr val="25B1B1"/>
      </a:accent1>
      <a:accent2>
        <a:srgbClr val="5BACE9"/>
      </a:accent2>
      <a:accent3>
        <a:srgbClr val="FFFFFF"/>
      </a:accent3>
      <a:accent4>
        <a:srgbClr val="174578"/>
      </a:accent4>
      <a:accent5>
        <a:srgbClr val="ACD5D5"/>
      </a:accent5>
      <a:accent6>
        <a:srgbClr val="529BD3"/>
      </a:accent6>
      <a:hlink>
        <a:srgbClr val="6E71F0"/>
      </a:hlink>
      <a:folHlink>
        <a:srgbClr val="969696"/>
      </a:folHlink>
    </a:clrScheme>
    <a:fontScheme name="sample">
      <a:majorFont>
        <a:latin typeface="Verdana"/>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D528D"/>
        </a:dk1>
        <a:lt1>
          <a:srgbClr val="FFFFFF"/>
        </a:lt1>
        <a:dk2>
          <a:srgbClr val="000000"/>
        </a:dk2>
        <a:lt2>
          <a:srgbClr val="C0C0C0"/>
        </a:lt2>
        <a:accent1>
          <a:srgbClr val="4EA693"/>
        </a:accent1>
        <a:accent2>
          <a:srgbClr val="ABA755"/>
        </a:accent2>
        <a:accent3>
          <a:srgbClr val="FFFFFF"/>
        </a:accent3>
        <a:accent4>
          <a:srgbClr val="174578"/>
        </a:accent4>
        <a:accent5>
          <a:srgbClr val="B2D0C8"/>
        </a:accent5>
        <a:accent6>
          <a:srgbClr val="9B974C"/>
        </a:accent6>
        <a:hlink>
          <a:srgbClr val="3981B7"/>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124B98"/>
        </a:dk1>
        <a:lt1>
          <a:srgbClr val="FFFFFF"/>
        </a:lt1>
        <a:dk2>
          <a:srgbClr val="000000"/>
        </a:dk2>
        <a:lt2>
          <a:srgbClr val="DDDDDD"/>
        </a:lt2>
        <a:accent1>
          <a:srgbClr val="4976D1"/>
        </a:accent1>
        <a:accent2>
          <a:srgbClr val="4CB494"/>
        </a:accent2>
        <a:accent3>
          <a:srgbClr val="FFFFFF"/>
        </a:accent3>
        <a:accent4>
          <a:srgbClr val="0E3F81"/>
        </a:accent4>
        <a:accent5>
          <a:srgbClr val="B1BDE5"/>
        </a:accent5>
        <a:accent6>
          <a:srgbClr val="44A386"/>
        </a:accent6>
        <a:hlink>
          <a:srgbClr val="0099CC"/>
        </a:hlink>
        <a:folHlink>
          <a:srgbClr val="969696"/>
        </a:folHlink>
      </a:clrScheme>
      <a:clrMap bg1="lt1" tx1="dk1" bg2="lt2" tx2="dk2" accent1="accent1" accent2="accent2" accent3="accent3" accent4="accent4" accent5="accent5" accent6="accent6" hlink="hlink" folHlink="folHlink"/>
    </a:extraClrScheme>
    <a:extraClrScheme>
      <a:clrScheme name="sample 3">
        <a:dk1>
          <a:srgbClr val="1D528D"/>
        </a:dk1>
        <a:lt1>
          <a:srgbClr val="FFFFFF"/>
        </a:lt1>
        <a:dk2>
          <a:srgbClr val="000000"/>
        </a:dk2>
        <a:lt2>
          <a:srgbClr val="DDDDDD"/>
        </a:lt2>
        <a:accent1>
          <a:srgbClr val="25B1B1"/>
        </a:accent1>
        <a:accent2>
          <a:srgbClr val="5BACE9"/>
        </a:accent2>
        <a:accent3>
          <a:srgbClr val="FFFFFF"/>
        </a:accent3>
        <a:accent4>
          <a:srgbClr val="174578"/>
        </a:accent4>
        <a:accent5>
          <a:srgbClr val="ACD5D5"/>
        </a:accent5>
        <a:accent6>
          <a:srgbClr val="529BD3"/>
        </a:accent6>
        <a:hlink>
          <a:srgbClr val="6E71F0"/>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3426</TotalTime>
  <Words>4814</Words>
  <Application>Microsoft Office PowerPoint</Application>
  <PresentationFormat>Экран (4:3)</PresentationFormat>
  <Paragraphs>1659</Paragraphs>
  <Slides>39</Slides>
  <Notes>7</Notes>
  <HiddenSlides>0</HiddenSlides>
  <MMClips>0</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cdb2004138l</vt:lpstr>
      <vt:lpstr>Презентация PowerPoint</vt:lpstr>
      <vt:lpstr>Презентация PowerPoint</vt:lpstr>
      <vt:lpstr>Тапсырыс беруші мекемелер бойынша табыс көлемі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Жол қозғалыс ережесін бұзу жөнінде мәлімет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Қызметкерлердің мамандықтарын көтеру мен даярлау</vt:lpstr>
      <vt:lpstr>Еңбек демалысына шығуы жөнінде мәлімет</vt:lpstr>
      <vt:lpstr>Әлеуметтік шаруашылық бөлімінің  бизнес – жоспарының орындалуы</vt:lpstr>
      <vt:lpstr>Презентация PowerPoint</vt:lpstr>
      <vt:lpstr> Әлеуметтік төлемдерді, өтемақылар мен кепілдіктерді ұсынуы туралы есебі </vt:lpstr>
      <vt:lpstr> кестенің жалғасы </vt:lpstr>
      <vt:lpstr> кестенің жалғасы </vt:lpstr>
      <vt:lpstr>Презентация PowerPoint</vt:lpstr>
      <vt:lpstr>Әлеуметтік ахуалды тексеру «ARTA» бағдарламасы</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ПОРТФОЛІО</dc:title>
  <dc:creator>IrinaS</dc:creator>
  <cp:lastModifiedBy>бутт7</cp:lastModifiedBy>
  <cp:revision>212</cp:revision>
  <cp:lastPrinted>2016-08-02T08:27:47Z</cp:lastPrinted>
  <dcterms:created xsi:type="dcterms:W3CDTF">2010-04-02T11:40:04Z</dcterms:created>
  <dcterms:modified xsi:type="dcterms:W3CDTF">2016-08-03T07:13:21Z</dcterms:modified>
</cp:coreProperties>
</file>