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3" r:id="rId2"/>
    <p:sldId id="284" r:id="rId3"/>
  </p:sldIdLst>
  <p:sldSz cx="10680700" cy="7556500"/>
  <p:notesSz cx="10680700" cy="75565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7AB6"/>
    <a:srgbClr val="0772BA"/>
    <a:srgbClr val="1D8ACB"/>
    <a:srgbClr val="1AA1DB"/>
    <a:srgbClr val="0677BD"/>
    <a:srgbClr val="0971B4"/>
    <a:srgbClr val="0B69A9"/>
    <a:srgbClr val="26579A"/>
    <a:srgbClr val="3978BD"/>
    <a:srgbClr val="3D72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157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0C964-C339-42B2-A65E-C9E3ACEF360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На кого распространяется Политика и как она соблюдается </a:t>
            </a:r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4062006" y="607090"/>
            <a:ext cx="6406807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Политика распространяется на: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всех работников и должностных лиц 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</a:t>
            </a: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контрагенты 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 представители 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по доверенности или договору, их работники консультанты и иные третьи лица должны придерживаться требований Политики</a:t>
            </a:r>
          </a:p>
          <a:p>
            <a:pPr lvl="1"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</a:pP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Соблюдение Политики: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каждый работник обязуется ознакомиться с Политикой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работники при выполнении трудовой функции должны оценивать свое поведение руководствуясь  следующим: </a:t>
            </a:r>
          </a:p>
          <a:p>
            <a:pPr marL="1200150" lvl="2" indent="-285750" algn="just"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соответствует ли мое действие Политике?</a:t>
            </a:r>
          </a:p>
          <a:p>
            <a:pPr marL="1200150" lvl="2" indent="-285750" algn="just"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законно ли это?</a:t>
            </a:r>
          </a:p>
          <a:p>
            <a:pPr marL="1200150" lvl="2" indent="-285750" algn="just"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этично ли это?  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работники совершившие или допустившие действия (бездействия), нарушающие требования Политики, при наличии обоснования, подлежат привлечению к дисциплинарной ответственности в порядке предусмотренном трудовым законодательством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создание отлаженной системы обнаружения и предотвращения коррупции, мошенничества, своевременный мониторинг, распознавание и предупреждение комплаенс рисков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создание должной правовой культур и информирование о потенциальных комплаенс рисках   </a:t>
            </a:r>
          </a:p>
          <a:p>
            <a:pPr lvl="1" algn="just"/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36511" y="115065"/>
            <a:ext cx="3566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Политика по вопросам противодействия коррупции 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EB2D36B-5080-423B-A4FF-98814AA08499}"/>
              </a:ext>
            </a:extLst>
          </p:cNvPr>
          <p:cNvSpPr txBox="1"/>
          <p:nvPr/>
        </p:nvSpPr>
        <p:spPr>
          <a:xfrm>
            <a:off x="136512" y="3320466"/>
            <a:ext cx="356634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Политика закрепляет основные ценности 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 представляет собой свод требований, которыми должны  руководствоваться все работники и должностные лица 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</a:t>
            </a:r>
            <a:endParaRPr lang="ru-RU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4075709" y="589428"/>
            <a:ext cx="6406807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Нулевая толерантность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непринятие коррупции в любых формах и проявлениях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ru-RU" sz="16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Тон сверху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должностные лица 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своим поведением подают пример по соблюдению высоких этических стандартов и непринятии коррупции в любом ее проявлении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endParaRPr lang="ru-RU" sz="16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Принцип законности 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строго соблюдает требования Законодательство РК, и подтверждает свою приверженность мировым стандартам в области противодействия коррупции</a:t>
            </a:r>
          </a:p>
          <a:p>
            <a:pPr lvl="1" algn="just"/>
            <a:endParaRPr lang="aa-ET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Профилактики коррупции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заблаговременно принимает профилактические меры по предупреждению коррупции, идентифицирует регулярно актуализирует индикаторы коррупции и внедряет мероприятия по минимизации комплаенс рисков </a:t>
            </a:r>
          </a:p>
          <a:p>
            <a:pPr lvl="1" algn="just"/>
            <a:endParaRPr lang="ru-RU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Принцип меритократии</a:t>
            </a: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при решении кадровых вопросов, не оказывать предпочтение по признакам родства, землячества и личной преданности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b="1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356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latin typeface="Georgia" panose="02040502050405020303" pitchFamily="18" charset="0"/>
              </a:rPr>
              <a:t>Принципы</a:t>
            </a:r>
            <a:r>
              <a:rPr lang="ru-RU" b="1" dirty="0">
                <a:solidFill>
                  <a:schemeClr val="bg1"/>
                </a:solidFill>
                <a:latin typeface="Georgia" panose="02040502050405020303" pitchFamily="18" charset="0"/>
              </a:rPr>
              <a:t> Политики </a:t>
            </a:r>
            <a:endParaRPr lang="aa-ET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EB2D36B-5080-423B-A4FF-98814AA08499}"/>
              </a:ext>
            </a:extLst>
          </p:cNvPr>
          <p:cNvSpPr txBox="1"/>
          <p:nvPr/>
        </p:nvSpPr>
        <p:spPr>
          <a:xfrm>
            <a:off x="136513" y="2640716"/>
            <a:ext cx="35663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Движущая сила </a:t>
            </a:r>
            <a:r>
              <a:rPr lang="ru-RU" b="1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– это основные ценности и принципы, которым мы следуем.  </a:t>
            </a:r>
          </a:p>
        </p:txBody>
      </p:sp>
    </p:spTree>
    <p:extLst>
      <p:ext uri="{BB962C8B-B14F-4D97-AF65-F5344CB8AC3E}">
        <p14:creationId xmlns:p14="http://schemas.microsoft.com/office/powerpoint/2010/main" val="954765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2007</TotalTime>
  <Words>259</Words>
  <Application>Microsoft Office PowerPoint</Application>
  <PresentationFormat>Произвольный</PresentationFormat>
  <Paragraphs>38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Calibri</vt:lpstr>
      <vt:lpstr>Georgia</vt:lpstr>
      <vt:lpstr>Tahoma</vt:lpstr>
      <vt:lpstr>Wingdings</vt:lpstr>
      <vt:lpstr>Office Theme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User</cp:lastModifiedBy>
  <cp:revision>120</cp:revision>
  <dcterms:created xsi:type="dcterms:W3CDTF">2021-07-26T12:51:53Z</dcterms:created>
  <dcterms:modified xsi:type="dcterms:W3CDTF">2022-02-21T10:59:00Z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