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536" r:id="rId3"/>
    <p:sldId id="537" r:id="rId4"/>
    <p:sldId id="482" r:id="rId5"/>
    <p:sldId id="541" r:id="rId6"/>
    <p:sldId id="542" r:id="rId7"/>
    <p:sldId id="543" r:id="rId8"/>
    <p:sldId id="544" r:id="rId9"/>
    <p:sldId id="518" r:id="rId10"/>
    <p:sldId id="517" r:id="rId11"/>
    <p:sldId id="527" r:id="rId12"/>
    <p:sldId id="538" r:id="rId13"/>
    <p:sldId id="539" r:id="rId14"/>
    <p:sldId id="546" r:id="rId15"/>
    <p:sldId id="547" r:id="rId16"/>
    <p:sldId id="548" r:id="rId17"/>
    <p:sldId id="549" r:id="rId18"/>
    <p:sldId id="550" r:id="rId19"/>
    <p:sldId id="540" r:id="rId20"/>
    <p:sldId id="276" r:id="rId21"/>
  </p:sldIdLst>
  <p:sldSz cx="9144000" cy="6858000" type="screen4x3"/>
  <p:notesSz cx="6808788" cy="99393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18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37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56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943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131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320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509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5" userDrawn="1">
          <p15:clr>
            <a:srgbClr val="A4A3A4"/>
          </p15:clr>
        </p15:guide>
        <p15:guide id="2" pos="2145" userDrawn="1">
          <p15:clr>
            <a:srgbClr val="A4A3A4"/>
          </p15:clr>
        </p15:guide>
        <p15:guide id="3" orient="horz" pos="3137" userDrawn="1">
          <p15:clr>
            <a:srgbClr val="A4A3A4"/>
          </p15:clr>
        </p15:guide>
        <p15:guide id="4" pos="2177" userDrawn="1">
          <p15:clr>
            <a:srgbClr val="A4A3A4"/>
          </p15:clr>
        </p15:guide>
        <p15:guide id="5" orient="horz" pos="3132" userDrawn="1">
          <p15:clr>
            <a:srgbClr val="A4A3A4"/>
          </p15:clr>
        </p15:guide>
        <p15:guide id="6" pos="2130" userDrawn="1">
          <p15:clr>
            <a:srgbClr val="A4A3A4"/>
          </p15:clr>
        </p15:guide>
        <p15:guide id="7" pos="2161" userDrawn="1">
          <p15:clr>
            <a:srgbClr val="A4A3A4"/>
          </p15:clr>
        </p15:guide>
        <p15:guide id="8" orient="horz" pos="3134" userDrawn="1">
          <p15:clr>
            <a:srgbClr val="A4A3A4"/>
          </p15:clr>
        </p15:guide>
        <p15:guide id="9" orient="horz" pos="3136" userDrawn="1">
          <p15:clr>
            <a:srgbClr val="A4A3A4"/>
          </p15:clr>
        </p15:guide>
        <p15:guide id="10" orient="horz" pos="3129">
          <p15:clr>
            <a:srgbClr val="A4A3A4"/>
          </p15:clr>
        </p15:guide>
        <p15:guide id="11" orient="horz" pos="3131">
          <p15:clr>
            <a:srgbClr val="A4A3A4"/>
          </p15:clr>
        </p15:guide>
        <p15:guide id="12" orient="horz" pos="3126">
          <p15:clr>
            <a:srgbClr val="A4A3A4"/>
          </p15:clr>
        </p15:guide>
        <p15:guide id="13" orient="horz" pos="3128">
          <p15:clr>
            <a:srgbClr val="A4A3A4"/>
          </p15:clr>
        </p15:guide>
        <p15:guide id="14" orient="horz" pos="3130">
          <p15:clr>
            <a:srgbClr val="A4A3A4"/>
          </p15:clr>
        </p15:guide>
        <p15:guide id="15" pos="2126">
          <p15:clr>
            <a:srgbClr val="A4A3A4"/>
          </p15:clr>
        </p15:guide>
        <p15:guide id="16" pos="2158">
          <p15:clr>
            <a:srgbClr val="A4A3A4"/>
          </p15:clr>
        </p15:guide>
        <p15:guide id="17" pos="2111">
          <p15:clr>
            <a:srgbClr val="A4A3A4"/>
          </p15:clr>
        </p15:guide>
        <p15:guide id="18" pos="2142">
          <p15:clr>
            <a:srgbClr val="A4A3A4"/>
          </p15:clr>
        </p15:guide>
        <p15:guide id="19" orient="horz" pos="3139">
          <p15:clr>
            <a:srgbClr val="A4A3A4"/>
          </p15:clr>
        </p15:guide>
        <p15:guide id="20" orient="horz" pos="3141">
          <p15:clr>
            <a:srgbClr val="A4A3A4"/>
          </p15:clr>
        </p15:guide>
        <p15:guide id="21" orient="horz" pos="3138">
          <p15:clr>
            <a:srgbClr val="A4A3A4"/>
          </p15:clr>
        </p15:guide>
        <p15:guide id="22" orient="horz" pos="3140">
          <p15:clr>
            <a:srgbClr val="A4A3A4"/>
          </p15:clr>
        </p15:guide>
        <p15:guide id="23" orient="horz" pos="3133">
          <p15:clr>
            <a:srgbClr val="A4A3A4"/>
          </p15:clr>
        </p15:guide>
        <p15:guide id="24" pos="2149">
          <p15:clr>
            <a:srgbClr val="A4A3A4"/>
          </p15:clr>
        </p15:guide>
        <p15:guide id="25" pos="2181">
          <p15:clr>
            <a:srgbClr val="A4A3A4"/>
          </p15:clr>
        </p15:guide>
        <p15:guide id="26" pos="2133">
          <p15:clr>
            <a:srgbClr val="A4A3A4"/>
          </p15:clr>
        </p15:guide>
        <p15:guide id="27" pos="2165">
          <p15:clr>
            <a:srgbClr val="A4A3A4"/>
          </p15:clr>
        </p15:guide>
        <p15:guide id="28" pos="2129">
          <p15:clr>
            <a:srgbClr val="A4A3A4"/>
          </p15:clr>
        </p15:guide>
        <p15:guide id="29" pos="2162">
          <p15:clr>
            <a:srgbClr val="A4A3A4"/>
          </p15:clr>
        </p15:guide>
        <p15:guide id="30" pos="2114">
          <p15:clr>
            <a:srgbClr val="A4A3A4"/>
          </p15:clr>
        </p15:guide>
        <p15:guide id="31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99CC00"/>
    <a:srgbClr val="3BCBDF"/>
    <a:srgbClr val="D7E6EE"/>
    <a:srgbClr val="6F9AEF"/>
    <a:srgbClr val="6DCEF1"/>
    <a:srgbClr val="93DADF"/>
    <a:srgbClr val="4976D1"/>
    <a:srgbClr val="BED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94" autoAdjust="0"/>
    <p:restoredTop sz="96433" autoAdjust="0"/>
  </p:normalViewPr>
  <p:slideViewPr>
    <p:cSldViewPr>
      <p:cViewPr varScale="1">
        <p:scale>
          <a:sx n="116" d="100"/>
          <a:sy n="116" d="100"/>
        </p:scale>
        <p:origin x="173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3240" y="72"/>
      </p:cViewPr>
      <p:guideLst>
        <p:guide orient="horz" pos="3135"/>
        <p:guide pos="2145"/>
        <p:guide orient="horz" pos="3137"/>
        <p:guide pos="2177"/>
        <p:guide orient="horz" pos="3132"/>
        <p:guide pos="2130"/>
        <p:guide pos="2161"/>
        <p:guide orient="horz" pos="3134"/>
        <p:guide orient="horz" pos="3136"/>
        <p:guide orient="horz" pos="3129"/>
        <p:guide orient="horz" pos="3131"/>
        <p:guide orient="horz" pos="3126"/>
        <p:guide orient="horz" pos="3128"/>
        <p:guide orient="horz" pos="3130"/>
        <p:guide pos="2126"/>
        <p:guide pos="2158"/>
        <p:guide pos="2111"/>
        <p:guide pos="2142"/>
        <p:guide orient="horz" pos="3139"/>
        <p:guide orient="horz" pos="3141"/>
        <p:guide orient="horz" pos="3138"/>
        <p:guide orient="horz" pos="3140"/>
        <p:guide orient="horz" pos="3133"/>
        <p:guide pos="2149"/>
        <p:guide pos="2181"/>
        <p:guide pos="2133"/>
        <p:guide pos="2165"/>
        <p:guide pos="2129"/>
        <p:guide pos="2162"/>
        <p:guide pos="2114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b="1" kern="1200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МТКБ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Лист1!$B$5</c:f>
              <c:strCache>
                <c:ptCount val="1"/>
                <c:pt idx="0">
                  <c:v>МТКБ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2597806592918218E-2"/>
                  <c:y val="-3.0183216662345518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C2B-4E77-85FF-1D97F5780BA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7321984065262534E-2"/>
                  <c:y val="-3.56710742373175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FC2B-4E77-85FF-1D97F5780BA2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1494516482294464E-3"/>
                  <c:y val="-3.84150030248033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C2B-4E77-85FF-1D97F5780BA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"/>
                  <c:y val="-3.56710742373175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FC2B-4E77-85FF-1D97F5780BA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2000" b="1" i="0" u="none" strike="noStrike" kern="1200" spc="0" baseline="0">
                    <a:solidFill>
                      <a:srgbClr val="C00000"/>
                    </a:solidFill>
                    <a:latin typeface="Times New Roman" panose="02020603050405020304" pitchFamily="18" charset="0"/>
                    <a:ea typeface="+mj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Лист1!$A$6:$A$9</c:f>
              <c:strCache>
                <c:ptCount val="4"/>
                <c:pt idx="0">
                  <c:v>Қозғалыс жылдамдығы 
</c:v>
                </c:pt>
                <c:pt idx="1">
                  <c:v>Жарықтандыру құрылғысы
</c:v>
                </c:pt>
                <c:pt idx="2">
                  <c:v>Сақтандыру белдігі 
</c:v>
                </c:pt>
                <c:pt idx="3">
                  <c:v>Ұялы телефон пайдалану
</c:v>
                </c:pt>
              </c:strCache>
            </c:strRef>
          </c:cat>
          <c:val>
            <c:numRef>
              <c:f>Лист1!$B$6:$B$9</c:f>
              <c:numCache>
                <c:formatCode>General</c:formatCode>
                <c:ptCount val="4"/>
                <c:pt idx="0">
                  <c:v>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C2B-4E77-85FF-1D97F5780B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52536744"/>
        <c:axId val="352540664"/>
        <c:axId val="0"/>
      </c:bar3DChart>
      <c:catAx>
        <c:axId val="352536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52540664"/>
        <c:crosses val="autoZero"/>
        <c:auto val="1"/>
        <c:lblAlgn val="ctr"/>
        <c:lblOffset val="100"/>
        <c:noMultiLvlLbl val="0"/>
      </c:catAx>
      <c:valAx>
        <c:axId val="35254066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52536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1855512955024802E-2"/>
          <c:y val="6.8303989732126119E-2"/>
          <c:w val="0.94814448704497534"/>
          <c:h val="0.84744587847074193"/>
        </c:manualLayout>
      </c:layout>
      <c:bar3DChart>
        <c:barDir val="col"/>
        <c:grouping val="clustered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5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5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5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80D-4C77-8964-A6BCFD77EFD2}"/>
              </c:ext>
            </c:extLst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7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7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7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80D-4C77-8964-A6BCFD77EFD2}"/>
              </c:ext>
            </c:extLst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9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9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9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80D-4C77-8964-A6BCFD77EFD2}"/>
              </c:ext>
            </c:extLst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9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9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9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80D-4C77-8964-A6BCFD77EFD2}"/>
              </c:ext>
            </c:extLst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7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7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7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80D-4C77-8964-A6BCFD77EFD2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5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5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80D-4C77-8964-A6BCFD77EFD2}"/>
              </c:ext>
            </c:extLst>
          </c:dPt>
          <c:dLbls>
            <c:dLbl>
              <c:idx val="0"/>
              <c:layout>
                <c:manualLayout>
                  <c:x val="8.5784322003273367E-3"/>
                  <c:y val="-2.158895012935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2254903143324758E-2"/>
                  <c:y val="-1.51122650905486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254903143324758E-2"/>
                  <c:y val="-1.0794475064677568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4705883771989711E-2"/>
                  <c:y val="-1.9430055116419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0387953999104934E-2"/>
                  <c:y val="-2.496667237716038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dirty="0">
                        <a:solidFill>
                          <a:srgbClr val="FF0000"/>
                        </a:solidFill>
                      </a:rPr>
                      <a:t>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980D-4C77-8964-A6BCFD77EFD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2016ж.</c:v>
                </c:pt>
                <c:pt idx="1">
                  <c:v>2017 ж.</c:v>
                </c:pt>
                <c:pt idx="2">
                  <c:v>2018 ж.</c:v>
                </c:pt>
                <c:pt idx="3">
                  <c:v>2019 ж.</c:v>
                </c:pt>
                <c:pt idx="4">
                  <c:v>2020 ж.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80D-4C77-8964-A6BCFD77EF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52870048"/>
        <c:axId val="352871224"/>
        <c:axId val="0"/>
      </c:bar3DChart>
      <c:catAx>
        <c:axId val="35287004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52871224"/>
        <c:crosses val="autoZero"/>
        <c:auto val="1"/>
        <c:lblAlgn val="ctr"/>
        <c:lblOffset val="100"/>
        <c:noMultiLvlLbl val="0"/>
      </c:catAx>
      <c:valAx>
        <c:axId val="3528712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5287004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1" i="0" u="none" strike="noStrike" kern="1200" spc="0" baseline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b="1" dirty="0">
                <a:solidFill>
                  <a:schemeClr val="tx2"/>
                </a:solidFill>
              </a:rPr>
              <a:t> </a:t>
            </a:r>
            <a:r>
              <a:rPr lang="ru-RU" sz="1800" b="1" i="0" baseline="0" dirty="0">
                <a:effectLst/>
              </a:rPr>
              <a:t>ОТК </a:t>
            </a:r>
            <a:r>
              <a:rPr lang="ru-RU" sz="1800" b="1" i="0" baseline="0" dirty="0" err="1">
                <a:effectLst/>
              </a:rPr>
              <a:t>бойынша</a:t>
            </a:r>
            <a:endParaRPr lang="ru-RU" b="1" dirty="0">
              <a:solidFill>
                <a:schemeClr val="tx2"/>
              </a:solidFill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1"/>
          <c:dPt>
            <c:idx val="0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19C-474B-BB7F-B07C6DA21DFC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19C-474B-BB7F-B07C6DA21DFC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19C-474B-BB7F-B07C6DA21DFC}"/>
              </c:ext>
            </c:extLst>
          </c:dPt>
          <c:dLbls>
            <c:dLbl>
              <c:idx val="0"/>
              <c:layout>
                <c:manualLayout>
                  <c:x val="-0.20304048866624441"/>
                  <c:y val="5.7345095086903865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19C-474B-BB7F-B07C6DA21DF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5670164680140497"/>
                  <c:y val="-0.17182416287519231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48%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19C-474B-BB7F-B07C6DA21DFC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21305733095334"/>
                  <c:y val="0.10930513731138097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42%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19C-474B-BB7F-B07C6DA21DFC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2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5 жылға дейін</c:v>
                </c:pt>
                <c:pt idx="1">
                  <c:v>5 жылдан 10 жылға дейін</c:v>
                </c:pt>
                <c:pt idx="2">
                  <c:v>10 жастан жоғары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0.33</c:v>
                </c:pt>
                <c:pt idx="1">
                  <c:v>0.51</c:v>
                </c:pt>
                <c:pt idx="2">
                  <c:v>0.16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19C-474B-BB7F-B07C6DA21D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alpha val="0"/>
      </a:schemeClr>
    </a:solidFill>
    <a:ln>
      <a:gradFill>
        <a:gsLst>
          <a:gs pos="0">
            <a:schemeClr val="accent1">
              <a:lumMod val="5000"/>
              <a:lumOff val="95000"/>
            </a:schemeClr>
          </a:gs>
          <a:gs pos="74000">
            <a:schemeClr val="accent1">
              <a:lumMod val="45000"/>
              <a:lumOff val="55000"/>
            </a:schemeClr>
          </a:gs>
          <a:gs pos="83000">
            <a:schemeClr val="accent1">
              <a:lumMod val="45000"/>
              <a:lumOff val="55000"/>
            </a:schemeClr>
          </a:gs>
          <a:gs pos="100000">
            <a:schemeClr val="accent1">
              <a:lumMod val="30000"/>
              <a:lumOff val="70000"/>
            </a:schemeClr>
          </a:gs>
        </a:gsLst>
        <a:lin ang="5400000" scaled="1"/>
      </a:gradFill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spc="0" baseline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0" baseline="0" dirty="0">
                <a:effectLst/>
              </a:rPr>
              <a:t>МТКБ </a:t>
            </a:r>
            <a:r>
              <a:rPr lang="ru-RU" sz="1800" b="1" i="0" baseline="0" dirty="0" err="1">
                <a:effectLst/>
              </a:rPr>
              <a:t>бойынша</a:t>
            </a:r>
            <a:endParaRPr lang="ru-RU" sz="1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0"/>
          <c:dPt>
            <c:idx val="0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88A-48E5-98E2-17103FD41A4A}"/>
              </c:ext>
            </c:extLst>
          </c:dPt>
          <c:dPt>
            <c:idx val="1"/>
            <c:bubble3D val="0"/>
            <c:explosion val="16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88A-48E5-98E2-17103FD41A4A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88A-48E5-98E2-17103FD41A4A}"/>
              </c:ext>
            </c:extLst>
          </c:dPt>
          <c:dLbls>
            <c:dLbl>
              <c:idx val="0"/>
              <c:layout>
                <c:manualLayout>
                  <c:x val="-0.13270930500374273"/>
                  <c:y val="0.1132098785637131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2000" b="1" i="0" u="none" strike="noStrike" kern="1200" baseline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 sz="2000" b="1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10%</a:t>
                    </a:r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88A-48E5-98E2-17103FD41A4A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4049730331471566E-2"/>
                  <c:y val="-0.17377254427023664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63%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88A-48E5-98E2-17103FD41A4A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5884723901652559"/>
                  <c:y val="9.473380576740532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88A-48E5-98E2-17103FD41A4A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2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5 жылға дейін</c:v>
                </c:pt>
                <c:pt idx="1">
                  <c:v>5 жылдан 10 жылга дейін</c:v>
                </c:pt>
                <c:pt idx="2">
                  <c:v>10 жастан жоғары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20</c:v>
                </c:pt>
                <c:pt idx="1">
                  <c:v>56</c:v>
                </c:pt>
                <c:pt idx="2">
                  <c:v>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588A-48E5-98E2-17103FD41A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6739" y="1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/>
          <a:lstStyle>
            <a:lvl1pPr algn="r">
              <a:defRPr sz="1200"/>
            </a:lvl1pPr>
          </a:lstStyle>
          <a:p>
            <a:fld id="{449DA97F-A34D-4188-AAF5-DF0DA7C9917D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40648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6739" y="9440648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 anchor="b"/>
          <a:lstStyle>
            <a:lvl1pPr algn="r">
              <a:defRPr sz="1200"/>
            </a:lvl1pPr>
          </a:lstStyle>
          <a:p>
            <a:fld id="{AF770061-3EAD-4B35-8931-2A7627BDCF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7475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739" y="1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/>
          <a:lstStyle>
            <a:lvl1pPr algn="r">
              <a:defRPr sz="1200"/>
            </a:lvl1pPr>
          </a:lstStyle>
          <a:p>
            <a:fld id="{452A507B-B0CD-4A02-AB9F-B12FC808E0B4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56" tIns="45828" rIns="91656" bIns="4582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80" y="4721186"/>
            <a:ext cx="5447030" cy="4472702"/>
          </a:xfrm>
          <a:prstGeom prst="rect">
            <a:avLst/>
          </a:prstGeom>
        </p:spPr>
        <p:txBody>
          <a:bodyPr vert="horz" lIns="91656" tIns="45828" rIns="91656" bIns="45828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0648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739" y="9440648"/>
            <a:ext cx="2950476" cy="496967"/>
          </a:xfrm>
          <a:prstGeom prst="rect">
            <a:avLst/>
          </a:prstGeom>
        </p:spPr>
        <p:txBody>
          <a:bodyPr vert="horz" lIns="91656" tIns="45828" rIns="91656" bIns="45828" rtlCol="0" anchor="b"/>
          <a:lstStyle>
            <a:lvl1pPr algn="r">
              <a:defRPr sz="1200"/>
            </a:lvl1pPr>
          </a:lstStyle>
          <a:p>
            <a:fld id="{8457BC41-3461-4122-9A56-E77CF121BA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3210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20750" y="746125"/>
            <a:ext cx="4967288" cy="372586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6557"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6391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711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Ескертпе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29163" indent="-229163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(1 509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(1 895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</a:t>
            </a:r>
          </a:p>
          <a:p>
            <a:pPr marL="229163" indent="-229163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(647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(584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 2016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соңына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340 дана ЖҚҚ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алынып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таратылады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1 039 дана қыстық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киімдер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тендері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25.07.2016ж.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2017жылға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бойынша ЖҚҚ саны 828,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біздегі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сұраныс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саны 646.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айтқанда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салалық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нормаларға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тегін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қорғану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көзделген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мезгіліне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қызметкерлерге 01.10.2016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15.10.16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қызметкерлер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100%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29163" indent="-229163"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«ZHAMAL-AI LTD»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ЖШС-мен ЖҚҚ жеткізу № 227-16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келісім-шарт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15.06.2016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құрылды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бәтеңке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- 1697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- 657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61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жұбы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2017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Барлық КБ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31.08.2016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жазғы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9163" indent="-229163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13.06.2016ж. тендер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өтпей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28.07.2016ж. тендер қайта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ашылуы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16.08.2016ж.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шығаруға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45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мерзімі 17-ші қыркүйек.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Өтінім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бойынша 2 464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ішінде: 1 838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2016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626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- 1-тоқсан 2017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9163" indent="-229163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467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20750" y="746125"/>
            <a:ext cx="4967288" cy="372586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Вместо ссылки </a:t>
            </a:r>
            <a:r>
              <a:rPr lang="en-US" b="1" dirty="0">
                <a:latin typeface="Verdana" pitchFamily="34" charset="0"/>
              </a:rPr>
              <a:t>www.blog.com</a:t>
            </a:r>
            <a:r>
              <a:rPr lang="uk-UA" b="1" dirty="0">
                <a:latin typeface="Verdana" pitchFamily="34" charset="0"/>
              </a:rPr>
              <a:t> </a:t>
            </a:r>
            <a:r>
              <a:rPr lang="uk-UA" dirty="0">
                <a:latin typeface="Verdana" pitchFamily="34" charset="0"/>
              </a:rPr>
              <a:t>тут и по </a:t>
            </a:r>
            <a:r>
              <a:rPr lang="uk-UA" dirty="0" err="1">
                <a:latin typeface="Verdana" pitchFamily="34" charset="0"/>
              </a:rPr>
              <a:t>всей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презентации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поставьте</a:t>
            </a:r>
            <a:r>
              <a:rPr lang="uk-UA" dirty="0">
                <a:latin typeface="Verdana" pitchFamily="34" charset="0"/>
              </a:rPr>
              <a:t> адрес </a:t>
            </a:r>
            <a:r>
              <a:rPr lang="uk-UA" dirty="0" err="1">
                <a:latin typeface="Verdana" pitchFamily="34" charset="0"/>
              </a:rPr>
              <a:t>своего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веб-портфолио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9094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9" name="Group 17"/>
          <p:cNvGrpSpPr>
            <a:grpSpLocks/>
          </p:cNvGrpSpPr>
          <p:nvPr/>
        </p:nvGrpSpPr>
        <p:grpSpPr bwMode="auto">
          <a:xfrm>
            <a:off x="-9525" y="2708279"/>
            <a:ext cx="9183688" cy="1501775"/>
            <a:chOff x="-23" y="1319"/>
            <a:chExt cx="5799" cy="946"/>
          </a:xfrm>
        </p:grpSpPr>
        <p:sp>
          <p:nvSpPr>
            <p:cNvPr id="3090" name="Freeform 18"/>
            <p:cNvSpPr>
              <a:spLocks/>
            </p:cNvSpPr>
            <p:nvPr/>
          </p:nvSpPr>
          <p:spPr bwMode="gray">
            <a:xfrm>
              <a:off x="-20" y="1319"/>
              <a:ext cx="5779" cy="946"/>
            </a:xfrm>
            <a:custGeom>
              <a:avLst/>
              <a:gdLst/>
              <a:ahLst/>
              <a:cxnLst>
                <a:cxn ang="0">
                  <a:pos x="6" y="454"/>
                </a:cxn>
                <a:cxn ang="0">
                  <a:pos x="355" y="454"/>
                </a:cxn>
                <a:cxn ang="0">
                  <a:pos x="757" y="1"/>
                </a:cxn>
                <a:cxn ang="0">
                  <a:pos x="2511" y="0"/>
                </a:cxn>
                <a:cxn ang="0">
                  <a:pos x="2646" y="144"/>
                </a:cxn>
                <a:cxn ang="0">
                  <a:pos x="5779" y="137"/>
                </a:cxn>
                <a:cxn ang="0">
                  <a:pos x="5779" y="772"/>
                </a:cxn>
                <a:cxn ang="0">
                  <a:pos x="2899" y="765"/>
                </a:cxn>
                <a:cxn ang="0">
                  <a:pos x="2757" y="946"/>
                </a:cxn>
                <a:cxn ang="0">
                  <a:pos x="1883" y="946"/>
                </a:cxn>
                <a:cxn ang="0">
                  <a:pos x="1663" y="687"/>
                </a:cxn>
                <a:cxn ang="0">
                  <a:pos x="0" y="687"/>
                </a:cxn>
                <a:cxn ang="0">
                  <a:pos x="35" y="480"/>
                </a:cxn>
              </a:cxnLst>
              <a:rect l="0" t="0" r="r" b="b"/>
              <a:pathLst>
                <a:path w="5779" h="946">
                  <a:moveTo>
                    <a:pt x="6" y="454"/>
                  </a:moveTo>
                  <a:lnTo>
                    <a:pt x="355" y="454"/>
                  </a:lnTo>
                  <a:lnTo>
                    <a:pt x="757" y="1"/>
                  </a:lnTo>
                  <a:lnTo>
                    <a:pt x="2511" y="0"/>
                  </a:lnTo>
                  <a:lnTo>
                    <a:pt x="2646" y="144"/>
                  </a:lnTo>
                  <a:lnTo>
                    <a:pt x="5779" y="137"/>
                  </a:lnTo>
                  <a:lnTo>
                    <a:pt x="5779" y="772"/>
                  </a:lnTo>
                  <a:lnTo>
                    <a:pt x="2899" y="765"/>
                  </a:lnTo>
                  <a:lnTo>
                    <a:pt x="2757" y="946"/>
                  </a:lnTo>
                  <a:lnTo>
                    <a:pt x="1883" y="946"/>
                  </a:lnTo>
                  <a:lnTo>
                    <a:pt x="1663" y="687"/>
                  </a:lnTo>
                  <a:lnTo>
                    <a:pt x="0" y="687"/>
                  </a:lnTo>
                  <a:lnTo>
                    <a:pt x="35" y="48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77251" dir="4832261" algn="ctr" rotWithShape="0">
                <a:srgbClr val="000066">
                  <a:alpha val="19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3091" name="Freeform 19" descr="01_img(Global Digtal Desigm(imageState)"/>
            <p:cNvSpPr>
              <a:spLocks/>
            </p:cNvSpPr>
            <p:nvPr/>
          </p:nvSpPr>
          <p:spPr bwMode="gray">
            <a:xfrm>
              <a:off x="-23" y="1344"/>
              <a:ext cx="5799" cy="895"/>
            </a:xfrm>
            <a:custGeom>
              <a:avLst/>
              <a:gdLst/>
              <a:ahLst/>
              <a:cxnLst>
                <a:cxn ang="0">
                  <a:pos x="0" y="455"/>
                </a:cxn>
                <a:cxn ang="0">
                  <a:pos x="369" y="454"/>
                </a:cxn>
                <a:cxn ang="0">
                  <a:pos x="776" y="0"/>
                </a:cxn>
                <a:cxn ang="0">
                  <a:pos x="2496" y="0"/>
                </a:cxn>
                <a:cxn ang="0">
                  <a:pos x="2632" y="136"/>
                </a:cxn>
                <a:cxn ang="0">
                  <a:pos x="5799" y="136"/>
                </a:cxn>
                <a:cxn ang="0">
                  <a:pos x="5788" y="727"/>
                </a:cxn>
                <a:cxn ang="0">
                  <a:pos x="2883" y="708"/>
                </a:cxn>
                <a:cxn ang="0">
                  <a:pos x="2747" y="895"/>
                </a:cxn>
                <a:cxn ang="0">
                  <a:pos x="1899" y="895"/>
                </a:cxn>
                <a:cxn ang="0">
                  <a:pos x="1681" y="635"/>
                </a:cxn>
                <a:cxn ang="0">
                  <a:pos x="7" y="635"/>
                </a:cxn>
                <a:cxn ang="0">
                  <a:pos x="7" y="454"/>
                </a:cxn>
              </a:cxnLst>
              <a:rect l="0" t="0" r="r" b="b"/>
              <a:pathLst>
                <a:path w="5799" h="895">
                  <a:moveTo>
                    <a:pt x="0" y="455"/>
                  </a:moveTo>
                  <a:lnTo>
                    <a:pt x="369" y="454"/>
                  </a:lnTo>
                  <a:lnTo>
                    <a:pt x="776" y="0"/>
                  </a:lnTo>
                  <a:lnTo>
                    <a:pt x="2496" y="0"/>
                  </a:lnTo>
                  <a:lnTo>
                    <a:pt x="2632" y="136"/>
                  </a:lnTo>
                  <a:lnTo>
                    <a:pt x="5799" y="136"/>
                  </a:lnTo>
                  <a:lnTo>
                    <a:pt x="5788" y="727"/>
                  </a:lnTo>
                  <a:lnTo>
                    <a:pt x="2883" y="708"/>
                  </a:lnTo>
                  <a:lnTo>
                    <a:pt x="2747" y="895"/>
                  </a:lnTo>
                  <a:lnTo>
                    <a:pt x="1899" y="895"/>
                  </a:lnTo>
                  <a:lnTo>
                    <a:pt x="1681" y="635"/>
                  </a:lnTo>
                  <a:lnTo>
                    <a:pt x="7" y="635"/>
                  </a:lnTo>
                  <a:lnTo>
                    <a:pt x="7" y="454"/>
                  </a:lnTo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990600" y="4953000"/>
            <a:ext cx="7315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latin typeface="Verdana" pitchFamily="34" charset="0"/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228601"/>
            <a:ext cx="1409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2000" b="1" dirty="0">
                <a:latin typeface="Verdana" pitchFamily="34" charset="0"/>
              </a:rPr>
              <a:t>ФОТО</a:t>
            </a:r>
            <a:endParaRPr lang="en-US" sz="2000" b="1" dirty="0">
              <a:latin typeface="Verdana" pitchFamily="34" charset="0"/>
            </a:endParaRPr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611190" y="1700213"/>
            <a:ext cx="8137525" cy="792163"/>
          </a:xfrm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ru-RU" altLang="ko-KR"/>
              <a:t>Образец заголовка</a:t>
            </a:r>
            <a:endParaRPr lang="en-US" altLang="ko-KR"/>
          </a:p>
        </p:txBody>
      </p:sp>
    </p:spTree>
  </p:cSld>
  <p:clrMapOvr>
    <a:masterClrMapping/>
  </p:clrMapOvr>
  <p:transition spd="slow" advClick="0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ACE947-0179-40F8-9670-1714461EDE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D924D-886A-4668-B5E6-2B5D01F68D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14C77-0F69-42A6-83EF-0C0D1CAC9B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48502-8CE0-4710-99AD-6D48358E67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7F7D-B395-4771-BE4E-FE32E7E767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FB052-2527-4325-908A-76A546CDC8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585AF-9FB9-46D8-ADEA-086724F7CD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448C6-721C-464C-86CA-A40CD5B6FF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0B768-17B7-4363-8402-490E3E397B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79442"/>
            <a:ext cx="2057400" cy="590073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79442"/>
            <a:ext cx="6019800" cy="59007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05EB0-8EDF-49FF-BB84-D4CDDBD0B2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79437"/>
            <a:ext cx="7848600" cy="563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43027"/>
            <a:ext cx="8229600" cy="5137151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010400" y="2889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791200" y="6537327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671888" y="65373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70B291BA-8E09-4645-854F-3CDDB134E5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  <a:lum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-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Freeform 16"/>
          <p:cNvSpPr>
            <a:spLocks/>
          </p:cNvSpPr>
          <p:nvPr/>
        </p:nvSpPr>
        <p:spPr bwMode="gray">
          <a:xfrm>
            <a:off x="1" y="360363"/>
            <a:ext cx="9148763" cy="900112"/>
          </a:xfrm>
          <a:custGeom>
            <a:avLst/>
            <a:gdLst/>
            <a:ahLst/>
            <a:cxnLst>
              <a:cxn ang="0">
                <a:pos x="0" y="368"/>
              </a:cxn>
              <a:cxn ang="0">
                <a:pos x="440" y="368"/>
              </a:cxn>
              <a:cxn ang="0">
                <a:pos x="777" y="0"/>
              </a:cxn>
              <a:cxn ang="0">
                <a:pos x="2162" y="0"/>
              </a:cxn>
              <a:cxn ang="0">
                <a:pos x="2265" y="116"/>
              </a:cxn>
              <a:cxn ang="0">
                <a:pos x="5756" y="112"/>
              </a:cxn>
              <a:cxn ang="0">
                <a:pos x="5763" y="567"/>
              </a:cxn>
              <a:cxn ang="0">
                <a:pos x="6" y="556"/>
              </a:cxn>
            </a:cxnLst>
            <a:rect l="0" t="0" r="r" b="b"/>
            <a:pathLst>
              <a:path w="5763" h="567">
                <a:moveTo>
                  <a:pt x="0" y="368"/>
                </a:moveTo>
                <a:lnTo>
                  <a:pt x="440" y="368"/>
                </a:lnTo>
                <a:lnTo>
                  <a:pt x="777" y="0"/>
                </a:lnTo>
                <a:lnTo>
                  <a:pt x="2162" y="0"/>
                </a:lnTo>
                <a:lnTo>
                  <a:pt x="2265" y="116"/>
                </a:lnTo>
                <a:lnTo>
                  <a:pt x="5756" y="112"/>
                </a:lnTo>
                <a:lnTo>
                  <a:pt x="5763" y="567"/>
                </a:lnTo>
                <a:lnTo>
                  <a:pt x="6" y="556"/>
                </a:lnTo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9" name="Freeform 15" descr="01b_img(Global Digtal Desigm(imageState)"/>
          <p:cNvSpPr>
            <a:spLocks/>
          </p:cNvSpPr>
          <p:nvPr/>
        </p:nvSpPr>
        <p:spPr bwMode="gray">
          <a:xfrm>
            <a:off x="-9525" y="336551"/>
            <a:ext cx="9182100" cy="838200"/>
          </a:xfrm>
          <a:custGeom>
            <a:avLst/>
            <a:gdLst/>
            <a:ahLst/>
            <a:cxnLst>
              <a:cxn ang="0">
                <a:pos x="449" y="370"/>
              </a:cxn>
              <a:cxn ang="0">
                <a:pos x="768" y="1"/>
              </a:cxn>
              <a:cxn ang="0">
                <a:pos x="2158" y="0"/>
              </a:cxn>
              <a:cxn ang="0">
                <a:pos x="2258" y="115"/>
              </a:cxn>
              <a:cxn ang="0">
                <a:pos x="5784" y="115"/>
              </a:cxn>
              <a:cxn ang="0">
                <a:pos x="5779" y="528"/>
              </a:cxn>
              <a:cxn ang="0">
                <a:pos x="0" y="519"/>
              </a:cxn>
              <a:cxn ang="0">
                <a:pos x="0" y="371"/>
              </a:cxn>
            </a:cxnLst>
            <a:rect l="0" t="0" r="r" b="b"/>
            <a:pathLst>
              <a:path w="5784" h="528">
                <a:moveTo>
                  <a:pt x="449" y="370"/>
                </a:moveTo>
                <a:lnTo>
                  <a:pt x="768" y="1"/>
                </a:lnTo>
                <a:lnTo>
                  <a:pt x="2158" y="0"/>
                </a:lnTo>
                <a:lnTo>
                  <a:pt x="2258" y="115"/>
                </a:lnTo>
                <a:lnTo>
                  <a:pt x="5784" y="115"/>
                </a:lnTo>
                <a:lnTo>
                  <a:pt x="5779" y="528"/>
                </a:lnTo>
                <a:lnTo>
                  <a:pt x="0" y="519"/>
                </a:lnTo>
                <a:lnTo>
                  <a:pt x="0" y="371"/>
                </a:lnTo>
              </a:path>
            </a:pathLst>
          </a:custGeom>
          <a:blipFill dpi="0" rotWithShape="1">
            <a:blip r:embed="rId16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43027"/>
            <a:ext cx="8229600" cy="513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2889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537327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71888" y="65373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+mj-lt"/>
              </a:defRPr>
            </a:lvl1pPr>
          </a:lstStyle>
          <a:p>
            <a:fld id="{E1D3F185-9A76-4015-8A5F-1844EBC78D0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609600" y="579437"/>
            <a:ext cx="78486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Click="0" advTm="20000">
    <p:push dir="u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377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891" indent="-342891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2971" indent="-228594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4283968" y="5301208"/>
            <a:ext cx="4679423" cy="1032421"/>
          </a:xfrm>
          <a:prstGeom prst="rect">
            <a:avLst/>
          </a:prstGeom>
        </p:spPr>
        <p:txBody>
          <a:bodyPr vert="horz" lIns="91417" tIns="45709" rIns="91417" bIns="45709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жарты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жылдығында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атқарылған жұмыстар есебі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188640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фыфывфывфывфывф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404664"/>
            <a:ext cx="6048672" cy="2304256"/>
          </a:xfrm>
          <a:prstGeom prst="rect">
            <a:avLst/>
          </a:prstGeom>
        </p:spPr>
      </p:pic>
    </p:spTree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111" y="1330104"/>
            <a:ext cx="6285154" cy="370704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kk-KZ" sz="1814" b="1" dirty="0">
                <a:ln w="0"/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Тапсырыс беруші мекемелер бойынша табыс көлемі </a:t>
            </a:r>
            <a:endParaRPr lang="ru-RU" sz="1814" b="1" dirty="0">
              <a:ln w="0"/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028384" y="1591805"/>
            <a:ext cx="831127" cy="253019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00167" y="1395170"/>
            <a:ext cx="1827552" cy="335029"/>
          </a:xfrm>
          <a:prstGeom prst="rect">
            <a:avLst/>
          </a:prstGeom>
          <a:noFill/>
        </p:spPr>
        <p:txBody>
          <a:bodyPr wrap="square" lIns="82932" tIns="41466" rIns="82932" bIns="41466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633" b="0" i="0" u="none" strike="noStrike" kern="120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00794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marL="0" marR="0" lvl="0" indent="0" algn="r" defTabSz="100794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инвестициялық  жоспарлар туралы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="" xmlns:a16="http://schemas.microsoft.com/office/drawing/2014/main" id="{D71D027A-80CD-4993-A283-395798F72E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578056"/>
              </p:ext>
            </p:extLst>
          </p:nvPr>
        </p:nvGraphicFramePr>
        <p:xfrm>
          <a:off x="179512" y="1906168"/>
          <a:ext cx="8784974" cy="4763194"/>
        </p:xfrm>
        <a:graphic>
          <a:graphicData uri="http://schemas.openxmlformats.org/drawingml/2006/table">
            <a:tbl>
              <a:tblPr/>
              <a:tblGrid>
                <a:gridCol w="923421">
                  <a:extLst>
                    <a:ext uri="{9D8B030D-6E8A-4147-A177-3AD203B41FA5}">
                      <a16:colId xmlns="" xmlns:a16="http://schemas.microsoft.com/office/drawing/2014/main" val="3849852326"/>
                    </a:ext>
                  </a:extLst>
                </a:gridCol>
                <a:gridCol w="4155393">
                  <a:extLst>
                    <a:ext uri="{9D8B030D-6E8A-4147-A177-3AD203B41FA5}">
                      <a16:colId xmlns="" xmlns:a16="http://schemas.microsoft.com/office/drawing/2014/main" val="1518727782"/>
                    </a:ext>
                  </a:extLst>
                </a:gridCol>
                <a:gridCol w="926540">
                  <a:extLst>
                    <a:ext uri="{9D8B030D-6E8A-4147-A177-3AD203B41FA5}">
                      <a16:colId xmlns="" xmlns:a16="http://schemas.microsoft.com/office/drawing/2014/main" val="4154308264"/>
                    </a:ext>
                  </a:extLst>
                </a:gridCol>
                <a:gridCol w="926540">
                  <a:extLst>
                    <a:ext uri="{9D8B030D-6E8A-4147-A177-3AD203B41FA5}">
                      <a16:colId xmlns="" xmlns:a16="http://schemas.microsoft.com/office/drawing/2014/main" val="3011698903"/>
                    </a:ext>
                  </a:extLst>
                </a:gridCol>
                <a:gridCol w="926540">
                  <a:extLst>
                    <a:ext uri="{9D8B030D-6E8A-4147-A177-3AD203B41FA5}">
                      <a16:colId xmlns="" xmlns:a16="http://schemas.microsoft.com/office/drawing/2014/main" val="1660913282"/>
                    </a:ext>
                  </a:extLst>
                </a:gridCol>
                <a:gridCol w="926540">
                  <a:extLst>
                    <a:ext uri="{9D8B030D-6E8A-4147-A177-3AD203B41FA5}">
                      <a16:colId xmlns="" xmlns:a16="http://schemas.microsoft.com/office/drawing/2014/main" val="3230615492"/>
                    </a:ext>
                  </a:extLst>
                </a:gridCol>
              </a:tblGrid>
              <a:tr h="25120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Көрсеткіш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атауы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жыл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6 ай  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ауытқуы 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Орынд.,  % 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83863054"/>
                  </a:ext>
                </a:extLst>
              </a:tr>
              <a:tr h="492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жоспар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нақты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-/+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3356568"/>
                  </a:ext>
                </a:extLst>
              </a:tr>
              <a:tr h="251203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 ОТК бойынша: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61223513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«МаңғыстауМұнайГаз» АҚ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3 700 148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3 613 381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-86 768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29397137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«О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il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onstruction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ompany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607 796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463 523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-144 274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8630615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«Oil Services Company»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1 076 680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1 014 647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-62 033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6786257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Мангистауэнергомунай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274 954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256 650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-18 304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43888354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«Мунайтелеком»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18 071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15 006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-3 065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66345147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Басқа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қосымша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мекемелер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392 754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359 921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-32 833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0978924"/>
                  </a:ext>
                </a:extLst>
              </a:tr>
              <a:tr h="25120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6 070 405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5 723 128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-347 277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47328914"/>
                  </a:ext>
                </a:extLst>
              </a:tr>
              <a:tr h="251203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соның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ішінде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МТКБ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бойынша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44345544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МаңғыстауМұнайГаз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АҚ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320 814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308 032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-12 782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516333830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«О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il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onstruction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ompany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19 520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12 814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-6 705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61683190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«Oil Services Company»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278 405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248 006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-30 399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2897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Мангистауэнергомунай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29 115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26 438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-2677,846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9486523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«Мунайтелеком»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6 290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6 099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-191,193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991231996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Басқа да қосымша мекемелер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102 854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114 840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11 986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05156208"/>
                  </a:ext>
                </a:extLst>
              </a:tr>
              <a:tr h="25120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756 998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716 228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-40 769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5069799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930130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588295" y="1313281"/>
            <a:ext cx="5967410" cy="413665"/>
          </a:xfrm>
          <a:prstGeom prst="rect">
            <a:avLst/>
          </a:prstGeom>
        </p:spPr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Табыс пен шығындар</a:t>
            </a:r>
            <a:endParaRPr lang="kk-KZ" sz="1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79240" y="887483"/>
            <a:ext cx="1041890" cy="307201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5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99329" y="1632569"/>
            <a:ext cx="1009894" cy="299185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graphicFrame>
        <p:nvGraphicFramePr>
          <p:cNvPr id="12" name="Таблица 11">
            <a:extLst>
              <a:ext uri="{FF2B5EF4-FFF2-40B4-BE49-F238E27FC236}">
                <a16:creationId xmlns="" xmlns:a16="http://schemas.microsoft.com/office/drawing/2014/main" id="{5332FA7A-405E-4899-850A-F1F28EC31E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686214"/>
              </p:ext>
            </p:extLst>
          </p:nvPr>
        </p:nvGraphicFramePr>
        <p:xfrm>
          <a:off x="341706" y="1937281"/>
          <a:ext cx="8568951" cy="4104090"/>
        </p:xfrm>
        <a:graphic>
          <a:graphicData uri="http://schemas.openxmlformats.org/drawingml/2006/table">
            <a:tbl>
              <a:tblPr/>
              <a:tblGrid>
                <a:gridCol w="4782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5147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3480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3480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3480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43480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122277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№ қ/с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Көрсеткіш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атауы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2020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жыл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6 ай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ауытқуы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-/+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Орынд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.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8666">
                <a:tc vMerge="1">
                  <a:txBody>
                    <a:bodyPr/>
                    <a:lstStyle/>
                    <a:p>
                      <a:pPr algn="ctr" rtl="0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жоспар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нақты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9365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табыс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6 270 508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5 909 303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-361 205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7475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шығын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соның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ішінде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6 569 273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5 900 326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-668 947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5585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2.1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Сатылған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өнімдердің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көрсетілген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қызметтердің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өзіндік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құны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5 990 369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5 415 398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-574 971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7475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2.2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әкімшілік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шығындары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300 206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232 690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-67 516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9365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Операциялық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табыс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-298 765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8 977 *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307 742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19DFC4E-1AAD-42A9-B7CA-C5F287D31BD8}"/>
              </a:ext>
            </a:extLst>
          </p:cNvPr>
          <p:cNvSpPr txBox="1">
            <a:spLocks/>
          </p:cNvSpPr>
          <p:nvPr/>
        </p:nvSpPr>
        <p:spPr>
          <a:xfrm>
            <a:off x="340273" y="5858187"/>
            <a:ext cx="8568950" cy="911134"/>
          </a:xfrm>
          <a:prstGeom prst="rect">
            <a:avLst/>
          </a:prstGeom>
        </p:spPr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US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-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Көрсеткіштің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жақсаруы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 </a:t>
            </a:r>
            <a:r>
              <a:rPr lang="ru-RU" sz="12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көлік</a:t>
            </a:r>
            <a:r>
              <a:rPr lang="ru-RU" sz="1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қызметтері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төлем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мерзімдерінің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кешігуіне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соңында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жылдық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сыйлықақыны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есептеу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тауар-материалдық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босалқы</a:t>
            </a:r>
            <a:r>
              <a:rPr lang="ru-RU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қорларды</a:t>
            </a:r>
            <a:r>
              <a:rPr lang="ru-RU" sz="1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(ТМБҚ)</a:t>
            </a:r>
            <a:r>
              <a:rPr lang="kk-KZ" sz="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есептен</a:t>
            </a:r>
            <a:r>
              <a:rPr lang="ru-RU" sz="1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шығаруына</a:t>
            </a:r>
            <a:r>
              <a:rPr lang="ru-RU" sz="1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байланысты</a:t>
            </a:r>
            <a:r>
              <a:rPr lang="en-US" sz="1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kk-KZ" sz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137106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3528" y="1772816"/>
            <a:ext cx="8568952" cy="48965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КӨЛІКТІ ЖҮРГІЗУ </a:t>
            </a:r>
          </a:p>
          <a:p>
            <a:pPr algn="ctr"/>
            <a:r>
              <a:rPr lang="ru-RU" dirty="0" err="1"/>
              <a:t>КеЗІНДеГІ</a:t>
            </a:r>
            <a:r>
              <a:rPr lang="ru-RU" dirty="0"/>
              <a:t> ҚАУІПСІЗДІК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-35497" y="477518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0"/>
            <a:ext cx="1440285" cy="548680"/>
          </a:xfrm>
          <a:prstGeom prst="rect">
            <a:avLst/>
          </a:prstGeom>
        </p:spPr>
      </p:pic>
      <p:pic>
        <p:nvPicPr>
          <p:cNvPr id="2051" name="Picture 3" descr="C:\Users\User\Desktop\Новая папка\Безымянный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29763"/>
            <a:ext cx="7056784" cy="329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43608" y="2132856"/>
            <a:ext cx="150826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Жұмысқа дайын болу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71800" y="2042264"/>
            <a:ext cx="169269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Әрқашан жүргізу кезіндегі қауіпсіздікті сақтаңыз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16216" y="5879013"/>
            <a:ext cx="17281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Жүк көтеру операциалары кезіндегі кауіпсіздік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52190" y="5877272"/>
            <a:ext cx="1791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Биіктікте жұмыс жасау кезінде өзіңізді құлаудан сақтаңыз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59632" y="1268760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>
                <a:solidFill>
                  <a:schemeClr val="accent4"/>
                </a:solidFill>
                <a:latin typeface="Times New Roman"/>
              </a:rPr>
              <a:t>«</a:t>
            </a:r>
            <a:r>
              <a:rPr lang="kk-KZ" b="1" dirty="0">
                <a:solidFill>
                  <a:schemeClr val="accent4"/>
                </a:solidFill>
                <a:latin typeface="Times New Roman"/>
              </a:rPr>
              <a:t>Алтын қағидалар»</a:t>
            </a:r>
            <a:endParaRPr lang="ru-RU" b="1" dirty="0">
              <a:solidFill>
                <a:schemeClr val="accent4"/>
              </a:solidFill>
              <a:latin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55976" y="1859947"/>
            <a:ext cx="2051721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Қауіптілігі жоғары жұмыстар тек </a:t>
            </a:r>
          </a:p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қолданыстағы наряд-рұқсаттармен </a:t>
            </a:r>
          </a:p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ғана жүргізілуі тиіс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28184" y="1844824"/>
            <a:ext cx="216024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 бастар алдында ажыратуды тексеріңіз және көрсетілген жеке қорғаныс құралдарын пайдаланыңыздар 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43608" y="5879012"/>
            <a:ext cx="1791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Тұйық кеңестікте кірер алдында рұқсат алыңыз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65914" y="5838363"/>
            <a:ext cx="179181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Қозғалыстағы жабдықтан кауіпсіз арақашықтықта болыңыз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793768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1393612"/>
            <a:ext cx="64087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sz="1400" b="1" dirty="0">
                <a:solidFill>
                  <a:schemeClr val="tx2"/>
                </a:solidFill>
                <a:latin typeface="Times New Roman"/>
              </a:rPr>
              <a:t>2020 ж</a:t>
            </a:r>
            <a:r>
              <a:rPr lang="kk-KZ" sz="1400" b="1" dirty="0">
                <a:solidFill>
                  <a:schemeClr val="tx2"/>
                </a:solidFill>
                <a:latin typeface="Times New Roman"/>
              </a:rPr>
              <a:t>ыл 1-жарты жылдың «ОТК» ЖШС жұмысшыларына арнайы </a:t>
            </a:r>
          </a:p>
          <a:p>
            <a:pPr algn="ctr" fontAlgn="b"/>
            <a:r>
              <a:rPr lang="kk-KZ" sz="1400" b="1" dirty="0">
                <a:solidFill>
                  <a:schemeClr val="tx2"/>
                </a:solidFill>
                <a:latin typeface="Times New Roman"/>
              </a:rPr>
              <a:t>киіммен және аяқкиіммен қамтамасыз ету туралы ақпарат</a:t>
            </a:r>
            <a:endParaRPr lang="ru-RU" sz="1400" b="1" dirty="0">
              <a:solidFill>
                <a:schemeClr val="tx2"/>
              </a:solidFill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67544" y="2204864"/>
          <a:ext cx="8435281" cy="4174207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88951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091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33660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649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Жеке</a:t>
                      </a:r>
                      <a:r>
                        <a:rPr lang="kk-KZ" sz="14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қорғаныс құралдарының (ЖҚҚ) атауы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МТКБ бойынша </a:t>
                      </a:r>
                    </a:p>
                    <a:p>
                      <a:pPr algn="ctr" fontAlgn="ctr"/>
                      <a:r>
                        <a:rPr lang="kk-KZ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kk-KZ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36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</a:t>
                      </a:r>
                      <a:r>
                        <a:rPr lang="ru-RU" sz="14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02976">
                <a:tc>
                  <a:txBody>
                    <a:bodyPr/>
                    <a:lstStyle/>
                    <a:p>
                      <a:pPr marL="144000" algn="l" fontAlgn="b"/>
                      <a:r>
                        <a:rPr lang="kk-KZ" sz="140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жаздық арнайы киім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</a:t>
                      </a: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</a:t>
                      </a:r>
                    </a:p>
                  </a:txBody>
                  <a:tcPr marL="5040" marR="5040" marT="504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00417">
                <a:tc>
                  <a:txBody>
                    <a:bodyPr/>
                    <a:lstStyle/>
                    <a:p>
                      <a:pPr marL="144000" algn="l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қыстық </a:t>
                      </a:r>
                      <a:r>
                        <a:rPr lang="kk-KZ" sz="140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киім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01117">
                <a:tc>
                  <a:txBody>
                    <a:bodyPr/>
                    <a:lstStyle/>
                    <a:p>
                      <a:pPr marL="144000" algn="l" fontAlgn="b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жаздық арнайы </a:t>
                      </a:r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01117">
                <a:tc>
                  <a:txBody>
                    <a:bodyPr/>
                    <a:lstStyle/>
                    <a:p>
                      <a:pPr marL="144000" algn="l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қыстық арнайы </a:t>
                      </a:r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4670" marR="4670" marT="467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1531004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516" y="1225395"/>
            <a:ext cx="8712968" cy="8354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 көлік оқиғаларының 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салыстырмалы көрсеткіштері  2017 – 2020 ж.ж.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21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6C9DB304-9B91-4042-8358-0322B1EC4F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4776120"/>
              </p:ext>
            </p:extLst>
          </p:nvPr>
        </p:nvGraphicFramePr>
        <p:xfrm>
          <a:off x="215516" y="1937858"/>
          <a:ext cx="8745550" cy="4515477"/>
        </p:xfrm>
        <a:graphic>
          <a:graphicData uri="http://schemas.openxmlformats.org/drawingml/2006/table">
            <a:tbl>
              <a:tblPr firstRow="1" firstCol="1" lastRow="1">
                <a:tableStyleId>{3B4B98B0-60AC-42C2-AFA5-B58CD77FA1E5}</a:tableStyleId>
              </a:tblPr>
              <a:tblGrid>
                <a:gridCol w="19082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4817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85249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852495">
                  <a:extLst>
                    <a:ext uri="{9D8B030D-6E8A-4147-A177-3AD203B41FA5}">
                      <a16:colId xmlns="" xmlns:a16="http://schemas.microsoft.com/office/drawing/2014/main" val="589835008"/>
                    </a:ext>
                  </a:extLst>
                </a:gridCol>
              </a:tblGrid>
              <a:tr h="46829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Оқиғалар түрлері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2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56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Соқтығысу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33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Жаяу жүргіншімен соқтығысу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33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Тұрған көлікке соқтығысу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58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Аударылу 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935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Басқалары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783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 МТКБ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7662607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7886700" cy="376360"/>
          </a:xfrm>
        </p:spPr>
        <p:txBody>
          <a:bodyPr>
            <a:noAutofit/>
          </a:bodyPr>
          <a:lstStyle/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жылдың 1-жарты жылдығында  ж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 ережесін бұзу жөніндегі мәлімет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6" name="Диаграмма 5">
            <a:extLst>
              <a:ext uri="{FF2B5EF4-FFF2-40B4-BE49-F238E27FC236}">
                <a16:creationId xmlns="" xmlns:a16="http://schemas.microsoft.com/office/drawing/2014/main" id="{059B3F8B-772D-466A-AFBE-C82B4B178174}"/>
              </a:ext>
            </a:extLst>
          </p:cNvPr>
          <p:cNvGraphicFramePr>
            <a:graphicFrameLocks/>
          </p:cNvGraphicFramePr>
          <p:nvPr/>
        </p:nvGraphicFramePr>
        <p:xfrm>
          <a:off x="683568" y="1700808"/>
          <a:ext cx="8064896" cy="462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07695980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" y="1248026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жазатайым </a:t>
            </a:r>
          </a:p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оқиғаларға сараптама жасау диаграммасы 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-2020 жж.)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55776" y="548680"/>
            <a:ext cx="5292080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кәсіби ауруларға талдау жасау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9" name="Диаграмма 8"/>
          <p:cNvGraphicFramePr/>
          <p:nvPr/>
        </p:nvGraphicFramePr>
        <p:xfrm>
          <a:off x="140520" y="2204864"/>
          <a:ext cx="875196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2906378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2555775" y="548680"/>
            <a:ext cx="6408711" cy="567704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Сенімді басқаруға берілген көлік құралдары туралы ақпарат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13" name="Таблица 12">
            <a:extLst>
              <a:ext uri="{FF2B5EF4-FFF2-40B4-BE49-F238E27FC236}">
                <a16:creationId xmlns="" xmlns:a16="http://schemas.microsoft.com/office/drawing/2014/main" id="{7C22D558-467A-411D-B15C-273E316D28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6147890"/>
              </p:ext>
            </p:extLst>
          </p:nvPr>
        </p:nvGraphicFramePr>
        <p:xfrm>
          <a:off x="251520" y="1556792"/>
          <a:ext cx="8712967" cy="4991418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173937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8808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728504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72850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728504">
                  <a:extLst>
                    <a:ext uri="{9D8B030D-6E8A-4147-A177-3AD203B41FA5}">
                      <a16:colId xmlns="" xmlns:a16="http://schemas.microsoft.com/office/drawing/2014/main" val="1728537022"/>
                    </a:ext>
                  </a:extLst>
                </a:gridCol>
              </a:tblGrid>
              <a:tr h="91952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Басқарма атауы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Көлік </a:t>
                      </a:r>
                      <a:r>
                        <a:rPr lang="ru-RU" sz="18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құралдарының</a:t>
                      </a:r>
                      <a:r>
                        <a:rPr lang="ru-RU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СБ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МТКБ </a:t>
                      </a:r>
                      <a:r>
                        <a:rPr lang="ru-RU" sz="18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876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Көлік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құралдары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Тіркемелер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6118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ЖШС «</a:t>
                      </a:r>
                      <a:r>
                        <a:rPr lang="ru-RU" sz="16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Бозашы</a:t>
                      </a:r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Транс </a:t>
                      </a:r>
                      <a:r>
                        <a:rPr lang="ru-RU" sz="16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Құрылыс</a:t>
                      </a:r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(БТКБ)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313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1153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ЖШС «</a:t>
                      </a:r>
                      <a:r>
                        <a:rPr lang="en-US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West Oil Software</a:t>
                      </a:r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r>
                        <a:rPr lang="en-US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(ЖТКБ)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405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1153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677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751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263409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7484" y="1248026"/>
            <a:ext cx="9144001" cy="380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Шикізат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материалдар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жоспардың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орындалуы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55776" y="476958"/>
            <a:ext cx="5292080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12" name="Таблица 11">
            <a:extLst>
              <a:ext uri="{FF2B5EF4-FFF2-40B4-BE49-F238E27FC236}">
                <a16:creationId xmlns="" xmlns:a16="http://schemas.microsoft.com/office/drawing/2014/main" id="{60971D60-6087-4D20-8010-23DA63DAAD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479877"/>
              </p:ext>
            </p:extLst>
          </p:nvPr>
        </p:nvGraphicFramePr>
        <p:xfrm>
          <a:off x="179511" y="1797742"/>
          <a:ext cx="8937005" cy="4799612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6114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4102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4694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2299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4532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941996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Көрсеткіштер атауы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 ай 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003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fontAlgn="ctr" latinLnBrk="0" hangingPunct="1"/>
                      <a:r>
                        <a:rPr lang="ru-RU" sz="180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нақты</a:t>
                      </a:r>
                      <a:endParaRPr lang="ru-RU" sz="1800" u="none" strike="noStrike" kern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648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Автошиналар</a:t>
                      </a:r>
                      <a:endParaRPr lang="ru-RU" sz="1800" b="0" i="0" u="none" strike="noStrike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24 284 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23 977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7648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Қосалқы бөлшектер және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материалдар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98 381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94 622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64456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Жағар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май материалдары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153 038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122 264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64456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Жанар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май және отын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715197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БАРЛЫҒЫ: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275 703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240 863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87%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BA862FCB-8518-428B-B0E2-8DDFB625FC4E}"/>
              </a:ext>
            </a:extLst>
          </p:cNvPr>
          <p:cNvSpPr txBox="1"/>
          <p:nvPr/>
        </p:nvSpPr>
        <p:spPr>
          <a:xfrm>
            <a:off x="7884368" y="1459523"/>
            <a:ext cx="1285875" cy="338554"/>
          </a:xfrm>
          <a:prstGeom prst="rect">
            <a:avLst/>
          </a:prstGeom>
          <a:noFill/>
        </p:spPr>
        <p:txBody>
          <a:bodyPr wrap="square" lIns="91417" tIns="45709" rIns="91417" bIns="45709" rtlCol="0">
            <a:spAutoFit/>
          </a:bodyPr>
          <a:lstStyle/>
          <a:p>
            <a:r>
              <a:rPr lang="kk-K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381837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3059832" y="1214968"/>
            <a:ext cx="4644516" cy="59343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60109" tIns="30055" rIns="60109" bIns="30055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Көлік </a:t>
            </a:r>
            <a:r>
              <a:rPr lang="ru-RU" sz="1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құралдарының</a:t>
            </a:r>
            <a:r>
              <a:rPr lang="ru-RU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пайдалану</a:t>
            </a:r>
            <a:r>
              <a:rPr lang="ru-RU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мерзімі</a:t>
            </a:r>
            <a:r>
              <a:rPr lang="ru-RU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бөлінуі</a:t>
            </a:r>
            <a:endParaRPr lang="kk-KZ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9652" y="857250"/>
            <a:ext cx="1417658" cy="540060"/>
          </a:xfrm>
          <a:prstGeom prst="rect">
            <a:avLst/>
          </a:prstGeom>
        </p:spPr>
      </p:pic>
      <p:graphicFrame>
        <p:nvGraphicFramePr>
          <p:cNvPr id="6" name="Диаграмма 5">
            <a:extLst>
              <a:ext uri="{FF2B5EF4-FFF2-40B4-BE49-F238E27FC236}">
                <a16:creationId xmlns="" xmlns:a16="http://schemas.microsoft.com/office/drawing/2014/main" id="{CFEC9244-DB57-482E-8699-6B03AD54583A}"/>
              </a:ext>
            </a:extLst>
          </p:cNvPr>
          <p:cNvGraphicFramePr/>
          <p:nvPr/>
        </p:nvGraphicFramePr>
        <p:xfrm>
          <a:off x="1493658" y="2031132"/>
          <a:ext cx="3192642" cy="3666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="" xmlns:a16="http://schemas.microsoft.com/office/drawing/2014/main" id="{B9BC3106-4EB6-4A69-B512-BFE2E8E866E7}"/>
              </a:ext>
            </a:extLst>
          </p:cNvPr>
          <p:cNvGraphicFramePr/>
          <p:nvPr/>
        </p:nvGraphicFramePr>
        <p:xfrm>
          <a:off x="4686300" y="2031132"/>
          <a:ext cx="3126060" cy="3666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70527103"/>
      </p:ext>
    </p:extLst>
  </p:cSld>
  <p:clrMapOvr>
    <a:masterClrMapping/>
  </p:clrMapOvr>
  <p:transition spd="slow" advClick="0" advTm="25000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734958" y="1293947"/>
            <a:ext cx="7904634" cy="406861"/>
          </a:xfrm>
          <a:prstGeom prst="rect">
            <a:avLst/>
          </a:prstGeom>
        </p:spPr>
        <p:txBody>
          <a:bodyPr vert="horz" lIns="80145" tIns="40073" rIns="80145" bIns="40073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ctr"/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Марапаттау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тәртіптік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жаза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қолданылғаны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жөніндегі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мәліметтер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7" name="Таблица 6">
            <a:extLst>
              <a:ext uri="{FF2B5EF4-FFF2-40B4-BE49-F238E27FC236}">
                <a16:creationId xmlns="" xmlns:a16="http://schemas.microsoft.com/office/drawing/2014/main" id="{9C96BCAD-1ADA-499F-A06B-7F630751B3A3}"/>
              </a:ext>
            </a:extLst>
          </p:cNvPr>
          <p:cNvGraphicFramePr>
            <a:graphicFrameLocks noGrp="1"/>
          </p:cNvGraphicFramePr>
          <p:nvPr/>
        </p:nvGraphicFramePr>
        <p:xfrm>
          <a:off x="308934" y="1972894"/>
          <a:ext cx="8524818" cy="1850066"/>
        </p:xfrm>
        <a:graphic>
          <a:graphicData uri="http://schemas.openxmlformats.org/drawingml/2006/table">
            <a:tbl>
              <a:tblPr firstRow="1" lastRow="1">
                <a:tableStyleId>{B301B821-A1FF-4177-AEE7-76D212191A09}</a:tableStyleId>
              </a:tblPr>
              <a:tblGrid>
                <a:gridCol w="175606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00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5618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51216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49997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ж.</a:t>
                      </a:r>
                      <a:r>
                        <a:rPr lang="kk-KZ" sz="1800" b="1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бірінші жарты жылдығында марапатталған қызметкерлер саны және марапат түрлері 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48915"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«ҚМГ» ҰК</a:t>
                      </a:r>
                      <a:r>
                        <a:rPr lang="ru-RU" sz="18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АҚ</a:t>
                      </a:r>
                      <a:endParaRPr lang="ru-RU" dirty="0"/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Энергетика </a:t>
                      </a:r>
                      <a:r>
                        <a:rPr lang="ru-RU" sz="18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министрлігі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Маңғыстау</a:t>
                      </a:r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облысы</a:t>
                      </a:r>
                      <a:r>
                        <a:rPr lang="ru-RU" sz="18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u="none" strike="noStrike" baseline="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әкімі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«ОТК» ЖШС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6086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9" name="Таблица 8">
            <a:extLst>
              <a:ext uri="{FF2B5EF4-FFF2-40B4-BE49-F238E27FC236}">
                <a16:creationId xmlns="" xmlns:a16="http://schemas.microsoft.com/office/drawing/2014/main" id="{CA91F213-485A-4134-8DD0-AEBB0D761B48}"/>
              </a:ext>
            </a:extLst>
          </p:cNvPr>
          <p:cNvGraphicFramePr>
            <a:graphicFrameLocks noGrp="1"/>
          </p:cNvGraphicFramePr>
          <p:nvPr/>
        </p:nvGraphicFramePr>
        <p:xfrm>
          <a:off x="309591" y="4077072"/>
          <a:ext cx="8524818" cy="1689269"/>
        </p:xfrm>
        <a:graphic>
          <a:graphicData uri="http://schemas.openxmlformats.org/drawingml/2006/table">
            <a:tbl>
              <a:tblPr firstRow="1" lastRow="1">
                <a:tableStyleId>{B301B821-A1FF-4177-AEE7-76D212191A09}</a:tableStyleId>
              </a:tblPr>
              <a:tblGrid>
                <a:gridCol w="17560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51216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32048">
                <a:tc gridSpan="5">
                  <a:txBody>
                    <a:bodyPr/>
                    <a:lstStyle/>
                    <a:p>
                      <a:pPr algn="ctr"/>
                      <a:r>
                        <a:rPr lang="kk-KZ" b="1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ж. тәртіптік жазаға тартылған қызметкерлер саны және тәртіптік жаза түрлері</a:t>
                      </a:r>
                      <a:endParaRPr lang="ru-RU" b="1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Ескерту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Сөгіс 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Қатаң сөгіс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 шартын бұзу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6132"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6862112"/>
      </p:ext>
    </p:extLst>
  </p:cSld>
  <p:clrMapOvr>
    <a:masterClrMapping/>
  </p:clrMapOvr>
  <p:transition spd="slow" advClick="0" advTm="25000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95536" y="1393612"/>
            <a:ext cx="84249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жарты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жылдығында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бюджетінде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мамандықтарын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көтеру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даярлау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3 650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тенге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қарастырылды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соның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altLang="ru-RU" sz="14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382867"/>
            <a:ext cx="1890210" cy="720080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2933818" y="382867"/>
            <a:ext cx="628746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 оқыту, біліктілігін көтеру, жұмысшы мамандықтарындағы қызметкерлерді даярлау және қайта даярлау туралы</a:t>
            </a:r>
          </a:p>
        </p:txBody>
      </p:sp>
      <p:graphicFrame>
        <p:nvGraphicFramePr>
          <p:cNvPr id="7" name="Объект 8">
            <a:extLst>
              <a:ext uri="{FF2B5EF4-FFF2-40B4-BE49-F238E27FC236}">
                <a16:creationId xmlns="" xmlns:a16="http://schemas.microsoft.com/office/drawing/2014/main" id="{8933DC43-FEFC-4752-8622-D0365F59F943}"/>
              </a:ext>
            </a:extLst>
          </p:cNvPr>
          <p:cNvGraphicFramePr>
            <a:graphicFrameLocks/>
          </p:cNvGraphicFramePr>
          <p:nvPr/>
        </p:nvGraphicFramePr>
        <p:xfrm>
          <a:off x="251521" y="2025800"/>
          <a:ext cx="8496943" cy="4139504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47275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0756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="" xmlns:a16="http://schemas.microsoft.com/office/drawing/2014/main" val="2447345503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548177465"/>
                    </a:ext>
                  </a:extLst>
                </a:gridCol>
                <a:gridCol w="86409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934741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kumimoji="0" lang="kk-KZ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қ/с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Оқудың түрлері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жылдың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жарты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жылдық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жылдың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жартыжылды</a:t>
                      </a: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</a:t>
                      </a: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ң ішінде 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МТКБ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10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6750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Серіктестік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668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382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Соның ішінде: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0119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Өнеркәсіптік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қауіпсіздік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өрт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қауіпсіздігі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талаптары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бойынша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328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328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0119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қызметкерлерінің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біліктіліктін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арттыру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564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0335043"/>
      </p:ext>
    </p:extLst>
  </p:cSld>
  <p:clrMapOvr>
    <a:masterClrMapping/>
  </p:clrMapOvr>
  <p:transition spd="slow" advClick="0" advTm="25000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620688"/>
            <a:ext cx="7848600" cy="563563"/>
          </a:xfrm>
        </p:spPr>
        <p:txBody>
          <a:bodyPr/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Кадр (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қызметкерді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кадрлық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қормен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әлеуметтік-тұрмыстық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мәселелер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корпоративті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шаралар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өткізу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kk-K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Маңғыстау облысының тұрғындары арасында COVID-19 коронавирустық инфекциясының таралуын болдырмау мақсатында, Маңғыстау  облысының бас мемлекеттік санитарлық дәрігері Е.Сыдымановтың 31 тамыз 2020 жылдың №35-БСДҚ қаулыc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ына</a:t>
            </a:r>
            <a:r>
              <a:rPr lang="kk-K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сәйкес: жиналыстар, кеңестер, конференциялар, форумдар, семинарлар, съездер, көрмелер, тренингтер, оқыту курстары және меншік нысанына қарамастан барлық ұйымдарда адамдар көп жиналатын басқа да іс-шараларды өткізілуіне тиым салынды. </a:t>
            </a:r>
          </a:p>
          <a:p>
            <a:pPr algn="just"/>
            <a:endParaRPr lang="kk-K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kk-K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kk-K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Сондай-ақ, «ҚазМұнайГаз» АҚ ҰК 11.03.2020 ж. келген №101-24/1759 хатына сәйкес 2020 жылға арналған бюджеттерді қосымша оңтайландыру бойынша жұмыс жүргізіліп, мәдени-бұқаралық іс-шараларға арналған барлық шығындар оңтайландырылды. Солардың ішінде, «Наурыз мейрамы», «1 маусым Балаларды қорғау күні», «Үздік маман – 2020» кәсіби шеберлік байқауы, Тәуелсіздік күніне орай «ОТК» ЖШС Спартакиада-2020 жарысы өткізілмеді.</a:t>
            </a:r>
          </a:p>
          <a:p>
            <a:pPr algn="just"/>
            <a:endParaRPr lang="kk-K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90317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33162" y="1244291"/>
            <a:ext cx="7708538" cy="337690"/>
          </a:xfrm>
        </p:spPr>
        <p:txBody>
          <a:bodyPr>
            <a:noAutofit/>
          </a:bodyPr>
          <a:lstStyle/>
          <a:p>
            <a:pPr lvl="0"/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Серіктест</a:t>
            </a:r>
            <a:r>
              <a:rPr lang="kk-KZ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іктің 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ішкі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құжаттарында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ұжымдық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шартта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қарастырылған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 </a:t>
            </a:r>
            <a:r>
              <a:rPr lang="kk-KZ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төлемдерді, өтемақылар мен кепілдіктерді ұсынуы туралы есебі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89912" y="139600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Объект 3">
            <a:extLst>
              <a:ext uri="{FF2B5EF4-FFF2-40B4-BE49-F238E27FC236}">
                <a16:creationId xmlns="" xmlns:a16="http://schemas.microsoft.com/office/drawing/2014/main" id="{C3E8B0E1-CB2F-4935-B103-45921D6825D2}"/>
              </a:ext>
            </a:extLst>
          </p:cNvPr>
          <p:cNvGraphicFramePr>
            <a:graphicFrameLocks/>
          </p:cNvGraphicFramePr>
          <p:nvPr/>
        </p:nvGraphicFramePr>
        <p:xfrm>
          <a:off x="467544" y="1696216"/>
          <a:ext cx="8424937" cy="4053801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293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927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043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9017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40825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86509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Әлеуметтік төлемдердің, өтемақылар мен кепілдіктердің түрі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Қызмет-дің</a:t>
                      </a: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Есептік кезеңдегі нақты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сомасы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Негізі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4207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 жасты марапаттау  (65 АЕК) 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723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келісімінің   1.3.1., 1.3.2.тармақтары.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920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35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 жасты марапаттау  (70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21329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 жасты марапаттау  (75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208</a:t>
                      </a:r>
                      <a:r>
                        <a:rPr lang="kk-KZ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58867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жақын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туыстарының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жұбайы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   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зайыбы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балалары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ата-анасы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жерлеу рәсімін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ұйымдастыруға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(65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689</a:t>
                      </a: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9.4.1.тармағы.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2365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Нәресте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дүниеге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келгенде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(65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r>
                        <a:rPr lang="kk-KZ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387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келісімінің   1.3.3.тармағы.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9351874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0" y="1340768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404664"/>
            <a:ext cx="1890210" cy="7200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24328" y="1382316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k-KZ" sz="1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Объект 4">
            <a:extLst>
              <a:ext uri="{FF2B5EF4-FFF2-40B4-BE49-F238E27FC236}">
                <a16:creationId xmlns="" xmlns:a16="http://schemas.microsoft.com/office/drawing/2014/main" id="{539E85F0-491C-451C-BFCD-2BD038A0713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7544" y="1772816"/>
          <a:ext cx="8424936" cy="434408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8313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9333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9394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8302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37150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84371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күтіміндегі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қызметкерге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бала 1,5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келгенше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ай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сайын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(10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27</a:t>
                      </a:r>
                      <a:r>
                        <a:rPr lang="kk-KZ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9.4.14.тармағы.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6509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көрсету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166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3 870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9.6.тармағы.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7942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мұқтаж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Қызметкерлерге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364</a:t>
                      </a:r>
                      <a:r>
                        <a:rPr lang="ru-RU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9.8.тармағы.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6240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Зейнеткерлік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шыққанда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ерлер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- 63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- 58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547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9.4.11.тармағы.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9101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(20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901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 шарттың    9.4.10.тармағы.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902440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(зейнеткерлерге) (20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1 962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242342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68344" y="1556792"/>
            <a:ext cx="981132" cy="289454"/>
          </a:xfrm>
          <a:prstGeom prst="rect">
            <a:avLst/>
          </a:prstGeom>
          <a:noFill/>
        </p:spPr>
        <p:txBody>
          <a:bodyPr wrap="none" lIns="78183" tIns="39092" rIns="78183" bIns="39092" rtlCol="0">
            <a:spAutoFit/>
          </a:bodyPr>
          <a:lstStyle/>
          <a:p>
            <a:r>
              <a:rPr lang="ru-RU" sz="1368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51520" y="1435126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13" name="Объект 4">
            <a:extLst>
              <a:ext uri="{FF2B5EF4-FFF2-40B4-BE49-F238E27FC236}">
                <a16:creationId xmlns="" xmlns:a16="http://schemas.microsoft.com/office/drawing/2014/main" id="{4640D63A-1783-48AA-B180-86622EF227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2251680"/>
              </p:ext>
            </p:extLst>
          </p:nvPr>
        </p:nvGraphicFramePr>
        <p:xfrm>
          <a:off x="395536" y="1844824"/>
          <a:ext cx="8438277" cy="4272151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235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1262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3000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3067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3414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2160240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жарамсыздығы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30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күннен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артық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болса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уақытша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жарамсыздықтың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31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күнінен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бастап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оның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айлық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тарифтік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мөлшерлеменің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50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пайызы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мөлшерінде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көрсетеді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Бұл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жағдайда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төлейтін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жылда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есебінен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аспайды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252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№4 қосымша келісімінің   9.9.1.тармағы.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93917">
                <a:tc>
                  <a:txBody>
                    <a:bodyPr/>
                    <a:lstStyle/>
                    <a:p>
                      <a:pPr marL="0" algn="ctr" defTabSz="914377" rtl="0" eaLnBrk="1" latinLnBrk="0" hangingPunct="1"/>
                      <a:r>
                        <a:rPr lang="ru-RU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1400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k-KZ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Еңбек демалысын беру кезінде қызметкердің денсаулығын жақсартуына (125 АЕК) </a:t>
                      </a:r>
                      <a:endParaRPr lang="ru-RU" sz="1400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/>
                      <a:r>
                        <a:rPr lang="en-US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151</a:t>
                      </a:r>
                      <a:endParaRPr lang="ru-RU" sz="1400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51 625</a:t>
                      </a:r>
                      <a:endParaRPr lang="ru-RU" sz="1400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1.2.4.тармағы.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93917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Наурыз мейрамы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187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24 787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1.3.5.тармағы.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93917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kern="12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585</a:t>
                      </a:r>
                      <a:endParaRPr lang="ru-RU" sz="16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87</a:t>
                      </a:r>
                      <a:r>
                        <a:rPr lang="ru-RU" sz="1600" b="1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342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291224"/>
      </p:ext>
    </p:extLst>
  </p:cSld>
  <p:clrMapOvr>
    <a:masterClrMapping/>
  </p:clrMapOvr>
  <p:transition spd="slow" advClick="0" advTm="25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0" y="476672"/>
            <a:ext cx="9144000" cy="72008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78183" tIns="39092" rIns="78183" bIns="39092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 мерзімі кезінде түскен сұрақтар, өткізілген кездесулер, 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жеке қабылдаулар және шешілген мәселелер бойынша сандық көрсеткіштерді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келтіру арқылы  ақпарат беру,  шешімі талап етілетін  және орындалуға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 мәселелер туралы ақпарат беру</a:t>
            </a:r>
            <a:endParaRPr lang="ru-RU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268760"/>
            <a:ext cx="8951699" cy="60625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84481" algn="ctr">
              <a:lnSpc>
                <a:spcPct val="107000"/>
              </a:lnSpc>
            </a:pP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септік кезеңдегі келіп түскен мәселелер, өткізілген кездесулер және жеке қабылдауларды шешу барысы туралы қорытынды:</a:t>
            </a:r>
            <a:endParaRPr lang="ru-RU" sz="16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37103" y="1916831"/>
          <a:ext cx="8183369" cy="295884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9913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357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7220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943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Жиналыстың атауы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 саны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Сұрақтар саны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Шешімі</a:t>
                      </a:r>
                      <a:r>
                        <a:rPr lang="kk-KZ" sz="1600" b="1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қарастырылуда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95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жоспарлы есептік кездесуі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6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i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жеке сұрақтар бойынша жоспардағы кездесу             </a:t>
                      </a:r>
                      <a:endParaRPr lang="ru-RU" sz="1500" i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62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Желілік басшының еңбек ұжымымен кездесуі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209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Жоспардан тыс кездесуі</a:t>
                      </a:r>
                      <a:endParaRPr lang="ru-RU" sz="15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18187">
                <a:tc>
                  <a:txBody>
                    <a:bodyPr/>
                    <a:lstStyle/>
                    <a:p>
                      <a:endParaRPr lang="ru-RU" sz="15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Барлығы:</a:t>
                      </a:r>
                      <a:endParaRPr lang="ru-RU" sz="15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21504" y="5229200"/>
            <a:ext cx="799288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Оның ішінде шешімі қарастырылуда: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kk-KZ" sz="1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Тарифті көтеру жөніндегі сұрақ</a:t>
            </a:r>
          </a:p>
        </p:txBody>
      </p:sp>
    </p:spTree>
    <p:extLst>
      <p:ext uri="{BB962C8B-B14F-4D97-AF65-F5344CB8AC3E}">
        <p14:creationId xmlns:p14="http://schemas.microsoft.com/office/powerpoint/2010/main" val="1543524595"/>
      </p:ext>
    </p:extLst>
  </p:cSld>
  <p:clrMapOvr>
    <a:masterClrMapping/>
  </p:clrMapOvr>
  <p:transition spd="slow" advClick="0" advTm="25000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5536" y="1578278"/>
            <a:ext cx="83579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Жұмыскерлердің  саны және еңбекақы қоры жөнінде мәлімет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851920" y="476672"/>
            <a:ext cx="5141741" cy="745933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78183" tIns="39092" rIns="78183" bIns="39092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Жұмыскерлердің  саны және еңбекақы қоры жөнінде мәлімет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8" name="Таблица 7">
            <a:extLst>
              <a:ext uri="{FF2B5EF4-FFF2-40B4-BE49-F238E27FC236}">
                <a16:creationId xmlns="" xmlns:a16="http://schemas.microsoft.com/office/drawing/2014/main" id="{A610D479-FA93-4325-8C2A-A2C419A39B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1980293"/>
              </p:ext>
            </p:extLst>
          </p:nvPr>
        </p:nvGraphicFramePr>
        <p:xfrm>
          <a:off x="179511" y="2060846"/>
          <a:ext cx="8856985" cy="4680521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38299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597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1918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2558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0030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6915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72272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Көрсеткіш атауы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Өлшем бірлігі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ж. 	</a:t>
                      </a: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Жоспардың орындалуы (%)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915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330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Жұмыскерлердің </a:t>
                      </a: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есепті жылға о</a:t>
                      </a:r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рташа тізімдік  саны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658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1.1.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Өндіріс</a:t>
                      </a:r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u="none" strike="noStrike" kern="1200" noProof="0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жұмыскерлері</a:t>
                      </a:r>
                      <a:endParaRPr lang="ru-RU" sz="1400" b="0" u="none" strike="noStrike" kern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658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</a:t>
                      </a:r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қызметкерлері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6585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Еңбекақы</a:t>
                      </a:r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қоры, барлығы  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теңге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884 554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877 662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355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.1</a:t>
                      </a: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</a:t>
                      </a:r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ң</a:t>
                      </a:r>
                      <a:r>
                        <a:rPr lang="kk-KZ" sz="1400" b="0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ішінде өндірістік көрсеткіштерге сәйкес төленген сыйақы 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теңге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164 896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158 042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9252991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7266"/>
      </p:ext>
    </p:extLst>
  </p:cSld>
  <p:clrMapOvr>
    <a:masterClrMapping/>
  </p:clrMapOvr>
  <p:transition spd="slow" advClick="0" advTm="25000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Назарларыңды бөліп тыңдағаныңызға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Рахмет!!!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6392" y="4725144"/>
            <a:ext cx="4231215" cy="17191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898847"/>
            <a:ext cx="3955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</a:rPr>
              <a:t>10</a:t>
            </a:r>
          </a:p>
        </p:txBody>
      </p:sp>
    </p:spTree>
  </p:cSld>
  <p:clrMapOvr>
    <a:masterClrMapping/>
  </p:clrMapOvr>
  <p:transition spd="slow" advClick="0" advTm="25000">
    <p:push dir="u"/>
  </p:transition>
</p:sld>
</file>

<file path=ppt/theme/theme1.xml><?xml version="1.0" encoding="utf-8"?>
<a:theme xmlns:a="http://schemas.openxmlformats.org/drawingml/2006/main" name="cdb2004138l">
  <a:themeElements>
    <a:clrScheme name="sample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5B1B1"/>
      </a:accent1>
      <a:accent2>
        <a:srgbClr val="5BACE9"/>
      </a:accent2>
      <a:accent3>
        <a:srgbClr val="FFFFFF"/>
      </a:accent3>
      <a:accent4>
        <a:srgbClr val="174578"/>
      </a:accent4>
      <a:accent5>
        <a:srgbClr val="ACD5D5"/>
      </a:accent5>
      <a:accent6>
        <a:srgbClr val="529BD3"/>
      </a:accent6>
      <a:hlink>
        <a:srgbClr val="6E71F0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4EA693"/>
        </a:accent1>
        <a:accent2>
          <a:srgbClr val="ABA755"/>
        </a:accent2>
        <a:accent3>
          <a:srgbClr val="FFFFFF"/>
        </a:accent3>
        <a:accent4>
          <a:srgbClr val="174578"/>
        </a:accent4>
        <a:accent5>
          <a:srgbClr val="B2D0C8"/>
        </a:accent5>
        <a:accent6>
          <a:srgbClr val="9B974C"/>
        </a:accent6>
        <a:hlink>
          <a:srgbClr val="3981B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24B98"/>
        </a:dk1>
        <a:lt1>
          <a:srgbClr val="FFFFFF"/>
        </a:lt1>
        <a:dk2>
          <a:srgbClr val="000000"/>
        </a:dk2>
        <a:lt2>
          <a:srgbClr val="DDDDDD"/>
        </a:lt2>
        <a:accent1>
          <a:srgbClr val="4976D1"/>
        </a:accent1>
        <a:accent2>
          <a:srgbClr val="4CB494"/>
        </a:accent2>
        <a:accent3>
          <a:srgbClr val="FFFFFF"/>
        </a:accent3>
        <a:accent4>
          <a:srgbClr val="0E3F81"/>
        </a:accent4>
        <a:accent5>
          <a:srgbClr val="B1BDE5"/>
        </a:accent5>
        <a:accent6>
          <a:srgbClr val="44A386"/>
        </a:accent6>
        <a:hlink>
          <a:srgbClr val="0099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5B1B1"/>
        </a:accent1>
        <a:accent2>
          <a:srgbClr val="5BACE9"/>
        </a:accent2>
        <a:accent3>
          <a:srgbClr val="FFFFFF"/>
        </a:accent3>
        <a:accent4>
          <a:srgbClr val="174578"/>
        </a:accent4>
        <a:accent5>
          <a:srgbClr val="ACD5D5"/>
        </a:accent5>
        <a:accent6>
          <a:srgbClr val="529BD3"/>
        </a:accent6>
        <a:hlink>
          <a:srgbClr val="6E71F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11546</TotalTime>
  <Words>2044</Words>
  <Application>Microsoft Office PowerPoint</Application>
  <PresentationFormat>Экран (4:3)</PresentationFormat>
  <Paragraphs>518</Paragraphs>
  <Slides>20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Times New Roman</vt:lpstr>
      <vt:lpstr>Verdana</vt:lpstr>
      <vt:lpstr>Wingdings</vt:lpstr>
      <vt:lpstr>cdb2004138l</vt:lpstr>
      <vt:lpstr>Презентация PowerPoint</vt:lpstr>
      <vt:lpstr>Тапсырыс беруші мекемелер бойынша табыс көлемі </vt:lpstr>
      <vt:lpstr>Презентация PowerPoint</vt:lpstr>
      <vt:lpstr>Презентация PowerPoint</vt:lpstr>
      <vt:lpstr>Презентация PowerPoint</vt:lpstr>
      <vt:lpstr>Презентация PowerPoint</vt:lpstr>
      <vt:lpstr>2020 жылдың 1-жарты жылдығында  жол қозғалыс ережесін бұзу жөніндегі мәлімет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Кадр (қызметкерді дамыту және бағалау, кадрлық қормен жұмысты ұйымдастыру) және әлеуметтік-тұрмыстық мәселелер, мекемеде корпоративті шаралар өткізу туралы </vt:lpstr>
      <vt:lpstr> Серіктестіктің  ішкі құжаттарында және  ұжымдық шартта қарастырылған " Әлеуметтік төлемдерді, өтемақылар мен кепілдіктерді ұсынуы туралы есебі </vt:lpstr>
      <vt:lpstr> кестенің жалғасы </vt:lpstr>
      <vt:lpstr> кестенің жалғасы 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ПОРТФОЛІО</dc:title>
  <dc:creator>IrinaS</dc:creator>
  <cp:lastModifiedBy>user5</cp:lastModifiedBy>
  <cp:revision>705</cp:revision>
  <cp:lastPrinted>2018-02-02T09:21:12Z</cp:lastPrinted>
  <dcterms:created xsi:type="dcterms:W3CDTF">2010-04-02T11:40:04Z</dcterms:created>
  <dcterms:modified xsi:type="dcterms:W3CDTF">2020-08-25T11:26:39Z</dcterms:modified>
</cp:coreProperties>
</file>