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81" r:id="rId2"/>
    <p:sldId id="282" r:id="rId3"/>
  </p:sldIdLst>
  <p:sldSz cx="10680700" cy="7556500"/>
  <p:notesSz cx="10680700" cy="7556500"/>
  <p:defaultTextStyle>
    <a:defPPr>
      <a:defRPr lang="aa-E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E7AB6"/>
    <a:srgbClr val="0772BA"/>
    <a:srgbClr val="1D8ACB"/>
    <a:srgbClr val="1AA1DB"/>
    <a:srgbClr val="0677BD"/>
    <a:srgbClr val="0971B4"/>
    <a:srgbClr val="0B69A9"/>
    <a:srgbClr val="26579A"/>
    <a:srgbClr val="3978BD"/>
    <a:srgbClr val="3D72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6" d="100"/>
          <a:sy n="96" d="100"/>
        </p:scale>
        <p:origin x="1572" y="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627563" cy="3794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6049963" y="0"/>
            <a:ext cx="4627562" cy="3794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20C964-C339-42B2-A65E-C9E3ACEF360A}" type="datetimeFigureOut">
              <a:rPr lang="ru-RU" smtClean="0"/>
              <a:t>21.02.2022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536950" y="944563"/>
            <a:ext cx="3606800" cy="25511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1068388" y="3636963"/>
            <a:ext cx="8543925" cy="29749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7177088"/>
            <a:ext cx="4627563" cy="3794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6049963" y="7177088"/>
            <a:ext cx="4627562" cy="3794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F27FB8-7CE0-4003-8686-BCF9AC8E10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30316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1052" y="2342515"/>
            <a:ext cx="9078595" cy="15868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2105" y="4231640"/>
            <a:ext cx="7476490" cy="18891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2/21/2022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2/21/2022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34035" y="1737995"/>
            <a:ext cx="4646104" cy="49872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500560" y="1737995"/>
            <a:ext cx="4646104" cy="49872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2/21/2022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2/21/2022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2/21/2022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34035" y="302260"/>
            <a:ext cx="9612630" cy="12090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34035" y="1737995"/>
            <a:ext cx="9612630" cy="49872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631438" y="7027545"/>
            <a:ext cx="3417824" cy="377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34035" y="7027545"/>
            <a:ext cx="2456561" cy="377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2/21/2022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690104" y="7027545"/>
            <a:ext cx="2456561" cy="377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mailto:Compliance@kbm.kz" TargetMode="External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mailto:Compliance@kbm.kz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250AEDCD-C56E-46BB-B0C8-6E502A453DD9}"/>
              </a:ext>
            </a:extLst>
          </p:cNvPr>
          <p:cNvSpPr/>
          <p:nvPr/>
        </p:nvSpPr>
        <p:spPr>
          <a:xfrm>
            <a:off x="8312150" y="0"/>
            <a:ext cx="2004300" cy="108000"/>
          </a:xfrm>
          <a:prstGeom prst="rect">
            <a:avLst/>
          </a:prstGeom>
          <a:solidFill>
            <a:srgbClr val="0772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cxnSp>
        <p:nvCxnSpPr>
          <p:cNvPr id="6" name="Прямая соединительная линия 5">
            <a:extLst>
              <a:ext uri="{FF2B5EF4-FFF2-40B4-BE49-F238E27FC236}">
                <a16:creationId xmlns:a16="http://schemas.microsoft.com/office/drawing/2014/main" xmlns="" id="{03A083BE-A5BD-49C0-9032-DE3FE8C3BCCD}"/>
              </a:ext>
            </a:extLst>
          </p:cNvPr>
          <p:cNvCxnSpPr>
            <a:cxnSpLocks/>
          </p:cNvCxnSpPr>
          <p:nvPr/>
        </p:nvCxnSpPr>
        <p:spPr>
          <a:xfrm>
            <a:off x="5313478" y="7359650"/>
            <a:ext cx="5148000" cy="0"/>
          </a:xfrm>
          <a:prstGeom prst="line">
            <a:avLst/>
          </a:prstGeom>
          <a:ln w="22225">
            <a:solidFill>
              <a:srgbClr val="0971B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3919BC82-54A5-45C6-A2B2-4C9D41B78245}"/>
              </a:ext>
            </a:extLst>
          </p:cNvPr>
          <p:cNvSpPr txBox="1"/>
          <p:nvPr/>
        </p:nvSpPr>
        <p:spPr>
          <a:xfrm>
            <a:off x="136514" y="346761"/>
            <a:ext cx="29178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Жиі</a:t>
            </a:r>
            <a:r>
              <a:rPr lang="ru-RU" sz="1400" b="1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b="1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қойылатын</a:t>
            </a:r>
            <a:r>
              <a:rPr lang="ru-RU" sz="1400" b="1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b="1" dirty="0" err="1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сұрақтар</a:t>
            </a:r>
            <a:r>
              <a:rPr lang="en-US" sz="1400" b="1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b="1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lang="en-US" sz="1400" b="1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FAQs</a:t>
            </a:r>
            <a:r>
              <a:rPr lang="ru-RU" sz="1400" b="1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CF42163E-A950-4023-83BF-CCD18D5C049D}"/>
              </a:ext>
            </a:extLst>
          </p:cNvPr>
          <p:cNvSpPr txBox="1"/>
          <p:nvPr/>
        </p:nvSpPr>
        <p:spPr>
          <a:xfrm>
            <a:off x="19185" y="1328099"/>
            <a:ext cx="3566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400" dirty="0">
                <a:solidFill>
                  <a:schemeClr val="bg1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Все проекты начинаются с вопросов </a:t>
            </a:r>
          </a:p>
          <a:p>
            <a:pPr algn="just"/>
            <a:endParaRPr lang="aa-ET" sz="1400" dirty="0">
              <a:solidFill>
                <a:schemeClr val="bg1"/>
              </a:solidFill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FC6CBBAD-3F34-4BC8-B81A-0D6758289F27}"/>
              </a:ext>
            </a:extLst>
          </p:cNvPr>
          <p:cNvSpPr/>
          <p:nvPr/>
        </p:nvSpPr>
        <p:spPr>
          <a:xfrm>
            <a:off x="234950" y="1805600"/>
            <a:ext cx="755188" cy="4571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a-ET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C199A329-0F0D-4A91-820C-A11A9E712B19}"/>
              </a:ext>
            </a:extLst>
          </p:cNvPr>
          <p:cNvSpPr txBox="1"/>
          <p:nvPr/>
        </p:nvSpPr>
        <p:spPr>
          <a:xfrm>
            <a:off x="116360" y="1625555"/>
            <a:ext cx="2917837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Бұл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бөлімде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сіз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комплаенс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функциясы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бойынша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жиі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қойылатын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сұрақтарға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жауап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таба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аласыз</a:t>
            </a:r>
            <a:r>
              <a:rPr lang="ru-RU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. </a:t>
            </a:r>
            <a:r>
              <a:rPr lang="ru-RU" dirty="0" err="1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Егер</a:t>
            </a:r>
            <a:r>
              <a:rPr lang="ru-RU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сіз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мұнда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өз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сұрағыңызға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жауап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таба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алмасаңыз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kk-KZ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ОТК </a:t>
            </a:r>
            <a:r>
              <a:rPr lang="ru-RU" dirty="0" err="1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комплаенсі</a:t>
            </a:r>
            <a:r>
              <a:rPr lang="ru-RU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бойынша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жауапты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тұлғаға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хабарласуыңызды</a:t>
            </a:r>
            <a:r>
              <a:rPr lang="ru-RU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сұраймыз</a:t>
            </a:r>
            <a:r>
              <a:rPr lang="ru-RU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smtClean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…….…….</a:t>
            </a:r>
            <a:r>
              <a:rPr lang="en-US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info@aktauotc.kz</a:t>
            </a:r>
            <a:endParaRPr lang="ru-RU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r>
              <a:rPr lang="ru-RU" dirty="0" smtClean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……………………..</a:t>
            </a:r>
            <a:r>
              <a:rPr lang="en-US" dirty="0" err="1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ompliance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@</a:t>
            </a:r>
            <a:r>
              <a:rPr lang="en-US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kbm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.</a:t>
            </a:r>
            <a:r>
              <a:rPr lang="en-US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kz</a:t>
            </a:r>
            <a:endParaRPr lang="ru-RU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86A35E84-1FF8-43C7-B83F-AC2F6CBCA188}"/>
              </a:ext>
            </a:extLst>
          </p:cNvPr>
          <p:cNvSpPr txBox="1"/>
          <p:nvPr/>
        </p:nvSpPr>
        <p:spPr>
          <a:xfrm>
            <a:off x="3499203" y="209783"/>
            <a:ext cx="7045471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 fontAlgn="base">
              <a:buFont typeface="Wingdings" panose="05000000000000000000" pitchFamily="2" charset="2"/>
              <a:buChar char="q"/>
            </a:pPr>
            <a:r>
              <a:rPr lang="ru-RU" sz="1600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"</a:t>
            </a:r>
            <a:r>
              <a:rPr lang="ru-RU" sz="1600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Жедел</a:t>
            </a:r>
            <a:r>
              <a:rPr lang="ru-RU" sz="1600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желі"арқылы</a:t>
            </a:r>
            <a:r>
              <a:rPr lang="ru-RU" sz="1600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хабарлама</a:t>
            </a:r>
            <a:r>
              <a:rPr lang="ru-RU" sz="1600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жіберудің</a:t>
            </a:r>
            <a:r>
              <a:rPr lang="ru-RU" sz="1600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ең</a:t>
            </a:r>
            <a:r>
              <a:rPr lang="ru-RU" sz="1600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жақсы</a:t>
            </a:r>
            <a:r>
              <a:rPr lang="ru-RU" sz="1600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тәсілі</a:t>
            </a:r>
            <a:r>
              <a:rPr lang="ru-RU" sz="1600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қандай</a:t>
            </a:r>
            <a:r>
              <a:rPr lang="ru-RU" sz="1600" dirty="0" smtClean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?</a:t>
            </a:r>
          </a:p>
          <a:p>
            <a:pPr lvl="0" algn="just" fontAlgn="base"/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Сіз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өзіңізге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ыңғайлы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тәсілмен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хабарлама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жібере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аласыз</a:t>
            </a:r>
            <a:r>
              <a:rPr lang="ru-RU" sz="16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</a:p>
          <a:p>
            <a:pPr marL="714375" lvl="0" indent="-268288" algn="just" fontAlgn="base">
              <a:buFont typeface="Wingdings" panose="05000000000000000000" pitchFamily="2" charset="2"/>
              <a:buChar char="§"/>
            </a:pPr>
            <a:r>
              <a:rPr lang="ru-RU" sz="16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8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 800 080 </a:t>
            </a:r>
            <a:r>
              <a:rPr lang="ru-RU" sz="16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4747 телефон </a:t>
            </a:r>
            <a:r>
              <a:rPr lang="ru-RU" sz="1600" dirty="0" err="1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нөміріне</a:t>
            </a:r>
            <a:r>
              <a:rPr lang="ru-RU" sz="16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. (ҚР </a:t>
            </a:r>
            <a:r>
              <a:rPr lang="ru-RU" sz="1600" dirty="0" err="1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аумағында</a:t>
            </a:r>
            <a:r>
              <a:rPr lang="ru-RU" sz="16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қоңырау</a:t>
            </a:r>
            <a:r>
              <a:rPr lang="ru-RU" sz="16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шалу </a:t>
            </a:r>
            <a:r>
              <a:rPr lang="ru-RU" sz="1600" dirty="0" err="1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тегін</a:t>
            </a:r>
            <a:r>
              <a:rPr lang="ru-RU" sz="16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); </a:t>
            </a:r>
            <a:r>
              <a:rPr lang="kk-KZ" sz="16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немесе</a:t>
            </a:r>
            <a:endParaRPr lang="aa-ET" sz="16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714375" lvl="0" indent="-268288" algn="just" fontAlgn="base">
              <a:buFont typeface="Wingdings" panose="05000000000000000000" pitchFamily="2" charset="2"/>
              <a:buChar char="§"/>
            </a:pPr>
            <a:r>
              <a:rPr lang="ru-RU" sz="1600" dirty="0" err="1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электрондық</a:t>
            </a:r>
            <a:r>
              <a:rPr lang="ru-RU" sz="16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поштаға</a:t>
            </a:r>
            <a:r>
              <a:rPr lang="ru-RU" sz="16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       </a:t>
            </a:r>
            <a:r>
              <a:rPr lang="en-US" sz="1600" dirty="0" smtClean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mail@sk-hotline.kz</a:t>
            </a:r>
            <a:r>
              <a:rPr lang="ru-RU" sz="16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; </a:t>
            </a:r>
            <a:r>
              <a:rPr lang="kk-KZ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немесе</a:t>
            </a:r>
            <a:endParaRPr lang="aa-ET" sz="16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714375" lvl="0" indent="-268288" algn="just" fontAlgn="base">
              <a:buFont typeface="Wingdings" panose="05000000000000000000" pitchFamily="2" charset="2"/>
              <a:buChar char="§"/>
            </a:pPr>
            <a:r>
              <a:rPr lang="ru-RU" sz="16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интернет-портал </a:t>
            </a:r>
            <a:r>
              <a:rPr lang="ru-RU" sz="1600" dirty="0" err="1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арқылы</a:t>
            </a:r>
            <a:r>
              <a:rPr lang="kk-KZ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kk-KZ" sz="16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r>
              <a:rPr lang="en-US" sz="1600" dirty="0" smtClean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www</a:t>
            </a:r>
            <a:r>
              <a:rPr lang="en-US" sz="1600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. @</a:t>
            </a:r>
            <a:r>
              <a:rPr lang="en-US" sz="1600" dirty="0" smtClean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sk-hotline.kz</a:t>
            </a:r>
            <a:r>
              <a:rPr lang="ru-RU" sz="16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; </a:t>
            </a:r>
            <a:r>
              <a:rPr lang="kk-KZ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немесе</a:t>
            </a:r>
            <a:endParaRPr lang="aa-ET" sz="16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742950" lvl="1" indent="-285750" algn="just" fontAlgn="base">
              <a:buFont typeface="Wingdings" panose="05000000000000000000" pitchFamily="2" charset="2"/>
              <a:buChar char="§"/>
            </a:pP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+7</a:t>
            </a:r>
            <a:r>
              <a:rPr lang="en-US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 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771</a:t>
            </a:r>
            <a:r>
              <a:rPr lang="en-US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 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191 </a:t>
            </a:r>
            <a:r>
              <a:rPr lang="ru-RU" sz="16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8816 </a:t>
            </a:r>
            <a:r>
              <a:rPr lang="ru-RU" sz="1600" dirty="0" err="1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нөмірлі</a:t>
            </a:r>
            <a:r>
              <a:rPr lang="ru-RU" sz="16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WhatsApp </a:t>
            </a:r>
            <a:r>
              <a:rPr lang="ru-RU" sz="1600" dirty="0" err="1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Мессенджері</a:t>
            </a:r>
            <a:r>
              <a:rPr lang="ru-RU" sz="16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арқылы</a:t>
            </a:r>
            <a:r>
              <a:rPr lang="ru-RU" sz="16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endParaRPr lang="ru-RU" sz="16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lvl="1" algn="just" fontAlgn="base"/>
            <a:endParaRPr lang="ru-RU" sz="16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lvl="1" algn="just" fontAlgn="base"/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Сондай-ақ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Сіз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ОТК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комплаенс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бойынша</a:t>
            </a:r>
            <a:r>
              <a:rPr lang="ru-RU" sz="16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жауапты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тұлғаға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электрондық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мекенжай</a:t>
            </a:r>
            <a:r>
              <a:rPr lang="ru-RU" sz="16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арқылы</a:t>
            </a:r>
            <a:r>
              <a:rPr lang="ru-RU" sz="16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жүгіне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аласыз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: </a:t>
            </a:r>
            <a:r>
              <a:rPr lang="en-US" sz="1600" dirty="0" smtClean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info@aktauotc.kz</a:t>
            </a:r>
            <a:endParaRPr lang="ru-RU" sz="16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 algn="just" fontAlgn="base">
              <a:buFont typeface="Wingdings" panose="05000000000000000000" pitchFamily="2" charset="2"/>
              <a:buChar char="q"/>
            </a:pPr>
            <a:r>
              <a:rPr lang="ru-RU" sz="1600" dirty="0" smtClean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"</a:t>
            </a:r>
            <a:r>
              <a:rPr lang="ru-RU" sz="1600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Жедел</a:t>
            </a:r>
            <a:r>
              <a:rPr lang="ru-RU" sz="1600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желі</a:t>
            </a:r>
            <a:r>
              <a:rPr lang="ru-RU" sz="1600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" не </a:t>
            </a:r>
            <a:r>
              <a:rPr lang="ru-RU" sz="1600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үшін</a:t>
            </a:r>
            <a:r>
              <a:rPr lang="ru-RU" sz="1600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қажет</a:t>
            </a:r>
            <a:r>
              <a:rPr lang="ru-RU" sz="1600" dirty="0" smtClean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?</a:t>
            </a:r>
          </a:p>
          <a:p>
            <a:pPr algn="just" fontAlgn="base"/>
            <a:r>
              <a:rPr lang="aa-ET" dirty="0" smtClean="0"/>
              <a:t> 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"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Жедел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желі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"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сізге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белгілі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сыбайлас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жемқорлық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фактілері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және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ОТК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қызметкерлері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тарапынан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өзге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де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Қазақстан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Республикасының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қолданыстағы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заңнамасының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нормаларын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бұзушылықтар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туралы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құпия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түрде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мәлімдеуге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мүмкіндік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береді</a:t>
            </a:r>
            <a:r>
              <a:rPr lang="ru-RU" sz="16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</a:p>
          <a:p>
            <a:pPr algn="just" fontAlgn="base"/>
            <a:r>
              <a:rPr lang="aa-ET" dirty="0"/>
              <a:t> </a:t>
            </a:r>
          </a:p>
          <a:p>
            <a:pPr marL="285750" indent="-285750" algn="just" fontAlgn="base">
              <a:buFont typeface="Wingdings" panose="05000000000000000000" pitchFamily="2" charset="2"/>
              <a:buChar char="q"/>
            </a:pPr>
            <a:r>
              <a:rPr lang="ru-RU" sz="1600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"</a:t>
            </a:r>
            <a:r>
              <a:rPr lang="ru-RU" sz="1600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Жедел</a:t>
            </a:r>
            <a:r>
              <a:rPr lang="ru-RU" sz="1600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желі"арқылы</a:t>
            </a:r>
            <a:r>
              <a:rPr lang="ru-RU" sz="1600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келіп</a:t>
            </a:r>
            <a:r>
              <a:rPr lang="ru-RU" sz="1600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түсетін</a:t>
            </a:r>
            <a:r>
              <a:rPr lang="ru-RU" sz="1600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хабарламаларды</a:t>
            </a:r>
            <a:r>
              <a:rPr lang="ru-RU" sz="1600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кім</a:t>
            </a:r>
            <a:r>
              <a:rPr lang="ru-RU" sz="1600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өңдейді</a:t>
            </a:r>
            <a:r>
              <a:rPr lang="ru-RU" sz="1600" dirty="0" smtClean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?</a:t>
            </a:r>
          </a:p>
          <a:p>
            <a:pPr algn="just" fontAlgn="base"/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Алынған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ақпараттың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құпиялылығы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мен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толықтығын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қамтамасыз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ету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үшін</a:t>
            </a:r>
            <a:r>
              <a:rPr lang="ru-RU" sz="16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"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Жедел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желі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"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арқылы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келіп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түсетін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хабарламаларды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r>
              <a:rPr lang="ru-RU" sz="1600" b="1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сыртқы</a:t>
            </a:r>
            <a:r>
              <a:rPr lang="ru-RU" sz="1600" b="1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b="1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тәуелсіз</a:t>
            </a:r>
            <a:r>
              <a:rPr lang="ru-RU" sz="1600" b="1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компания </a:t>
            </a:r>
            <a:r>
              <a:rPr lang="en-US" sz="1600" b="1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KPMG </a:t>
            </a:r>
            <a:r>
              <a:rPr lang="ru-RU" sz="1600" b="1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өңдейді</a:t>
            </a:r>
            <a:r>
              <a:rPr lang="ru-RU" sz="1600" b="1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. </a:t>
            </a:r>
            <a:endParaRPr lang="ru-RU" sz="1600" b="1" dirty="0" smtClean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 fontAlgn="base"/>
            <a:r>
              <a:rPr lang="ru-RU" sz="16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ОТК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қатысты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"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Жедел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желіге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"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келіп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түсетін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барлық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хабарламалар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шоғырланады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және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кейіннен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ОТК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комплаенс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бойынша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жауапты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жұмыскерді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хабардар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ете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отырып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, ҚМГ ҰК АҚ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комплаенс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қызметіне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жіберіледі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. </a:t>
            </a:r>
            <a:endParaRPr lang="ru-RU" sz="1600" dirty="0" smtClean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 fontAlgn="base"/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Барлық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келіп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түскен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ақпарат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қатаң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құпия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болып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табылады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және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үшінші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тұлғаларға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жариялауға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немесе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беруге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жатпайды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endParaRPr lang="aa-ET" sz="16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31231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250AEDCD-C56E-46BB-B0C8-6E502A453DD9}"/>
              </a:ext>
            </a:extLst>
          </p:cNvPr>
          <p:cNvSpPr/>
          <p:nvPr/>
        </p:nvSpPr>
        <p:spPr>
          <a:xfrm>
            <a:off x="8312150" y="0"/>
            <a:ext cx="2004300" cy="108000"/>
          </a:xfrm>
          <a:prstGeom prst="rect">
            <a:avLst/>
          </a:prstGeom>
          <a:solidFill>
            <a:srgbClr val="0772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cxnSp>
        <p:nvCxnSpPr>
          <p:cNvPr id="6" name="Прямая соединительная линия 5">
            <a:extLst>
              <a:ext uri="{FF2B5EF4-FFF2-40B4-BE49-F238E27FC236}">
                <a16:creationId xmlns:a16="http://schemas.microsoft.com/office/drawing/2014/main" xmlns="" id="{03A083BE-A5BD-49C0-9032-DE3FE8C3BCCD}"/>
              </a:ext>
            </a:extLst>
          </p:cNvPr>
          <p:cNvCxnSpPr>
            <a:cxnSpLocks/>
          </p:cNvCxnSpPr>
          <p:nvPr/>
        </p:nvCxnSpPr>
        <p:spPr>
          <a:xfrm>
            <a:off x="5448318" y="7359650"/>
            <a:ext cx="5148000" cy="0"/>
          </a:xfrm>
          <a:prstGeom prst="line">
            <a:avLst/>
          </a:prstGeom>
          <a:ln w="22225">
            <a:solidFill>
              <a:srgbClr val="0971B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3919BC82-54A5-45C6-A2B2-4C9D41B78245}"/>
              </a:ext>
            </a:extLst>
          </p:cNvPr>
          <p:cNvSpPr txBox="1"/>
          <p:nvPr/>
        </p:nvSpPr>
        <p:spPr>
          <a:xfrm>
            <a:off x="136514" y="346761"/>
            <a:ext cx="29178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Жиі</a:t>
            </a:r>
            <a:r>
              <a:rPr lang="ru-RU" sz="1400" b="1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b="1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қойылатын</a:t>
            </a:r>
            <a:r>
              <a:rPr lang="ru-RU" sz="1400" b="1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b="1" dirty="0" err="1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сұрақтар</a:t>
            </a:r>
            <a:r>
              <a:rPr lang="ru-RU" sz="1400" b="1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(</a:t>
            </a:r>
            <a:r>
              <a:rPr lang="en-US" sz="1400" b="1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FAQs</a:t>
            </a:r>
            <a:r>
              <a:rPr lang="ru-RU" sz="1400" b="1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CF42163E-A950-4023-83BF-CCD18D5C049D}"/>
              </a:ext>
            </a:extLst>
          </p:cNvPr>
          <p:cNvSpPr txBox="1"/>
          <p:nvPr/>
        </p:nvSpPr>
        <p:spPr>
          <a:xfrm>
            <a:off x="19185" y="1328099"/>
            <a:ext cx="3566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400" dirty="0">
                <a:solidFill>
                  <a:schemeClr val="bg1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Все проекты начинаются с вопросов </a:t>
            </a:r>
          </a:p>
          <a:p>
            <a:pPr algn="just"/>
            <a:endParaRPr lang="aa-ET" sz="14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FC6CBBAD-3F34-4BC8-B81A-0D6758289F27}"/>
              </a:ext>
            </a:extLst>
          </p:cNvPr>
          <p:cNvSpPr/>
          <p:nvPr/>
        </p:nvSpPr>
        <p:spPr>
          <a:xfrm>
            <a:off x="234950" y="1805600"/>
            <a:ext cx="755188" cy="4571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a-ET">
              <a:solidFill>
                <a:schemeClr val="tx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C199A329-0F0D-4A91-820C-A11A9E712B19}"/>
              </a:ext>
            </a:extLst>
          </p:cNvPr>
          <p:cNvSpPr txBox="1"/>
          <p:nvPr/>
        </p:nvSpPr>
        <p:spPr>
          <a:xfrm>
            <a:off x="122799" y="1597017"/>
            <a:ext cx="2917837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Бұл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бөлімде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сіз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комплаенс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функциясы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бойынша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жиі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қойылатын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сұрақтарға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жауап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таба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аласыз.Егер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сіз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мұнда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өз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сұрағыңызға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жауап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таба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алмасаңыз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ru-RU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</a:t>
            </a:r>
            <a:r>
              <a:rPr lang="kk-KZ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ТК</a:t>
            </a:r>
            <a:r>
              <a:rPr lang="en-US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комплаенсі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бойынша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жауапты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тұлғаға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хабарласуыңызды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сұраймыз</a:t>
            </a:r>
            <a:r>
              <a:rPr lang="ru-RU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.</a:t>
            </a:r>
            <a:r>
              <a:rPr lang="en-US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dirty="0" smtClean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info@aktauotc.kz</a:t>
            </a:r>
            <a:endParaRPr lang="ru-RU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86A35E84-1FF8-43C7-B83F-AC2F6CBCA188}"/>
              </a:ext>
            </a:extLst>
          </p:cNvPr>
          <p:cNvSpPr txBox="1"/>
          <p:nvPr/>
        </p:nvSpPr>
        <p:spPr>
          <a:xfrm>
            <a:off x="3513335" y="196849"/>
            <a:ext cx="7045471" cy="68018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 fontAlgn="base">
              <a:buFont typeface="Wingdings" panose="05000000000000000000" pitchFamily="2" charset="2"/>
              <a:buChar char="q"/>
            </a:pPr>
            <a:r>
              <a:rPr lang="ru-RU" sz="1600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Өтініште</a:t>
            </a:r>
            <a:r>
              <a:rPr lang="ru-RU" sz="1600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қандай</a:t>
            </a:r>
            <a:r>
              <a:rPr lang="ru-RU" sz="1600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ақпаратты</a:t>
            </a:r>
            <a:r>
              <a:rPr lang="ru-RU" sz="1600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көрсеткен</a:t>
            </a:r>
            <a:r>
              <a:rPr lang="ru-RU" sz="1600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абзал</a:t>
            </a:r>
            <a:r>
              <a:rPr lang="ru-RU" sz="1600" dirty="0" smtClean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?</a:t>
            </a:r>
          </a:p>
          <a:p>
            <a:pPr algn="just" fontAlgn="base"/>
            <a:endParaRPr lang="ru-RU" sz="1600" dirty="0" smtClean="0">
              <a:solidFill>
                <a:schemeClr val="tx2"/>
              </a:solidFill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 fontAlgn="base"/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Өтініште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тексеру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жүргізу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кезінде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бізге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көмектесетін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ақпаратты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Сізден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барынша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толық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бірақ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қысқаша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көрсетуді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сұраймыз</a:t>
            </a:r>
            <a:r>
              <a:rPr lang="ru-RU" sz="16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</a:p>
          <a:p>
            <a:pPr marL="285750" indent="-285750" algn="just" fontAlgn="base">
              <a:buFont typeface="Wingdings" panose="05000000000000000000" pitchFamily="2" charset="2"/>
              <a:buChar char="§"/>
            </a:pPr>
            <a:r>
              <a:rPr lang="ru-RU" sz="1600" dirty="0" err="1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оқыс</a:t>
            </a:r>
            <a:r>
              <a:rPr lang="ru-RU" sz="16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оқиғаның</a:t>
            </a:r>
            <a:r>
              <a:rPr lang="ru-RU" sz="16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қысқаша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мазмұны</a:t>
            </a:r>
            <a:r>
              <a:rPr lang="ru-RU" sz="16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;</a:t>
            </a:r>
          </a:p>
          <a:p>
            <a:pPr marL="285750" indent="-285750" algn="just" fontAlgn="base">
              <a:buFont typeface="Wingdings" panose="05000000000000000000" pitchFamily="2" charset="2"/>
              <a:buChar char="§"/>
            </a:pP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оқиға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қайда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және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қашан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болды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(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бөлімшені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мекенжайды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күні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мен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уақытын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көрсетіңіз</a:t>
            </a:r>
            <a:r>
              <a:rPr lang="ru-RU" sz="16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);</a:t>
            </a:r>
          </a:p>
          <a:p>
            <a:pPr marL="285750" indent="-285750" algn="just" fontAlgn="base">
              <a:buFont typeface="Wingdings" panose="05000000000000000000" pitchFamily="2" charset="2"/>
              <a:buChar char="§"/>
            </a:pP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Сізге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оқиға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туралы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қандай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жағдайда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белгілі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болды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; </a:t>
            </a:r>
            <a:endParaRPr lang="ru-RU" sz="1600" dirty="0" smtClean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 algn="just" fontAlgn="base">
              <a:buFont typeface="Wingdings" panose="05000000000000000000" pitchFamily="2" charset="2"/>
              <a:buChar char="§"/>
            </a:pP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оқиғаға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қатысы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бар </a:t>
            </a:r>
            <a:r>
              <a:rPr lang="ru-RU" sz="16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ОТК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қызметкерлері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немесе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контрагенттері</a:t>
            </a:r>
            <a:r>
              <a:rPr lang="aa-ET" sz="16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;</a:t>
            </a:r>
            <a:endParaRPr lang="aa-ET" sz="16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 algn="just" fontAlgn="base">
              <a:buFont typeface="Wingdings" panose="05000000000000000000" pitchFamily="2" charset="2"/>
              <a:buChar char="§"/>
            </a:pP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оқиға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қазіргі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уақытта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жалғасып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жатыр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ма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немесе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аяқталды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ма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? (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оқиға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аяқталған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жағдайда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күні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мен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уақытын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көрсетуіңізді</a:t>
            </a:r>
            <a:r>
              <a:rPr lang="ru-RU" sz="16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сұраймыз</a:t>
            </a:r>
            <a:r>
              <a:rPr lang="ru-RU" sz="16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);</a:t>
            </a:r>
          </a:p>
          <a:p>
            <a:pPr marL="285750" indent="-285750" algn="just" fontAlgn="base">
              <a:buFont typeface="Wingdings" panose="05000000000000000000" pitchFamily="2" charset="2"/>
              <a:buChar char="§"/>
            </a:pP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хабарламадағы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ақпаратты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растайтын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дәлелдер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(</a:t>
            </a:r>
            <a:r>
              <a:rPr lang="ru-RU" sz="1600" i="1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құжаттар</a:t>
            </a:r>
            <a:r>
              <a:rPr lang="ru-RU" sz="1600" i="1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ru-RU" sz="1600" i="1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қатысушылардың</a:t>
            </a:r>
            <a:r>
              <a:rPr lang="ru-RU" sz="1600" i="1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i="1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аты-жөні</a:t>
            </a:r>
            <a:r>
              <a:rPr lang="ru-RU" sz="1600" i="1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ru-RU" sz="1600" i="1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байланыс</a:t>
            </a:r>
            <a:r>
              <a:rPr lang="ru-RU" sz="1600" i="1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i="1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деректері</a:t>
            </a:r>
            <a:r>
              <a:rPr lang="ru-RU" sz="1600" i="1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, хат </a:t>
            </a:r>
            <a:r>
              <a:rPr lang="ru-RU" sz="1600" i="1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алмасу</a:t>
            </a:r>
            <a:r>
              <a:rPr lang="ru-RU" sz="1600" i="1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ru-RU" sz="1600" i="1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фотосуреттер</a:t>
            </a:r>
            <a:r>
              <a:rPr lang="ru-RU" sz="1600" i="1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i="1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және</a:t>
            </a:r>
            <a:r>
              <a:rPr lang="ru-RU" sz="1600" i="1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i="1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басқа</a:t>
            </a:r>
            <a:r>
              <a:rPr lang="ru-RU" sz="1600" i="1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да </a:t>
            </a:r>
            <a:r>
              <a:rPr lang="ru-RU" sz="1600" i="1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растайтын</a:t>
            </a:r>
            <a:r>
              <a:rPr lang="ru-RU" sz="1600" i="1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i="1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құжаттар</a:t>
            </a:r>
            <a:r>
              <a:rPr lang="ru-RU" sz="16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);</a:t>
            </a:r>
          </a:p>
          <a:p>
            <a:pPr marL="285750" indent="-285750" algn="just" fontAlgn="base">
              <a:buFont typeface="Wingdings" panose="05000000000000000000" pitchFamily="2" charset="2"/>
              <a:buChar char="§"/>
            </a:pP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Сіз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хабарлағыңыз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келетін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өзге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де </a:t>
            </a:r>
            <a:r>
              <a:rPr lang="ru-RU" sz="1600" dirty="0" err="1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қосымша</a:t>
            </a:r>
            <a:r>
              <a:rPr lang="ru-RU" sz="16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ақпарат</a:t>
            </a:r>
            <a:r>
              <a:rPr lang="aa-ET" sz="16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endParaRPr lang="ru-RU" sz="16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fontAlgn="base"/>
            <a:r>
              <a:rPr lang="aa-ET" dirty="0"/>
              <a:t> </a:t>
            </a:r>
          </a:p>
          <a:p>
            <a:pPr marL="285750" indent="-285750" algn="just" fontAlgn="base">
              <a:buFont typeface="Wingdings" panose="05000000000000000000" pitchFamily="2" charset="2"/>
              <a:buChar char="q"/>
            </a:pPr>
            <a:r>
              <a:rPr lang="ru-RU" sz="1600" dirty="0" smtClean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ОТК </a:t>
            </a:r>
            <a:r>
              <a:rPr lang="ru-RU" sz="1600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қызметкерлері</a:t>
            </a:r>
            <a:r>
              <a:rPr lang="ru-RU" sz="1600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тарапынан</a:t>
            </a:r>
            <a:r>
              <a:rPr lang="ru-RU" sz="1600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сыбайлас</a:t>
            </a:r>
            <a:r>
              <a:rPr lang="ru-RU" sz="1600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жемқорлық</a:t>
            </a:r>
            <a:r>
              <a:rPr lang="ru-RU" sz="1600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және</a:t>
            </a:r>
            <a:r>
              <a:rPr lang="ru-RU" sz="1600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өзге</a:t>
            </a:r>
            <a:r>
              <a:rPr lang="ru-RU" sz="1600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де </a:t>
            </a:r>
            <a:r>
              <a:rPr lang="ru-RU" sz="1600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құқық</a:t>
            </a:r>
            <a:r>
              <a:rPr lang="ru-RU" sz="1600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бұзушылық</a:t>
            </a:r>
            <a:r>
              <a:rPr lang="ru-RU" sz="1600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оқиғалары</a:t>
            </a:r>
            <a:r>
              <a:rPr lang="ru-RU" sz="1600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бойынша</a:t>
            </a:r>
            <a:r>
              <a:rPr lang="ru-RU" sz="1600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хабарламаларды</a:t>
            </a:r>
            <a:r>
              <a:rPr lang="ru-RU" sz="1600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қарау</a:t>
            </a:r>
            <a:r>
              <a:rPr lang="ru-RU" sz="1600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мерзімдері</a:t>
            </a:r>
            <a:r>
              <a:rPr lang="ru-RU" sz="1600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қандай</a:t>
            </a:r>
            <a:r>
              <a:rPr lang="ru-RU" sz="1600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?</a:t>
            </a:r>
            <a:endParaRPr lang="aa-ET" sz="1600" dirty="0">
              <a:solidFill>
                <a:schemeClr val="tx2"/>
              </a:solidFill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fontAlgn="base"/>
            <a:r>
              <a:rPr lang="aa-ET" dirty="0"/>
              <a:t> </a:t>
            </a:r>
          </a:p>
          <a:p>
            <a:pPr algn="just" fontAlgn="base"/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Келіп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түскен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хабарламалар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келіп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түскен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күні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өңделеді.Хабарламаларды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қарау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мерзімі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хабарламада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көрсетілген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ақпараттың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толықтығы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мен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дәлдігіне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растайтын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құжаттардың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болуына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сондай-ақ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құқық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бұзушылық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түріне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байланысты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болады</a:t>
            </a:r>
            <a:r>
              <a:rPr lang="ru-RU" sz="16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. ОТК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келіп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түскен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барлық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өтініштерді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уақытылы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және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тиімді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қарауға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мүдделі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endParaRPr lang="aa-ET" sz="16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83258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2429</TotalTime>
  <Words>218</Words>
  <Application>Microsoft Office PowerPoint</Application>
  <PresentationFormat>Произвольный</PresentationFormat>
  <Paragraphs>36</Paragraphs>
  <Slides>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7" baseType="lpstr">
      <vt:lpstr>Calibri</vt:lpstr>
      <vt:lpstr>Georgia</vt:lpstr>
      <vt:lpstr>Tahoma</vt:lpstr>
      <vt:lpstr>Wingdings</vt:lpstr>
      <vt:lpstr>Office Theme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ру.cdr</dc:title>
  <dc:creator>USER</dc:creator>
  <cp:lastModifiedBy>User</cp:lastModifiedBy>
  <cp:revision>144</cp:revision>
  <dcterms:created xsi:type="dcterms:W3CDTF">2021-07-26T12:51:53Z</dcterms:created>
  <dcterms:modified xsi:type="dcterms:W3CDTF">2022-02-21T11:19:16Z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2021-07-07T00:00:00Z</vt:filetime>
  </property>
  <property fmtid="{D5CDD505-2E9C-101B-9397-08002B2CF9AE}" pid="3" name="Creator">
    <vt:lpwstr>CorelDRAW 2019</vt:lpwstr>
  </property>
  <property fmtid="{D5CDD505-2E9C-101B-9397-08002B2CF9AE}" pid="4" name="LastSaved">
    <vt:filetime>2021-07-26T00:00:00Z</vt:filetime>
  </property>
</Properties>
</file>