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1" r:id="rId2"/>
    <p:sldId id="282" r:id="rId3"/>
  </p:sldIdLst>
  <p:sldSz cx="10680700" cy="7556500"/>
  <p:notesSz cx="9866313" cy="6735763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7AB6"/>
    <a:srgbClr val="0772BA"/>
    <a:srgbClr val="1D8ACB"/>
    <a:srgbClr val="1AA1DB"/>
    <a:srgbClr val="0677BD"/>
    <a:srgbClr val="0971B4"/>
    <a:srgbClr val="0B69A9"/>
    <a:srgbClr val="26579A"/>
    <a:srgbClr val="3978BD"/>
    <a:srgbClr val="3D72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0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4718" cy="338204"/>
          </a:xfrm>
          <a:prstGeom prst="rect">
            <a:avLst/>
          </a:prstGeom>
        </p:spPr>
        <p:txBody>
          <a:bodyPr vert="horz" lIns="83238" tIns="41619" rIns="83238" bIns="41619" rtlCol="0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88663" y="0"/>
            <a:ext cx="4274717" cy="338204"/>
          </a:xfrm>
          <a:prstGeom prst="rect">
            <a:avLst/>
          </a:prstGeom>
        </p:spPr>
        <p:txBody>
          <a:bodyPr vert="horz" lIns="83238" tIns="41619" rIns="83238" bIns="41619" rtlCol="0"/>
          <a:lstStyle>
            <a:lvl1pPr algn="r">
              <a:defRPr sz="1100"/>
            </a:lvl1pPr>
          </a:lstStyle>
          <a:p>
            <a:fld id="{3620C964-C339-42B2-A65E-C9E3ACEF360A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325813" y="841375"/>
            <a:ext cx="3214687" cy="22748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3238" tIns="41619" rIns="83238" bIns="41619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6925" y="3241941"/>
            <a:ext cx="7892464" cy="2651853"/>
          </a:xfrm>
          <a:prstGeom prst="rect">
            <a:avLst/>
          </a:prstGeom>
        </p:spPr>
        <p:txBody>
          <a:bodyPr vert="horz" lIns="83238" tIns="41619" rIns="83238" bIns="41619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397560"/>
            <a:ext cx="4274718" cy="338203"/>
          </a:xfrm>
          <a:prstGeom prst="rect">
            <a:avLst/>
          </a:prstGeom>
        </p:spPr>
        <p:txBody>
          <a:bodyPr vert="horz" lIns="83238" tIns="41619" rIns="83238" bIns="41619" rtlCol="0" anchor="b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88663" y="6397560"/>
            <a:ext cx="4274717" cy="338203"/>
          </a:xfrm>
          <a:prstGeom prst="rect">
            <a:avLst/>
          </a:prstGeom>
        </p:spPr>
        <p:txBody>
          <a:bodyPr vert="horz" lIns="83238" tIns="41619" rIns="83238" bIns="41619" rtlCol="0" anchor="b"/>
          <a:lstStyle>
            <a:lvl1pPr algn="r">
              <a:defRPr sz="1100"/>
            </a:lvl1pPr>
          </a:lstStyle>
          <a:p>
            <a:fld id="{3CF27FB8-7CE0-4003-8686-BCF9AC8E10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03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3/28/2022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3/28/2022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3/28/2022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035" y="302260"/>
            <a:ext cx="9612630" cy="120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035" y="1737995"/>
            <a:ext cx="961263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ompliance@kbm.kz" TargetMode="External"/><Relationship Id="rId2" Type="http://schemas.openxmlformats.org/officeDocument/2006/relationships/hyperlink" Target="mailto:mail@sk-hotline.kz" TargetMode="Externa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313478" y="73596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3919BC82-54A5-45C6-A2B2-4C9D41B78245}"/>
              </a:ext>
            </a:extLst>
          </p:cNvPr>
          <p:cNvSpPr txBox="1"/>
          <p:nvPr/>
        </p:nvSpPr>
        <p:spPr>
          <a:xfrm>
            <a:off x="136514" y="346761"/>
            <a:ext cx="2917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Часто задаваемые вопросы (</a:t>
            </a:r>
            <a:r>
              <a:rPr lang="en-US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FAQs</a:t>
            </a:r>
            <a:r>
              <a:rPr lang="ru-RU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9185" y="1328099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solidFill>
                  <a:schemeClr val="bg1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Все проекты начинаются с вопросов </a:t>
            </a:r>
          </a:p>
          <a:p>
            <a:pPr algn="just"/>
            <a:endParaRPr lang="aa-ET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234950" y="1805600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99A329-0F0D-4A91-820C-A11A9E712B19}"/>
              </a:ext>
            </a:extLst>
          </p:cNvPr>
          <p:cNvSpPr txBox="1"/>
          <p:nvPr/>
        </p:nvSpPr>
        <p:spPr>
          <a:xfrm>
            <a:off x="136513" y="2640716"/>
            <a:ext cx="291783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 данном разделе вы найдете ответы на наиболее часто задаваемые вопросы по функции комплаенс. </a:t>
            </a:r>
          </a:p>
          <a:p>
            <a:pPr algn="just"/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Если вы не найдете здесь ответ на свой вопрос, пожалуйста, свяжитесь с ответственным лицом по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OTK</a:t>
            </a:r>
            <a:endParaRPr lang="ru-RU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info@aktauotc.kz</a:t>
            </a:r>
            <a:endParaRPr lang="ru-RU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A35E84-1FF8-43C7-B83F-AC2F6CBCA188}"/>
              </a:ext>
            </a:extLst>
          </p:cNvPr>
          <p:cNvSpPr txBox="1"/>
          <p:nvPr/>
        </p:nvSpPr>
        <p:spPr>
          <a:xfrm>
            <a:off x="3499203" y="209783"/>
            <a:ext cx="7045471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 fontAlgn="base">
              <a:buFont typeface="Wingdings" panose="05000000000000000000" pitchFamily="2" charset="2"/>
              <a:buChar char="q"/>
            </a:pPr>
            <a:r>
              <a:rPr lang="aa-ET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Каким способом лучше подать сообщение по «горячей линии»?</a:t>
            </a:r>
          </a:p>
          <a:p>
            <a:pPr algn="just" fontAlgn="base"/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Вы можете подать сообщение наиболее удобным для Вас способом: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по телефонному номеру 8 800 080 4747. (Звонок на территории РК бесплатный); либо</a:t>
            </a:r>
            <a:endParaRPr lang="aa-ET" sz="16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	на электронную почту </a:t>
            </a:r>
            <a:r>
              <a:rPr lang="en-US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   mail@sk-hotline.kz</a:t>
            </a:r>
            <a:r>
              <a:rPr lang="en-US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  <a:hlinkClick r:id="rId2">
                  <a:extLst>
                    <a:ext uri="{A12FA001-AC4F-418D-AE19-62706E023703}">
                      <ahyp:hlinkClr xmlns:lc="http://schemas.openxmlformats.org/drawingml/2006/lockedCanvas" xmlns:ahyp="http://schemas.microsoft.com/office/drawing/2018/hyperlinkcolor" xmlns="" val="tx"/>
                    </a:ext>
                  </a:extLst>
                </a:hlinkClick>
              </a:rPr>
              <a:t>z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; либо</a:t>
            </a:r>
            <a:endParaRPr lang="aa-ET" sz="16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	через интернет-портал </a:t>
            </a:r>
            <a:r>
              <a:rPr lang="en-US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www. @sk-hotline.kz 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; либо</a:t>
            </a:r>
            <a:endParaRPr lang="aa-ET" sz="16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	через </a:t>
            </a:r>
            <a:r>
              <a:rPr lang="en-US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WhatsApp 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Мессенджер с номером +7</a:t>
            </a:r>
            <a:r>
              <a:rPr lang="en-US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771</a:t>
            </a:r>
            <a:r>
              <a:rPr lang="en-US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191 8816.</a:t>
            </a:r>
            <a:endParaRPr lang="aa-ET" sz="16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 algn="just" fontAlgn="base"/>
            <a:endParaRPr lang="ru-RU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Также, Вы можете обратиться к ответственному лицу по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ОСС 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на электронный адрес: </a:t>
            </a:r>
            <a:r>
              <a:rPr lang="en-US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info@aktaotc.kz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  <a:hlinkClick r:id="rId3">
                  <a:extLst>
                    <a:ext uri="{A12FA001-AC4F-418D-AE19-62706E023703}">
                      <ahyp:hlinkClr xmlns:lc="http://schemas.openxmlformats.org/drawingml/2006/lockedCanvas" xmlns:ahyp="http://schemas.microsoft.com/office/drawing/2018/hyperlinkcolor" xmlns="" val="tx"/>
                    </a:ext>
                  </a:extLst>
                </a:hlinkClick>
              </a:rPr>
              <a:t>@</a:t>
            </a:r>
            <a:endParaRPr lang="ru-RU" sz="16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ru-RU" sz="16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aa-ET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Для чего нужна «Горячая Линия»?</a:t>
            </a:r>
          </a:p>
          <a:p>
            <a:pPr algn="just" fontAlgn="base"/>
            <a:r>
              <a:rPr lang="aa-ET" dirty="0"/>
              <a:t> </a:t>
            </a:r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«Горячая линия» дает возможность конфиденциально заявлять об известных Вам фактах коррупции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и </a:t>
            </a:r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иных нарушений норм действующего законодательства 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Республики Казахстан </a:t>
            </a:r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со стороны сотрудников </a:t>
            </a:r>
            <a:r>
              <a:rPr lang="en-US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OTK</a:t>
            </a:r>
            <a:r>
              <a:rPr lang="aa-ET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aa-ET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fontAlgn="base"/>
            <a:r>
              <a:rPr lang="aa-ET" dirty="0"/>
              <a:t> </a:t>
            </a: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aa-ET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Кто обрабатывает сообщения, поступающие по «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Г</a:t>
            </a:r>
            <a:r>
              <a:rPr lang="aa-ET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орячей</a:t>
            </a:r>
            <a:r>
              <a:rPr lang="aa-ET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линии»?</a:t>
            </a:r>
          </a:p>
          <a:p>
            <a:pPr algn="just" fontAlgn="base"/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Для </a:t>
            </a:r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обеспечения конфиденциальности и полноты полученной информации, сообщения, поступающие по «горячей линии», </a:t>
            </a:r>
            <a:r>
              <a:rPr lang="aa-ET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обрабатывает внешняя независимая компания </a:t>
            </a:r>
            <a:r>
              <a:rPr lang="en-US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KPMG</a:t>
            </a:r>
            <a:r>
              <a:rPr lang="aa-ET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600" b="1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fontAlgn="base"/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Все сообщения поступающие на «Горячую линию» в отношении </a:t>
            </a:r>
            <a:r>
              <a:rPr lang="en-US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OTK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консолидируются и направляются в Служу комплаенс АО НК КМГ с последующим информированием ответственного работника по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OTK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fontAlgn="base"/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Вся поступившая информация является строго конфиденциальной и не подлежит разглашению или передаче третьим лицам.</a:t>
            </a:r>
          </a:p>
        </p:txBody>
      </p:sp>
    </p:spTree>
    <p:extLst>
      <p:ext uri="{BB962C8B-B14F-4D97-AF65-F5344CB8AC3E}">
        <p14:creationId xmlns:p14="http://schemas.microsoft.com/office/powerpoint/2010/main" val="3993123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448318" y="73596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3919BC82-54A5-45C6-A2B2-4C9D41B78245}"/>
              </a:ext>
            </a:extLst>
          </p:cNvPr>
          <p:cNvSpPr txBox="1"/>
          <p:nvPr/>
        </p:nvSpPr>
        <p:spPr>
          <a:xfrm>
            <a:off x="136514" y="346761"/>
            <a:ext cx="2917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Часто задаваемые вопросы (</a:t>
            </a:r>
            <a:r>
              <a:rPr lang="en-US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FAQs</a:t>
            </a:r>
            <a:r>
              <a:rPr lang="ru-RU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9185" y="1328099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solidFill>
                  <a:schemeClr val="bg1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Все проекты начинаются с вопросов </a:t>
            </a: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234950" y="1805600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99A329-0F0D-4A91-820C-A11A9E712B19}"/>
              </a:ext>
            </a:extLst>
          </p:cNvPr>
          <p:cNvSpPr txBox="1"/>
          <p:nvPr/>
        </p:nvSpPr>
        <p:spPr>
          <a:xfrm>
            <a:off x="136513" y="2640716"/>
            <a:ext cx="291783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 данном разделе вы найдете ответы на наиболее часто задаваемые вопросы по функции комплаенс. </a:t>
            </a:r>
          </a:p>
          <a:p>
            <a:pPr algn="just"/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Если вы не найдете здесь ответ на свой вопрос, пожалуйста, свяжитесь с ответственным лицом по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OTK</a:t>
            </a:r>
            <a:endParaRPr lang="ru-RU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info@aktauotc.kz</a:t>
            </a:r>
            <a:endParaRPr lang="ru-RU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A35E84-1FF8-43C7-B83F-AC2F6CBCA188}"/>
              </a:ext>
            </a:extLst>
          </p:cNvPr>
          <p:cNvSpPr txBox="1"/>
          <p:nvPr/>
        </p:nvSpPr>
        <p:spPr>
          <a:xfrm>
            <a:off x="3513335" y="196849"/>
            <a:ext cx="7045471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aa-ET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Какую информацию 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желательно </a:t>
            </a:r>
            <a:r>
              <a:rPr lang="aa-ET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отобразить в Обращении?</a:t>
            </a:r>
          </a:p>
          <a:p>
            <a:pPr algn="just" fontAlgn="base"/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Мы просим Вас максимально полно, но кратко отразить в обращении информацию, которая поможет нам при проведении дальнейшей проверки:</a:t>
            </a: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краткую с</a:t>
            </a:r>
            <a:r>
              <a:rPr lang="aa-ET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уть</a:t>
            </a:r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инцидента;</a:t>
            </a: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г</a:t>
            </a:r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де и когда произошел инцидент (укажите подразделение, адрес, дату и время);</a:t>
            </a: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aa-ET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бстоятельства</a:t>
            </a:r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при которых Вам стало известно об инциденте;</a:t>
            </a: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</a:t>
            </a:r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аботники или контрагенты </a:t>
            </a:r>
            <a:r>
              <a:rPr lang="en-US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OTK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</a:t>
            </a:r>
            <a:r>
              <a:rPr lang="aa-ET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торые</a:t>
            </a:r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вовлечены в инцидент;</a:t>
            </a: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</a:t>
            </a:r>
            <a:r>
              <a:rPr lang="aa-ET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родолжается</a:t>
            </a:r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ли инцидент в настоящее время или он закончился? </a:t>
            </a:r>
            <a:r>
              <a:rPr lang="ru-RU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(в</a:t>
            </a:r>
            <a:r>
              <a:rPr lang="aa-ET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случае, если инцидент закончился, пожалуйста, укажите дату и время</a:t>
            </a:r>
            <a:r>
              <a:rPr lang="ru-RU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);</a:t>
            </a:r>
            <a:endParaRPr lang="aa-ET" sz="1600" i="1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</a:t>
            </a:r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оказательства, подтверждающие информацию в сообщении </a:t>
            </a:r>
            <a:r>
              <a:rPr lang="aa-ET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(документы, ФИО участников, контактные данные, переписка, фотографии и прочие подтверждающие документы);</a:t>
            </a: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</a:t>
            </a:r>
            <a:r>
              <a:rPr lang="aa-ET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ная</a:t>
            </a:r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дополнительная информация, которую Вы бы хотели сообщить.</a:t>
            </a:r>
            <a:endParaRPr lang="ru-RU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ase"/>
            <a:r>
              <a:rPr lang="aa-ET" dirty="0"/>
              <a:t> </a:t>
            </a: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aa-ET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Каковы сроки рассмотрения сообщений по случаям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a-ET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коррупции и прочих злоупотреблений со стороны работников </a:t>
            </a:r>
            <a:r>
              <a:rPr lang="en-US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OTK</a:t>
            </a:r>
            <a:r>
              <a:rPr lang="ru-RU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a-ET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aa-ET" sz="16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ase"/>
            <a:r>
              <a:rPr lang="aa-ET" dirty="0"/>
              <a:t> </a:t>
            </a:r>
          </a:p>
          <a:p>
            <a:pPr algn="just" fontAlgn="base"/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Поступившие сообщения обрабатываются в день их поступления.</a:t>
            </a:r>
          </a:p>
          <a:p>
            <a:pPr algn="just" fontAlgn="base"/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Срок рассмотрения сообщений зависит от полноты и точности информации, указанной в сообщении, от наличия подтверждающих документов, а также от вида правонарушения.</a:t>
            </a:r>
          </a:p>
          <a:p>
            <a:pPr algn="just" fontAlgn="base"/>
            <a:r>
              <a:rPr lang="en-US" sz="160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OTK</a:t>
            </a:r>
            <a:r>
              <a:rPr lang="ru-RU" sz="160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a-ET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заинтересован в своевременном и эффективном рассмотрении всех поступивших обращений.</a:t>
            </a:r>
          </a:p>
        </p:txBody>
      </p:sp>
    </p:spTree>
    <p:extLst>
      <p:ext uri="{BB962C8B-B14F-4D97-AF65-F5344CB8AC3E}">
        <p14:creationId xmlns:p14="http://schemas.microsoft.com/office/powerpoint/2010/main" val="15083258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8159</TotalTime>
  <Words>245</Words>
  <Application>Microsoft Office PowerPoint</Application>
  <PresentationFormat>Произвольный</PresentationFormat>
  <Paragraphs>41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Arial</vt:lpstr>
      <vt:lpstr>Calibri</vt:lpstr>
      <vt:lpstr>Georgia</vt:lpstr>
      <vt:lpstr>Tahoma</vt:lpstr>
      <vt:lpstr>Wingdings</vt:lpstr>
      <vt:lpstr>Office Theme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ру.cdr</dc:title>
  <dc:creator>USER</dc:creator>
  <cp:lastModifiedBy>Admin</cp:lastModifiedBy>
  <cp:revision>131</cp:revision>
  <cp:lastPrinted>2021-11-26T12:02:21Z</cp:lastPrinted>
  <dcterms:created xsi:type="dcterms:W3CDTF">2021-07-26T12:51:53Z</dcterms:created>
  <dcterms:modified xsi:type="dcterms:W3CDTF">2022-03-28T09:52:05Z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2021-07-07T00:00:00Z</vt:filetime>
  </property>
  <property fmtid="{D5CDD505-2E9C-101B-9397-08002B2CF9AE}" pid="3" name="Creator">
    <vt:lpwstr>CorelDRAW 2019</vt:lpwstr>
  </property>
  <property fmtid="{D5CDD505-2E9C-101B-9397-08002B2CF9AE}" pid="4" name="LastSaved">
    <vt:filetime>2021-07-26T00:00:00Z</vt:filetime>
  </property>
</Properties>
</file>