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580" r:id="rId2"/>
    <p:sldId id="585" r:id="rId3"/>
    <p:sldId id="589" r:id="rId4"/>
    <p:sldId id="590" r:id="rId5"/>
    <p:sldId id="558" r:id="rId6"/>
    <p:sldId id="559" r:id="rId7"/>
    <p:sldId id="588" r:id="rId8"/>
    <p:sldId id="561" r:id="rId9"/>
    <p:sldId id="517" r:id="rId10"/>
    <p:sldId id="527" r:id="rId11"/>
    <p:sldId id="555" r:id="rId12"/>
    <p:sldId id="584" r:id="rId13"/>
    <p:sldId id="564" r:id="rId14"/>
    <p:sldId id="565" r:id="rId15"/>
    <p:sldId id="566" r:id="rId16"/>
    <p:sldId id="289" r:id="rId17"/>
    <p:sldId id="290" r:id="rId18"/>
    <p:sldId id="292" r:id="rId19"/>
    <p:sldId id="299" r:id="rId20"/>
    <p:sldId id="300" r:id="rId21"/>
    <p:sldId id="301" r:id="rId22"/>
    <p:sldId id="302" r:id="rId23"/>
    <p:sldId id="303" r:id="rId24"/>
    <p:sldId id="304" r:id="rId25"/>
    <p:sldId id="297" r:id="rId26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18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37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56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943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131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320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509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2" userDrawn="1">
          <p15:clr>
            <a:srgbClr val="A4A3A4"/>
          </p15:clr>
        </p15:guide>
        <p15:guide id="2" pos="2122" userDrawn="1">
          <p15:clr>
            <a:srgbClr val="A4A3A4"/>
          </p15:clr>
        </p15:guide>
        <p15:guide id="3" orient="horz" pos="3114" userDrawn="1">
          <p15:clr>
            <a:srgbClr val="A4A3A4"/>
          </p15:clr>
        </p15:guide>
        <p15:guide id="4" pos="2154" userDrawn="1">
          <p15:clr>
            <a:srgbClr val="A4A3A4"/>
          </p15:clr>
        </p15:guide>
        <p15:guide id="5" orient="horz" pos="3109" userDrawn="1">
          <p15:clr>
            <a:srgbClr val="A4A3A4"/>
          </p15:clr>
        </p15:guide>
        <p15:guide id="6" pos="2107" userDrawn="1">
          <p15:clr>
            <a:srgbClr val="A4A3A4"/>
          </p15:clr>
        </p15:guide>
        <p15:guide id="7" pos="2138" userDrawn="1">
          <p15:clr>
            <a:srgbClr val="A4A3A4"/>
          </p15:clr>
        </p15:guide>
        <p15:guide id="8" orient="horz" pos="3111" userDrawn="1">
          <p15:clr>
            <a:srgbClr val="A4A3A4"/>
          </p15:clr>
        </p15:guide>
        <p15:guide id="9" orient="horz" pos="3113" userDrawn="1">
          <p15:clr>
            <a:srgbClr val="A4A3A4"/>
          </p15:clr>
        </p15:guide>
        <p15:guide id="10" orient="horz" pos="3106" userDrawn="1">
          <p15:clr>
            <a:srgbClr val="A4A3A4"/>
          </p15:clr>
        </p15:guide>
        <p15:guide id="11" orient="horz" pos="3108" userDrawn="1">
          <p15:clr>
            <a:srgbClr val="A4A3A4"/>
          </p15:clr>
        </p15:guide>
        <p15:guide id="12" orient="horz" pos="3103" userDrawn="1">
          <p15:clr>
            <a:srgbClr val="A4A3A4"/>
          </p15:clr>
        </p15:guide>
        <p15:guide id="13" orient="horz" pos="3105" userDrawn="1">
          <p15:clr>
            <a:srgbClr val="A4A3A4"/>
          </p15:clr>
        </p15:guide>
        <p15:guide id="14" orient="horz" pos="3107" userDrawn="1">
          <p15:clr>
            <a:srgbClr val="A4A3A4"/>
          </p15:clr>
        </p15:guide>
        <p15:guide id="15" pos="2103" userDrawn="1">
          <p15:clr>
            <a:srgbClr val="A4A3A4"/>
          </p15:clr>
        </p15:guide>
        <p15:guide id="16" pos="2135" userDrawn="1">
          <p15:clr>
            <a:srgbClr val="A4A3A4"/>
          </p15:clr>
        </p15:guide>
        <p15:guide id="17" pos="2088" userDrawn="1">
          <p15:clr>
            <a:srgbClr val="A4A3A4"/>
          </p15:clr>
        </p15:guide>
        <p15:guide id="18" pos="2119" userDrawn="1">
          <p15:clr>
            <a:srgbClr val="A4A3A4"/>
          </p15:clr>
        </p15:guide>
        <p15:guide id="19" orient="horz" pos="3116" userDrawn="1">
          <p15:clr>
            <a:srgbClr val="A4A3A4"/>
          </p15:clr>
        </p15:guide>
        <p15:guide id="20" orient="horz" pos="3118" userDrawn="1">
          <p15:clr>
            <a:srgbClr val="A4A3A4"/>
          </p15:clr>
        </p15:guide>
        <p15:guide id="21" orient="horz" pos="3115" userDrawn="1">
          <p15:clr>
            <a:srgbClr val="A4A3A4"/>
          </p15:clr>
        </p15:guide>
        <p15:guide id="22" orient="horz" pos="3117" userDrawn="1">
          <p15:clr>
            <a:srgbClr val="A4A3A4"/>
          </p15:clr>
        </p15:guide>
        <p15:guide id="23" orient="horz" pos="3110" userDrawn="1">
          <p15:clr>
            <a:srgbClr val="A4A3A4"/>
          </p15:clr>
        </p15:guide>
        <p15:guide id="24" pos="2126" userDrawn="1">
          <p15:clr>
            <a:srgbClr val="A4A3A4"/>
          </p15:clr>
        </p15:guide>
        <p15:guide id="25" pos="2158" userDrawn="1">
          <p15:clr>
            <a:srgbClr val="A4A3A4"/>
          </p15:clr>
        </p15:guide>
        <p15:guide id="26" pos="2110" userDrawn="1">
          <p15:clr>
            <a:srgbClr val="A4A3A4"/>
          </p15:clr>
        </p15:guide>
        <p15:guide id="27" pos="2142" userDrawn="1">
          <p15:clr>
            <a:srgbClr val="A4A3A4"/>
          </p15:clr>
        </p15:guide>
        <p15:guide id="28" pos="2106" userDrawn="1">
          <p15:clr>
            <a:srgbClr val="A4A3A4"/>
          </p15:clr>
        </p15:guide>
        <p15:guide id="29" pos="2139" userDrawn="1">
          <p15:clr>
            <a:srgbClr val="A4A3A4"/>
          </p15:clr>
        </p15:guide>
        <p15:guide id="30" pos="2091" userDrawn="1">
          <p15:clr>
            <a:srgbClr val="A4A3A4"/>
          </p15:clr>
        </p15:guide>
        <p15:guide id="31" pos="2123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99CC00"/>
    <a:srgbClr val="3BCBDF"/>
    <a:srgbClr val="D7E6EE"/>
    <a:srgbClr val="6F9AEF"/>
    <a:srgbClr val="6DCEF1"/>
    <a:srgbClr val="93DADF"/>
    <a:srgbClr val="4976D1"/>
    <a:srgbClr val="BED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6433" autoAdjust="0"/>
  </p:normalViewPr>
  <p:slideViewPr>
    <p:cSldViewPr>
      <p:cViewPr varScale="1">
        <p:scale>
          <a:sx n="116" d="100"/>
          <a:sy n="116" d="100"/>
        </p:scale>
        <p:origin x="55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3240" y="72"/>
      </p:cViewPr>
      <p:guideLst>
        <p:guide orient="horz" pos="3112"/>
        <p:guide pos="2122"/>
        <p:guide orient="horz" pos="3114"/>
        <p:guide pos="2154"/>
        <p:guide orient="horz" pos="3109"/>
        <p:guide pos="2107"/>
        <p:guide pos="2138"/>
        <p:guide orient="horz" pos="3111"/>
        <p:guide orient="horz" pos="3113"/>
        <p:guide orient="horz" pos="3106"/>
        <p:guide orient="horz" pos="3108"/>
        <p:guide orient="horz" pos="3103"/>
        <p:guide orient="horz" pos="3105"/>
        <p:guide orient="horz" pos="3107"/>
        <p:guide pos="2103"/>
        <p:guide pos="2135"/>
        <p:guide pos="2088"/>
        <p:guide pos="2119"/>
        <p:guide orient="horz" pos="3116"/>
        <p:guide orient="horz" pos="3118"/>
        <p:guide orient="horz" pos="3115"/>
        <p:guide orient="horz" pos="3117"/>
        <p:guide orient="horz" pos="3110"/>
        <p:guide pos="2126"/>
        <p:guide pos="2158"/>
        <p:guide pos="2110"/>
        <p:guide pos="2142"/>
        <p:guide pos="2106"/>
        <p:guide pos="2139"/>
        <p:guide pos="2091"/>
        <p:guide pos="212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Операциялық пайда/шығын</c:v>
                </c:pt>
              </c:strCache>
            </c:strRef>
          </c:cat>
          <c:val>
            <c:numRef>
              <c:f>Лист1!$B$2</c:f>
              <c:numCache>
                <c:formatCode>#,##0</c:formatCode>
                <c:ptCount val="1"/>
                <c:pt idx="0">
                  <c:v>429960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02C-4B84-9DD7-5EF1EDF8C19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</c:v>
                </c:pt>
              </c:strCache>
            </c:strRef>
          </c:tx>
          <c:spPr>
            <a:gradFill rotWithShape="1">
              <a:gsLst>
                <a:gs pos="0">
                  <a:schemeClr val="accent2"/>
                </a:gs>
                <a:gs pos="90000">
                  <a:schemeClr val="accent2">
                    <a:shade val="100000"/>
                  </a:schemeClr>
                </a:gs>
                <a:gs pos="100000">
                  <a:schemeClr val="accent2">
                    <a:shade val="85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Операциялық пайда/шығын</c:v>
                </c:pt>
              </c:strCache>
            </c:strRef>
          </c:cat>
          <c:val>
            <c:numRef>
              <c:f>Лист1!$C$2</c:f>
              <c:numCache>
                <c:formatCode>#,##0</c:formatCode>
                <c:ptCount val="1"/>
                <c:pt idx="0">
                  <c:v>-704726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02C-4B84-9DD7-5EF1EDF8C19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2021 жоспар (ОТК)</c:v>
                </c:pt>
              </c:strCache>
            </c:strRef>
          </c:tx>
          <c:spPr>
            <a:gradFill rotWithShape="1">
              <a:gsLst>
                <a:gs pos="0">
                  <a:schemeClr val="accent3"/>
                </a:gs>
                <a:gs pos="90000">
                  <a:schemeClr val="accent3">
                    <a:shade val="100000"/>
                  </a:schemeClr>
                </a:gs>
                <a:gs pos="100000">
                  <a:schemeClr val="accent3">
                    <a:shade val="85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Операциялық пайда/шығын</c:v>
                </c:pt>
              </c:strCache>
            </c:strRef>
          </c:cat>
          <c:val>
            <c:numRef>
              <c:f>Лист1!$D$2</c:f>
              <c:numCache>
                <c:formatCode>#,##0</c:formatCode>
                <c:ptCount val="1"/>
                <c:pt idx="0">
                  <c:v>-632230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02C-4B84-9DD7-5EF1EDF8C19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2021 жоспар (МТКБ)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Операциялық пайда/шығын</c:v>
                </c:pt>
              </c:strCache>
            </c:strRef>
          </c:cat>
          <c:val>
            <c:numRef>
              <c:f>Лист1!$E$2</c:f>
              <c:numCache>
                <c:formatCode>#,##0</c:formatCode>
                <c:ptCount val="1"/>
                <c:pt idx="0">
                  <c:v>-1375476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02C-4B84-9DD7-5EF1EDF8C19D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2021 нақты (ОТК)</c:v>
                </c:pt>
              </c:strCache>
            </c:strRef>
          </c:tx>
          <c:spPr>
            <a:gradFill rotWithShape="1">
              <a:gsLst>
                <a:gs pos="0">
                  <a:schemeClr val="accent5"/>
                </a:gs>
                <a:gs pos="90000">
                  <a:schemeClr val="accent5">
                    <a:shade val="100000"/>
                  </a:schemeClr>
                </a:gs>
                <a:gs pos="100000">
                  <a:schemeClr val="accent5">
                    <a:shade val="85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17779" dir="5400000" rotWithShape="0">
                <a:srgbClr val="000000">
                  <a:alpha val="40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Операциялық пайда/шығын</c:v>
                </c:pt>
              </c:strCache>
            </c:strRef>
          </c:cat>
          <c:val>
            <c:numRef>
              <c:f>Лист1!$F$2</c:f>
              <c:numCache>
                <c:formatCode>#,##0</c:formatCode>
                <c:ptCount val="1"/>
                <c:pt idx="0">
                  <c:v>-611897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7D6-4CF9-B043-28E3404D09EC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2021 нақты (МТКБ)</c:v>
                </c:pt>
              </c:strCache>
            </c:strRef>
          </c:tx>
          <c:spPr>
            <a:gradFill rotWithShape="1">
              <a:gsLst>
                <a:gs pos="0">
                  <a:schemeClr val="accent6"/>
                </a:gs>
                <a:gs pos="90000">
                  <a:schemeClr val="accent6">
                    <a:shade val="100000"/>
                  </a:schemeClr>
                </a:gs>
                <a:gs pos="100000">
                  <a:schemeClr val="accent6">
                    <a:shade val="85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17779" dir="5400000" rotWithShape="0">
                <a:srgbClr val="000000">
                  <a:alpha val="40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Операциялық пайда/шығын</c:v>
                </c:pt>
              </c:strCache>
            </c:strRef>
          </c:cat>
          <c:val>
            <c:numRef>
              <c:f>Лист1!$G$2</c:f>
              <c:numCache>
                <c:formatCode>#,##0</c:formatCode>
                <c:ptCount val="1"/>
                <c:pt idx="0">
                  <c:v>-594259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7D6-4CF9-B043-28E3404D09E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485536424"/>
        <c:axId val="485534464"/>
      </c:barChart>
      <c:catAx>
        <c:axId val="485536424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kk-KZ" b="0" dirty="0"/>
                  <a:t>Операциялық</a:t>
                </a:r>
                <a:r>
                  <a:rPr lang="kk-KZ" b="0" baseline="0" dirty="0"/>
                  <a:t> пайда/шығын</a:t>
                </a:r>
                <a:endParaRPr lang="ru-RU" b="0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General" sourceLinked="1"/>
        <c:majorTickMark val="none"/>
        <c:minorTickMark val="none"/>
        <c:tickLblPos val="nextTo"/>
        <c:crossAx val="485534464"/>
        <c:crosses val="autoZero"/>
        <c:auto val="1"/>
        <c:lblAlgn val="ctr"/>
        <c:lblOffset val="100"/>
        <c:noMultiLvlLbl val="0"/>
      </c:catAx>
      <c:valAx>
        <c:axId val="485534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5536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043884562881351"/>
          <c:y val="0.86885790308267574"/>
          <c:w val="0.77786599068750339"/>
          <c:h val="0.112831598441637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  <a:scene3d>
          <a:camera prst="orthographicFront"/>
          <a:lightRig rig="threePt" dir="t"/>
        </a:scene3d>
        <a:sp3d>
          <a:bevelT/>
        </a:sp3d>
      </c:spPr>
    </c:sideWall>
    <c:backWall>
      <c:thickness val="0"/>
      <c:spPr>
        <a:noFill/>
        <a:ln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  <a:scene3d>
          <a:camera prst="orthographicFront"/>
          <a:lightRig rig="threePt" dir="t"/>
        </a:scene3d>
        <a:sp3d>
          <a:bevelT/>
        </a:sp3d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МТКБ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ҚОЗҒАЛЫС ЖЫЛДАМДЫҒЫ</c:v>
                </c:pt>
                <c:pt idx="1">
                  <c:v>ЖАРАҚТАНДЫРУ ҚҰРЫЛҒЫСЫ</c:v>
                </c:pt>
                <c:pt idx="2">
                  <c:v>САҚТАНДЫРУ БЕЛДІГІ</c:v>
                </c:pt>
                <c:pt idx="3">
                  <c:v>ҰЯЛЫ ТЕЛЕФОН ПАЙДАЛАНУ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F2A-4FB6-86DE-A04AFD1A0F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458167320"/>
        <c:axId val="458164968"/>
        <c:axId val="0"/>
      </c:bar3DChart>
      <c:catAx>
        <c:axId val="458167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458164968"/>
        <c:crosses val="autoZero"/>
        <c:auto val="1"/>
        <c:lblAlgn val="ctr"/>
        <c:lblOffset val="100"/>
        <c:noMultiLvlLbl val="0"/>
      </c:catAx>
      <c:valAx>
        <c:axId val="458164968"/>
        <c:scaling>
          <c:orientation val="minMax"/>
          <c:max val="3"/>
        </c:scaling>
        <c:delete val="1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58167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1855470088985785E-2"/>
          <c:y val="1.9944692525203294E-2"/>
          <c:w val="0.94814448704497534"/>
          <c:h val="0.84744587847074193"/>
        </c:manualLayout>
      </c:layout>
      <c:bar3DChart>
        <c:barDir val="col"/>
        <c:grouping val="standard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980D-4C77-8964-A6BCFD77EFD2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980D-4C77-8964-A6BCFD77EFD2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980D-4C77-8964-A6BCFD77EFD2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980D-4C77-8964-A6BCFD77EFD2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980D-4C77-8964-A6BCFD77EFD2}"/>
              </c:ext>
            </c:extLst>
          </c:dPt>
          <c:dPt>
            <c:idx val="5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B-980D-4C77-8964-A6BCFD77EFD2}"/>
              </c:ext>
            </c:extLst>
          </c:dPt>
          <c:dLbls>
            <c:dLbl>
              <c:idx val="0"/>
              <c:layout>
                <c:manualLayout>
                  <c:x val="8.5784322003273367E-3"/>
                  <c:y val="-2.158895012935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2254903143324758E-2"/>
                  <c:y val="-1.51122650905486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7768065667576177"/>
                  <c:y val="-2.7862495565009009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7432723641332903"/>
                  <c:y val="-2.79639627854969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980D-4C77-8964-A6BCFD77EFD2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980D-4C77-8964-A6BCFD77EFD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 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2017ж</c:v>
                </c:pt>
                <c:pt idx="1">
                  <c:v>2018ж</c:v>
                </c:pt>
                <c:pt idx="2">
                  <c:v>2019ж</c:v>
                </c:pt>
                <c:pt idx="3">
                  <c:v>2020ж</c:v>
                </c:pt>
                <c:pt idx="4">
                  <c:v>2021ж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980D-4C77-8964-A6BCFD77EFD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.</c:v>
                </c:pt>
              </c:strCache>
            </c:strRef>
          </c:tx>
          <c:spPr>
            <a:noFill/>
            <a:ln>
              <a:noFill/>
            </a:ln>
            <a:effectLst/>
            <a:sp3d/>
          </c:spPr>
          <c:invertIfNegative val="0"/>
          <c:cat>
            <c:strRef>
              <c:f>Лист1!$A$2:$A$6</c:f>
              <c:strCache>
                <c:ptCount val="5"/>
                <c:pt idx="0">
                  <c:v>2017ж</c:v>
                </c:pt>
                <c:pt idx="1">
                  <c:v>2018ж</c:v>
                </c:pt>
                <c:pt idx="2">
                  <c:v>2019ж</c:v>
                </c:pt>
                <c:pt idx="3">
                  <c:v>2020ж</c:v>
                </c:pt>
                <c:pt idx="4">
                  <c:v>2021ж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58171240"/>
        <c:axId val="458171632"/>
        <c:axId val="354530968"/>
      </c:bar3DChart>
      <c:catAx>
        <c:axId val="45817124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58171632"/>
        <c:crosses val="autoZero"/>
        <c:auto val="1"/>
        <c:lblAlgn val="ctr"/>
        <c:lblOffset val="100"/>
        <c:noMultiLvlLbl val="0"/>
      </c:catAx>
      <c:valAx>
        <c:axId val="45817163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58171240"/>
        <c:crosses val="autoZero"/>
        <c:crossBetween val="between"/>
        <c:majorUnit val="1"/>
      </c:valAx>
      <c:serAx>
        <c:axId val="35453096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58171632"/>
        <c:crosses val="autoZero"/>
      </c:ser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 ОТК бойынша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00B050"/>
            </a:solidFill>
          </c:spPr>
          <c:dPt>
            <c:idx val="0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19C-474B-BB7F-B07C6DA21DFC}"/>
              </c:ext>
            </c:extLst>
          </c:dPt>
          <c:dPt>
            <c:idx val="1"/>
            <c:bubble3D val="0"/>
            <c:explosion val="5"/>
            <c:spPr>
              <a:solidFill>
                <a:srgbClr val="FFC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19C-474B-BB7F-B07C6DA21DFC}"/>
              </c:ext>
            </c:extLst>
          </c:dPt>
          <c:dPt>
            <c:idx val="2"/>
            <c:bubble3D val="0"/>
            <c:explosion val="3"/>
            <c:spPr>
              <a:solidFill>
                <a:srgbClr val="CC006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19C-474B-BB7F-B07C6DA21DFC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2%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19C-474B-BB7F-B07C6DA21DFC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37%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19C-474B-BB7F-B07C6DA21DFC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61%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19C-474B-BB7F-B07C6DA21DFC}"/>
                </c:ext>
                <c:ext xmlns:c15="http://schemas.microsoft.com/office/drawing/2012/chart" uri="{CE6537A1-D6FC-4f65-9D91-7224C49458BB}"/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5 жылға дейін</c:v>
                </c:pt>
                <c:pt idx="1">
                  <c:v>5 жылдан 10 жылға дейін</c:v>
                </c:pt>
                <c:pt idx="2">
                  <c:v>10 жастан жоғары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0.02</c:v>
                </c:pt>
                <c:pt idx="1">
                  <c:v>0.37</c:v>
                </c:pt>
                <c:pt idx="2">
                  <c:v>0.61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19C-474B-BB7F-B07C6DA21DFC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 МТКБ бойынша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"/>
          <c:dPt>
            <c:idx val="0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88A-48E5-98E2-17103FD41A4A}"/>
              </c:ext>
            </c:extLst>
          </c:dPt>
          <c:dPt>
            <c:idx val="1"/>
            <c:bubble3D val="0"/>
            <c:explosion val="6"/>
            <c:spPr>
              <a:solidFill>
                <a:srgbClr val="FFC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88A-48E5-98E2-17103FD41A4A}"/>
              </c:ext>
            </c:extLst>
          </c:dPt>
          <c:dPt>
            <c:idx val="2"/>
            <c:bubble3D val="0"/>
            <c:explosion val="9"/>
            <c:spPr>
              <a:solidFill>
                <a:srgbClr val="CC006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88A-48E5-98E2-17103FD41A4A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/>
                      <a:t>14%</a:t>
                    </a:r>
                  </a:p>
                </c:rich>
              </c:tx>
              <c:numFmt formatCode="0%" sourceLinked="0"/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88A-48E5-98E2-17103FD41A4A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40%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88A-48E5-98E2-17103FD41A4A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46%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88A-48E5-98E2-17103FD41A4A}"/>
                </c:ext>
                <c:ext xmlns:c15="http://schemas.microsoft.com/office/drawing/2012/chart" uri="{CE6537A1-D6FC-4f65-9D91-7224C49458BB}"/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5 жылға дейін</c:v>
                </c:pt>
                <c:pt idx="1">
                  <c:v>5 жылдан 10 жылга дейін</c:v>
                </c:pt>
                <c:pt idx="2">
                  <c:v>10 жастан жоғары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14</c:v>
                </c:pt>
                <c:pt idx="1">
                  <c:v>40</c:v>
                </c:pt>
                <c:pt idx="2">
                  <c:v>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588A-48E5-98E2-17103FD41A4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/>
          <a:lstStyle>
            <a:lvl1pPr algn="r">
              <a:defRPr sz="1200"/>
            </a:lvl1pPr>
          </a:lstStyle>
          <a:p>
            <a:fld id="{449DA97F-A34D-4188-AAF5-DF0DA7C9917D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287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5" y="9371287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 anchor="b"/>
          <a:lstStyle>
            <a:lvl1pPr algn="r">
              <a:defRPr sz="1200"/>
            </a:lvl1pPr>
          </a:lstStyle>
          <a:p>
            <a:fld id="{AF770061-3EAD-4B35-8931-2A7627BDCF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7475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/>
          <a:lstStyle>
            <a:lvl1pPr algn="r">
              <a:defRPr sz="1200"/>
            </a:lvl1pPr>
          </a:lstStyle>
          <a:p>
            <a:fld id="{452A507B-B0CD-4A02-AB9F-B12FC808E0B4}" type="datetimeFigureOut">
              <a:rPr lang="ru-RU" smtClean="0"/>
              <a:pPr/>
              <a:t>13.05.2022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29187" cy="36972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49" tIns="45425" rIns="90849" bIns="4542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0849" tIns="45425" rIns="90849" bIns="45425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287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5" y="9371287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 anchor="b"/>
          <a:lstStyle>
            <a:lvl1pPr algn="r">
              <a:defRPr sz="1200"/>
            </a:lvl1pPr>
          </a:lstStyle>
          <a:p>
            <a:fld id="{8457BC41-3461-4122-9A56-E77CF121BA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3210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02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Ескертпе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27146" indent="-227146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(1 509 дана) және ЖШС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(1 895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</a:t>
            </a:r>
          </a:p>
          <a:p>
            <a:pPr marL="227146" indent="-227146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(647 дана) және ЖШС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(584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 2016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соңына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340 дана ЖҚҚ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алынып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жұмысшыларға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таратылады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1 039 дана қыстық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киімдер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тендері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25.07.2016ж.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2017жылға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мерзімдегі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бойынша ЖҚҚ саны 828,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біздегі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сұраныс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саны 646.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айтқанда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салалық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нормаларға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тегін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қорғану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көзделген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Жұмысшыларға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мезгіліне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жылы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Жылы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қызметкерлерге 01.10.2016 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15.10.16 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қызметкерлер жылы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100%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27146" indent="-227146"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«ZHAMAL-AI LTD»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ЖШС-мен ЖҚҚ жеткізу № 227-16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келісім-шарт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15.06.2016 жылы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құрылды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бәтеңке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- 1697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- 657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61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жұбы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2017 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Барлық КБ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31.08.2016 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жазғы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7146" indent="-227146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13.06.2016ж. тендер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өтпей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28.07.2016ж. тендер қайта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ашылуы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16.08.2016ж.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қорытындысын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шығаруға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10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45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мерзімі 17-ші қыркүйек.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Өтінім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бойынша 2 464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ішінде: 1 838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2016 жылғы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626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- 1-тоқсан 2017 жылғы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7146" indent="-227146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467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9" name="Group 17"/>
          <p:cNvGrpSpPr>
            <a:grpSpLocks/>
          </p:cNvGrpSpPr>
          <p:nvPr/>
        </p:nvGrpSpPr>
        <p:grpSpPr bwMode="auto">
          <a:xfrm>
            <a:off x="-9525" y="2708279"/>
            <a:ext cx="9183688" cy="1501775"/>
            <a:chOff x="-23" y="1319"/>
            <a:chExt cx="5799" cy="946"/>
          </a:xfrm>
        </p:grpSpPr>
        <p:sp>
          <p:nvSpPr>
            <p:cNvPr id="3090" name="Freeform 18"/>
            <p:cNvSpPr>
              <a:spLocks/>
            </p:cNvSpPr>
            <p:nvPr/>
          </p:nvSpPr>
          <p:spPr bwMode="gray">
            <a:xfrm>
              <a:off x="-20" y="1319"/>
              <a:ext cx="5779" cy="946"/>
            </a:xfrm>
            <a:custGeom>
              <a:avLst/>
              <a:gdLst/>
              <a:ahLst/>
              <a:cxnLst>
                <a:cxn ang="0">
                  <a:pos x="6" y="454"/>
                </a:cxn>
                <a:cxn ang="0">
                  <a:pos x="355" y="454"/>
                </a:cxn>
                <a:cxn ang="0">
                  <a:pos x="757" y="1"/>
                </a:cxn>
                <a:cxn ang="0">
                  <a:pos x="2511" y="0"/>
                </a:cxn>
                <a:cxn ang="0">
                  <a:pos x="2646" y="144"/>
                </a:cxn>
                <a:cxn ang="0">
                  <a:pos x="5779" y="137"/>
                </a:cxn>
                <a:cxn ang="0">
                  <a:pos x="5779" y="772"/>
                </a:cxn>
                <a:cxn ang="0">
                  <a:pos x="2899" y="765"/>
                </a:cxn>
                <a:cxn ang="0">
                  <a:pos x="2757" y="946"/>
                </a:cxn>
                <a:cxn ang="0">
                  <a:pos x="1883" y="946"/>
                </a:cxn>
                <a:cxn ang="0">
                  <a:pos x="1663" y="687"/>
                </a:cxn>
                <a:cxn ang="0">
                  <a:pos x="0" y="687"/>
                </a:cxn>
                <a:cxn ang="0">
                  <a:pos x="35" y="480"/>
                </a:cxn>
              </a:cxnLst>
              <a:rect l="0" t="0" r="r" b="b"/>
              <a:pathLst>
                <a:path w="5779" h="946">
                  <a:moveTo>
                    <a:pt x="6" y="454"/>
                  </a:moveTo>
                  <a:lnTo>
                    <a:pt x="355" y="454"/>
                  </a:lnTo>
                  <a:lnTo>
                    <a:pt x="757" y="1"/>
                  </a:lnTo>
                  <a:lnTo>
                    <a:pt x="2511" y="0"/>
                  </a:lnTo>
                  <a:lnTo>
                    <a:pt x="2646" y="144"/>
                  </a:lnTo>
                  <a:lnTo>
                    <a:pt x="5779" y="137"/>
                  </a:lnTo>
                  <a:lnTo>
                    <a:pt x="5779" y="772"/>
                  </a:lnTo>
                  <a:lnTo>
                    <a:pt x="2899" y="765"/>
                  </a:lnTo>
                  <a:lnTo>
                    <a:pt x="2757" y="946"/>
                  </a:lnTo>
                  <a:lnTo>
                    <a:pt x="1883" y="946"/>
                  </a:lnTo>
                  <a:lnTo>
                    <a:pt x="1663" y="687"/>
                  </a:lnTo>
                  <a:lnTo>
                    <a:pt x="0" y="687"/>
                  </a:lnTo>
                  <a:lnTo>
                    <a:pt x="35" y="48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77251" dir="4832261" algn="ctr" rotWithShape="0">
                <a:srgbClr val="000066">
                  <a:alpha val="19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3091" name="Freeform 19" descr="01_img(Global Digtal Desigm(imageState)"/>
            <p:cNvSpPr>
              <a:spLocks/>
            </p:cNvSpPr>
            <p:nvPr/>
          </p:nvSpPr>
          <p:spPr bwMode="gray">
            <a:xfrm>
              <a:off x="-23" y="1344"/>
              <a:ext cx="5799" cy="895"/>
            </a:xfrm>
            <a:custGeom>
              <a:avLst/>
              <a:gdLst/>
              <a:ahLst/>
              <a:cxnLst>
                <a:cxn ang="0">
                  <a:pos x="0" y="455"/>
                </a:cxn>
                <a:cxn ang="0">
                  <a:pos x="369" y="454"/>
                </a:cxn>
                <a:cxn ang="0">
                  <a:pos x="776" y="0"/>
                </a:cxn>
                <a:cxn ang="0">
                  <a:pos x="2496" y="0"/>
                </a:cxn>
                <a:cxn ang="0">
                  <a:pos x="2632" y="136"/>
                </a:cxn>
                <a:cxn ang="0">
                  <a:pos x="5799" y="136"/>
                </a:cxn>
                <a:cxn ang="0">
                  <a:pos x="5788" y="727"/>
                </a:cxn>
                <a:cxn ang="0">
                  <a:pos x="2883" y="708"/>
                </a:cxn>
                <a:cxn ang="0">
                  <a:pos x="2747" y="895"/>
                </a:cxn>
                <a:cxn ang="0">
                  <a:pos x="1899" y="895"/>
                </a:cxn>
                <a:cxn ang="0">
                  <a:pos x="1681" y="635"/>
                </a:cxn>
                <a:cxn ang="0">
                  <a:pos x="7" y="635"/>
                </a:cxn>
                <a:cxn ang="0">
                  <a:pos x="7" y="454"/>
                </a:cxn>
              </a:cxnLst>
              <a:rect l="0" t="0" r="r" b="b"/>
              <a:pathLst>
                <a:path w="5799" h="895">
                  <a:moveTo>
                    <a:pt x="0" y="455"/>
                  </a:moveTo>
                  <a:lnTo>
                    <a:pt x="369" y="454"/>
                  </a:lnTo>
                  <a:lnTo>
                    <a:pt x="776" y="0"/>
                  </a:lnTo>
                  <a:lnTo>
                    <a:pt x="2496" y="0"/>
                  </a:lnTo>
                  <a:lnTo>
                    <a:pt x="2632" y="136"/>
                  </a:lnTo>
                  <a:lnTo>
                    <a:pt x="5799" y="136"/>
                  </a:lnTo>
                  <a:lnTo>
                    <a:pt x="5788" y="727"/>
                  </a:lnTo>
                  <a:lnTo>
                    <a:pt x="2883" y="708"/>
                  </a:lnTo>
                  <a:lnTo>
                    <a:pt x="2747" y="895"/>
                  </a:lnTo>
                  <a:lnTo>
                    <a:pt x="1899" y="895"/>
                  </a:lnTo>
                  <a:lnTo>
                    <a:pt x="1681" y="635"/>
                  </a:lnTo>
                  <a:lnTo>
                    <a:pt x="7" y="635"/>
                  </a:lnTo>
                  <a:lnTo>
                    <a:pt x="7" y="454"/>
                  </a:lnTo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990600" y="4953000"/>
            <a:ext cx="7315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latin typeface="Verdana" pitchFamily="34" charset="0"/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228601"/>
            <a:ext cx="1409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2000" b="1" dirty="0">
                <a:latin typeface="Verdana" pitchFamily="34" charset="0"/>
              </a:rPr>
              <a:t>ФОТО</a:t>
            </a:r>
            <a:endParaRPr lang="en-US" sz="2000" b="1" dirty="0">
              <a:latin typeface="Verdana" pitchFamily="34" charset="0"/>
            </a:endParaRPr>
          </a:p>
        </p:txBody>
      </p: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611190" y="1700213"/>
            <a:ext cx="8137525" cy="792163"/>
          </a:xfrm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ru-RU" altLang="ko-KR"/>
              <a:t>Образец заголовка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ACE947-0179-40F8-9670-1714461EDE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7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1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D924D-886A-4668-B5E6-2B5D01F68D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14C77-0F69-42A6-83EF-0C0D1CAC9B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48502-8CE0-4710-99AD-6D48358E67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F7F7D-B395-4771-BE4E-FE32E7E767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FB052-2527-4325-908A-76A546CDC8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585AF-9FB9-46D8-ADEA-086724F7CD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448C6-721C-464C-86CA-A40CD5B6FF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0B768-17B7-4363-8402-490E3E397B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79442"/>
            <a:ext cx="2057400" cy="590073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79442"/>
            <a:ext cx="6019800" cy="59007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05EB0-8EDF-49FF-BB84-D4CDDBD0B2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79437"/>
            <a:ext cx="7848600" cy="563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343027"/>
            <a:ext cx="8229600" cy="5137151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010400" y="2889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791200" y="6537327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671888" y="65373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70B291BA-8E09-4645-854F-3CDDB134E5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20000"/>
            <a:duotone>
              <a:schemeClr val="accent1">
                <a:shade val="45000"/>
                <a:satMod val="135000"/>
              </a:schemeClr>
              <a:prstClr val="white"/>
            </a:duotone>
            <a:lum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-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Freeform 16"/>
          <p:cNvSpPr>
            <a:spLocks/>
          </p:cNvSpPr>
          <p:nvPr/>
        </p:nvSpPr>
        <p:spPr bwMode="gray">
          <a:xfrm>
            <a:off x="1" y="360363"/>
            <a:ext cx="9148763" cy="900112"/>
          </a:xfrm>
          <a:custGeom>
            <a:avLst/>
            <a:gdLst/>
            <a:ahLst/>
            <a:cxnLst>
              <a:cxn ang="0">
                <a:pos x="0" y="368"/>
              </a:cxn>
              <a:cxn ang="0">
                <a:pos x="440" y="368"/>
              </a:cxn>
              <a:cxn ang="0">
                <a:pos x="777" y="0"/>
              </a:cxn>
              <a:cxn ang="0">
                <a:pos x="2162" y="0"/>
              </a:cxn>
              <a:cxn ang="0">
                <a:pos x="2265" y="116"/>
              </a:cxn>
              <a:cxn ang="0">
                <a:pos x="5756" y="112"/>
              </a:cxn>
              <a:cxn ang="0">
                <a:pos x="5763" y="567"/>
              </a:cxn>
              <a:cxn ang="0">
                <a:pos x="6" y="556"/>
              </a:cxn>
            </a:cxnLst>
            <a:rect l="0" t="0" r="r" b="b"/>
            <a:pathLst>
              <a:path w="5763" h="567">
                <a:moveTo>
                  <a:pt x="0" y="368"/>
                </a:moveTo>
                <a:lnTo>
                  <a:pt x="440" y="368"/>
                </a:lnTo>
                <a:lnTo>
                  <a:pt x="777" y="0"/>
                </a:lnTo>
                <a:lnTo>
                  <a:pt x="2162" y="0"/>
                </a:lnTo>
                <a:lnTo>
                  <a:pt x="2265" y="116"/>
                </a:lnTo>
                <a:lnTo>
                  <a:pt x="5756" y="112"/>
                </a:lnTo>
                <a:lnTo>
                  <a:pt x="5763" y="567"/>
                </a:lnTo>
                <a:lnTo>
                  <a:pt x="6" y="556"/>
                </a:lnTo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9" name="Freeform 15" descr="01b_img(Global Digtal Desigm(imageState)"/>
          <p:cNvSpPr>
            <a:spLocks/>
          </p:cNvSpPr>
          <p:nvPr/>
        </p:nvSpPr>
        <p:spPr bwMode="gray">
          <a:xfrm>
            <a:off x="-9525" y="336551"/>
            <a:ext cx="9182100" cy="838200"/>
          </a:xfrm>
          <a:custGeom>
            <a:avLst/>
            <a:gdLst/>
            <a:ahLst/>
            <a:cxnLst>
              <a:cxn ang="0">
                <a:pos x="449" y="370"/>
              </a:cxn>
              <a:cxn ang="0">
                <a:pos x="768" y="1"/>
              </a:cxn>
              <a:cxn ang="0">
                <a:pos x="2158" y="0"/>
              </a:cxn>
              <a:cxn ang="0">
                <a:pos x="2258" y="115"/>
              </a:cxn>
              <a:cxn ang="0">
                <a:pos x="5784" y="115"/>
              </a:cxn>
              <a:cxn ang="0">
                <a:pos x="5779" y="528"/>
              </a:cxn>
              <a:cxn ang="0">
                <a:pos x="0" y="519"/>
              </a:cxn>
              <a:cxn ang="0">
                <a:pos x="0" y="371"/>
              </a:cxn>
            </a:cxnLst>
            <a:rect l="0" t="0" r="r" b="b"/>
            <a:pathLst>
              <a:path w="5784" h="528">
                <a:moveTo>
                  <a:pt x="449" y="370"/>
                </a:moveTo>
                <a:lnTo>
                  <a:pt x="768" y="1"/>
                </a:lnTo>
                <a:lnTo>
                  <a:pt x="2158" y="0"/>
                </a:lnTo>
                <a:lnTo>
                  <a:pt x="2258" y="115"/>
                </a:lnTo>
                <a:lnTo>
                  <a:pt x="5784" y="115"/>
                </a:lnTo>
                <a:lnTo>
                  <a:pt x="5779" y="528"/>
                </a:lnTo>
                <a:lnTo>
                  <a:pt x="0" y="519"/>
                </a:lnTo>
                <a:lnTo>
                  <a:pt x="0" y="371"/>
                </a:lnTo>
              </a:path>
            </a:pathLst>
          </a:custGeom>
          <a:blipFill dpi="0" rotWithShape="1">
            <a:blip r:embed="rId16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43027"/>
            <a:ext cx="8229600" cy="513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10400" y="2889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537327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71888" y="65373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latin typeface="+mj-lt"/>
              </a:defRPr>
            </a:lvl1pPr>
          </a:lstStyle>
          <a:p>
            <a:fld id="{E1D3F185-9A76-4015-8A5F-1844EBC78D0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609600" y="579437"/>
            <a:ext cx="78486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189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377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566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754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891" indent="-342891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2971" indent="-228594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9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19" y="-30772"/>
            <a:ext cx="9252520" cy="68887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108517" y="116632"/>
            <a:ext cx="9252518" cy="12241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Рисунок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309" y="116632"/>
            <a:ext cx="1152127" cy="1062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957437" y="476672"/>
            <a:ext cx="4536504" cy="487280"/>
          </a:xfrm>
          <a:prstGeom prst="rect">
            <a:avLst/>
          </a:prstGeom>
        </p:spPr>
        <p:txBody>
          <a:bodyPr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kk-KZ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Ойл </a:t>
            </a:r>
            <a:r>
              <a:rPr lang="kk-KZ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 </a:t>
            </a:r>
            <a:r>
              <a:rPr lang="kk-KZ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Корпорейшэн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21408" y="2132856"/>
            <a:ext cx="66967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</a:t>
            </a:r>
            <a:r>
              <a:rPr lang="kk-KZ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«Ойл Транспорт Корпорейшэн» ЖШС </a:t>
            </a:r>
            <a:r>
              <a:rPr lang="ru-RU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атқарылған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жұмыстар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есебі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C:\Users\атлант\Desktop\Saule 14.08.2020\презентация отк\1-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382" y="3667060"/>
            <a:ext cx="3273553" cy="2182829"/>
          </a:xfrm>
          <a:prstGeom prst="flowChartInputOutpu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атлант\Desktop\Saule 14.08.2020\презентация отк\1-4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472" y="3692236"/>
            <a:ext cx="3202749" cy="2135618"/>
          </a:xfrm>
          <a:prstGeom prst="flowChartInputOutpu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атлант\Desktop\Saule 14.08.2020\презентация отк\1-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916" y="3692236"/>
            <a:ext cx="3204087" cy="2135618"/>
          </a:xfrm>
          <a:prstGeom prst="flowChartInputOutpu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Объект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81" b="-2381"/>
          <a:stretch/>
        </p:blipFill>
        <p:spPr>
          <a:xfrm>
            <a:off x="-900609" y="3645024"/>
            <a:ext cx="3156364" cy="2204865"/>
          </a:xfrm>
          <a:prstGeom prst="flowChartInputOutpu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15037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111" y="1330104"/>
            <a:ext cx="6285154" cy="370704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kk-KZ" sz="1814" b="1" dirty="0">
                <a:ln w="0"/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Тапсырыс беруші мекемелер бойынша табыс көлемі </a:t>
            </a:r>
            <a:endParaRPr lang="ru-RU" sz="1814" b="1" dirty="0">
              <a:ln w="0"/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028384" y="1591805"/>
            <a:ext cx="1009894" cy="299185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00167" y="1395170"/>
            <a:ext cx="1827552" cy="335029"/>
          </a:xfrm>
          <a:prstGeom prst="rect">
            <a:avLst/>
          </a:prstGeom>
          <a:noFill/>
        </p:spPr>
        <p:txBody>
          <a:bodyPr wrap="square" lIns="82932" tIns="41466" rIns="82932" bIns="41466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633" b="0" i="0" u="none" strike="noStrike" kern="1200" cap="none" spc="0" normalizeH="0" baseline="0" noProof="0" dirty="0">
              <a:ln>
                <a:noFill/>
              </a:ln>
              <a:solidFill>
                <a:srgbClr val="1D528D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00794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marL="0" marR="0" lvl="0" indent="0" algn="r" defTabSz="100794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инвестициялық  жоспарлар туралы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="" xmlns:a16="http://schemas.microsoft.com/office/drawing/2014/main" id="{D71D027A-80CD-4993-A283-395798F72E5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79512" y="1844824"/>
          <a:ext cx="8784974" cy="476319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923421">
                  <a:extLst>
                    <a:ext uri="{9D8B030D-6E8A-4147-A177-3AD203B41FA5}">
                      <a16:colId xmlns="" xmlns:a16="http://schemas.microsoft.com/office/drawing/2014/main" val="3849852326"/>
                    </a:ext>
                  </a:extLst>
                </a:gridCol>
                <a:gridCol w="4155393">
                  <a:extLst>
                    <a:ext uri="{9D8B030D-6E8A-4147-A177-3AD203B41FA5}">
                      <a16:colId xmlns="" xmlns:a16="http://schemas.microsoft.com/office/drawing/2014/main" val="1518727782"/>
                    </a:ext>
                  </a:extLst>
                </a:gridCol>
                <a:gridCol w="926540">
                  <a:extLst>
                    <a:ext uri="{9D8B030D-6E8A-4147-A177-3AD203B41FA5}">
                      <a16:colId xmlns="" xmlns:a16="http://schemas.microsoft.com/office/drawing/2014/main" val="4154308264"/>
                    </a:ext>
                  </a:extLst>
                </a:gridCol>
                <a:gridCol w="926540">
                  <a:extLst>
                    <a:ext uri="{9D8B030D-6E8A-4147-A177-3AD203B41FA5}">
                      <a16:colId xmlns="" xmlns:a16="http://schemas.microsoft.com/office/drawing/2014/main" val="3011698903"/>
                    </a:ext>
                  </a:extLst>
                </a:gridCol>
                <a:gridCol w="926540">
                  <a:extLst>
                    <a:ext uri="{9D8B030D-6E8A-4147-A177-3AD203B41FA5}">
                      <a16:colId xmlns="" xmlns:a16="http://schemas.microsoft.com/office/drawing/2014/main" val="1660913282"/>
                    </a:ext>
                  </a:extLst>
                </a:gridCol>
                <a:gridCol w="926540">
                  <a:extLst>
                    <a:ext uri="{9D8B030D-6E8A-4147-A177-3AD203B41FA5}">
                      <a16:colId xmlns="" xmlns:a16="http://schemas.microsoft.com/office/drawing/2014/main" val="3230615492"/>
                    </a:ext>
                  </a:extLst>
                </a:gridCol>
              </a:tblGrid>
              <a:tr h="25120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Көрсеткіш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атауы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жыл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ауытқуы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Орынд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.,  % 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83863054"/>
                  </a:ext>
                </a:extLst>
              </a:tr>
              <a:tr h="492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жоспар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нақты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-/+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3356568"/>
                  </a:ext>
                </a:extLst>
              </a:tr>
              <a:tr h="251203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Барлығы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ОТК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бойынша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: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61223513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МаңғыстауМұнайГаз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АҚ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7 620 914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7 436 616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-184 298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429397137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«О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il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onstruction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ompany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1 176 528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988 920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-187 608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8630615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«Oil Services Company»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161 605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483 869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322 264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6786257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Мангистауэнергомунай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74 763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522 396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-52 367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43888354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Мунайтелеком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37 601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64 629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7 027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66345147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Басқа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қосымша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мекемелер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741 185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607 684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-133 500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0978924"/>
                  </a:ext>
                </a:extLst>
              </a:tr>
              <a:tr h="25120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Барлығы: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12 312 596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12 104 114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208 482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47328914"/>
                  </a:ext>
                </a:extLst>
              </a:tr>
              <a:tr h="251203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соның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ішінде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МТКБ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бойынша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44345544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МаңғыстауМұнайГаз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АҚ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685 546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61 401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75 855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516333830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«О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il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onstruction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ompany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23 183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24 887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61683190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«Oil Services Company»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73 807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22 149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248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2897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Мангистауэнергомунай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59 796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87 188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7 392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9486523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Мунайтелеком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13 183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5 224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991231996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Басқа да қосымша мекемелер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206 024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287 464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1 440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05156208"/>
                  </a:ext>
                </a:extLst>
              </a:tr>
              <a:tr h="25120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Барлығы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1 561 539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2 028 313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46 774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50697995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880786" y="6591838"/>
            <a:ext cx="2632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811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588295" y="1313281"/>
            <a:ext cx="5967410" cy="413665"/>
          </a:xfrm>
          <a:prstGeom prst="rect">
            <a:avLst/>
          </a:prstGeom>
        </p:spPr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Табыс пен шығындар</a:t>
            </a:r>
            <a:endParaRPr lang="kk-KZ" sz="1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79240" y="887483"/>
            <a:ext cx="1041890" cy="307201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5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99329" y="1632569"/>
            <a:ext cx="1009894" cy="299185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graphicFrame>
        <p:nvGraphicFramePr>
          <p:cNvPr id="12" name="Таблица 11">
            <a:extLst>
              <a:ext uri="{FF2B5EF4-FFF2-40B4-BE49-F238E27FC236}">
                <a16:creationId xmlns:a16="http://schemas.microsoft.com/office/drawing/2014/main" xmlns="" id="{5332FA7A-405E-4899-850A-F1F28EC31E7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1706" y="1916832"/>
          <a:ext cx="8568953" cy="4731478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138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351007306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444668939"/>
                    </a:ext>
                  </a:extLst>
                </a:gridCol>
                <a:gridCol w="107774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8238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8238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1086285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№ қ/с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Көрсеткіш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атауы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ru-RU" sz="2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2021 </a:t>
                      </a:r>
                      <a:r>
                        <a:rPr lang="ru-RU" sz="2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жыл</a:t>
                      </a:r>
                      <a:endParaRPr lang="ru-RU" sz="2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ауытқуы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-/+</a:t>
                      </a:r>
                    </a:p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(ОТК/</a:t>
                      </a:r>
                      <a:r>
                        <a:rPr lang="ru-RU" sz="1200" b="1" i="0" u="none" strike="noStrike" dirty="0" err="1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МТКБ</a:t>
                      </a:r>
                      <a:r>
                        <a:rPr lang="ru-RU" sz="12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)</a:t>
                      </a:r>
                      <a:r>
                        <a:rPr lang="ru-RU" sz="14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Орынд</a:t>
                      </a:r>
                      <a:r>
                        <a:rPr lang="ru-RU" sz="14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.</a:t>
                      </a:r>
                    </a:p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(ОТК/</a:t>
                      </a:r>
                      <a:r>
                        <a:rPr lang="ru-RU" sz="1200" b="1" i="0" u="none" strike="noStrike" dirty="0" err="1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МТКБ</a:t>
                      </a:r>
                      <a:r>
                        <a:rPr lang="ru-RU" sz="12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)</a:t>
                      </a:r>
                      <a:r>
                        <a:rPr lang="ru-RU" sz="14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2999">
                <a:tc vMerge="1">
                  <a:txBody>
                    <a:bodyPr/>
                    <a:lstStyle/>
                    <a:p>
                      <a:pPr algn="ctr" rtl="0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baseline="0" dirty="0" err="1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жоспар</a:t>
                      </a:r>
                      <a:r>
                        <a:rPr lang="ru-RU" sz="1400" b="1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ru-RU" sz="1400" b="1" i="0" u="none" strike="noStrike" baseline="0" dirty="0" smtClean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k-KZ" sz="14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нақты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29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ОТК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МТКБ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ОТК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+mn-cs"/>
                        </a:rPr>
                        <a:t>МТКБ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76252218"/>
                  </a:ext>
                </a:extLst>
              </a:tr>
              <a:tr h="46394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табыс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715 078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1 561 381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473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004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fontAlgn="ctr" latinLnBrk="0" hangingPunct="1"/>
                      <a:r>
                        <a:rPr lang="ru-RU" sz="1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2 028 312</a:t>
                      </a:r>
                      <a:endParaRPr lang="ru-RU" sz="14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FontTx/>
                        <a:buNone/>
                      </a:pP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242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074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/</a:t>
                      </a:r>
                    </a:p>
                    <a:p>
                      <a:pPr marL="0" indent="0" algn="ctr" rtl="0" fontAlgn="ctr">
                        <a:buFontTx/>
                        <a:buNone/>
                      </a:pP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466 931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%/</a:t>
                      </a:r>
                    </a:p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130%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9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шығын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соның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 </a:t>
                      </a:r>
                      <a:r>
                        <a:rPr lang="ru-RU" sz="1400" b="1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ішінде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13 347 308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2 936 857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080</a:t>
                      </a:r>
                      <a:r>
                        <a:rPr lang="en-US" sz="14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992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2 622 571</a:t>
                      </a:r>
                      <a:endParaRPr lang="ru-RU" sz="14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- 266</a:t>
                      </a:r>
                      <a:r>
                        <a:rPr lang="en-US" sz="14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316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/</a:t>
                      </a:r>
                    </a:p>
                    <a:p>
                      <a:pPr algn="ctr" rtl="0" fontAlgn="ctr"/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- 314 286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%/</a:t>
                      </a:r>
                    </a:p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89%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4037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2.1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Сатылған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өнімдердің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және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көрсетілген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қызметтердің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өзіндік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құны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852 841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2 841 020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746</a:t>
                      </a:r>
                      <a:r>
                        <a:rPr lang="en-US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825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2 527 680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- 495</a:t>
                      </a:r>
                      <a:r>
                        <a:rPr lang="en-US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en-US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931</a:t>
                      </a:r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/</a:t>
                      </a:r>
                    </a:p>
                    <a:p>
                      <a:pPr algn="ctr" rtl="0" fontAlgn="ctr"/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- 313 340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%/</a:t>
                      </a:r>
                    </a:p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19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2.2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Жалпы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және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әкімшілік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шығындары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610 084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95 837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583</a:t>
                      </a:r>
                      <a:r>
                        <a:rPr lang="en-US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525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94 891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- 26</a:t>
                      </a:r>
                      <a:r>
                        <a:rPr lang="en-US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559</a:t>
                      </a:r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/</a:t>
                      </a:r>
                    </a:p>
                    <a:p>
                      <a:pPr algn="ctr" rtl="0" fontAlgn="ctr"/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- 946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%/</a:t>
                      </a:r>
                    </a:p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27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5742" marR="5742" marT="5742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k-KZ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Қорытынды</a:t>
                      </a:r>
                      <a:r>
                        <a:rPr lang="kk-KZ" sz="1400" b="1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нәтиже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632</a:t>
                      </a:r>
                      <a:r>
                        <a:rPr lang="en-US" sz="14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230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- 1 375 476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611</a:t>
                      </a:r>
                      <a:r>
                        <a:rPr lang="en-US" sz="14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897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- 594 259</a:t>
                      </a:r>
                      <a:endParaRPr lang="ru-RU" sz="14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333</a:t>
                      </a:r>
                      <a:r>
                        <a:rPr lang="kk-KZ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/</a:t>
                      </a:r>
                    </a:p>
                    <a:p>
                      <a:pPr algn="ctr" rtl="0" fontAlgn="ctr"/>
                      <a:r>
                        <a:rPr lang="kk-KZ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- 781 217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%/</a:t>
                      </a:r>
                    </a:p>
                    <a:p>
                      <a:pPr algn="ctr" rtl="0" fontAlgn="ctr"/>
                      <a:r>
                        <a:rPr lang="kk-KZ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874374" y="6475285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9919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296691" y="1359151"/>
            <a:ext cx="6656113" cy="413665"/>
          </a:xfrm>
          <a:prstGeom prst="rect">
            <a:avLst/>
          </a:prstGeom>
        </p:spPr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2019-2021 </a:t>
            </a:r>
            <a:r>
              <a:rPr lang="ru-RU" sz="16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жж</a:t>
            </a: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операциялық </a:t>
            </a:r>
            <a:r>
              <a:rPr lang="ru-RU" sz="16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</a:t>
            </a: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нәтижелерінің</a:t>
            </a: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динамикасы</a:t>
            </a:r>
            <a:endParaRPr lang="kk-KZ" sz="1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79240" y="887483"/>
            <a:ext cx="1041890" cy="307201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5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24328" y="1977687"/>
            <a:ext cx="1009894" cy="299185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19DFC4E-1AAD-42A9-B7CA-C5F287D31BD8}"/>
              </a:ext>
            </a:extLst>
          </p:cNvPr>
          <p:cNvSpPr txBox="1">
            <a:spLocks/>
          </p:cNvSpPr>
          <p:nvPr/>
        </p:nvSpPr>
        <p:spPr>
          <a:xfrm>
            <a:off x="340273" y="5858187"/>
            <a:ext cx="8568950" cy="911134"/>
          </a:xfrm>
          <a:prstGeom prst="rect">
            <a:avLst/>
          </a:prstGeom>
        </p:spPr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endParaRPr lang="kk-KZ" sz="1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411444" cy="537693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758748" y="6536169"/>
            <a:ext cx="300950" cy="320675"/>
          </a:xfrm>
        </p:spPr>
        <p:txBody>
          <a:bodyPr/>
          <a:lstStyle/>
          <a:p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xmlns="" id="{31B63189-DF49-4CA7-9F71-1176A30BEC31}"/>
              </a:ext>
            </a:extLst>
          </p:cNvPr>
          <p:cNvGraphicFramePr/>
          <p:nvPr>
            <p:extLst/>
          </p:nvPr>
        </p:nvGraphicFramePr>
        <p:xfrm>
          <a:off x="1043608" y="2219781"/>
          <a:ext cx="7272808" cy="416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92510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8" y="1645"/>
            <a:ext cx="1152102" cy="418931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1393612"/>
            <a:ext cx="64087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sz="1600" b="1" dirty="0">
                <a:solidFill>
                  <a:schemeClr val="tx2"/>
                </a:solidFill>
                <a:latin typeface="Times New Roman"/>
              </a:rPr>
              <a:t>2021  </a:t>
            </a:r>
            <a:r>
              <a:rPr lang="ru-RU" sz="1600" b="1" dirty="0" err="1">
                <a:solidFill>
                  <a:schemeClr val="tx2"/>
                </a:solidFill>
                <a:latin typeface="Times New Roman"/>
              </a:rPr>
              <a:t>жылдың</a:t>
            </a:r>
            <a:r>
              <a:rPr lang="ru-RU" sz="1600" b="1" dirty="0">
                <a:solidFill>
                  <a:schemeClr val="tx2"/>
                </a:solidFill>
                <a:latin typeface="Times New Roman"/>
              </a:rPr>
              <a:t> «ОТК» ЖШС </a:t>
            </a:r>
            <a:r>
              <a:rPr lang="ru-RU" sz="1600" b="1" dirty="0" err="1">
                <a:solidFill>
                  <a:schemeClr val="tx2"/>
                </a:solidFill>
                <a:latin typeface="Times New Roman"/>
              </a:rPr>
              <a:t>жұмысшыларына</a:t>
            </a:r>
            <a:r>
              <a:rPr lang="ru-RU" sz="1600" b="1" dirty="0">
                <a:solidFill>
                  <a:schemeClr val="tx2"/>
                </a:solidFill>
                <a:latin typeface="Times New Roman"/>
              </a:rPr>
              <a:t> арнайы </a:t>
            </a:r>
          </a:p>
          <a:p>
            <a:pPr algn="ctr" fontAlgn="b"/>
            <a:r>
              <a:rPr lang="ru-RU" sz="1600" b="1" dirty="0" err="1">
                <a:solidFill>
                  <a:schemeClr val="tx2"/>
                </a:solidFill>
                <a:latin typeface="Times New Roman"/>
              </a:rPr>
              <a:t>киіммен</a:t>
            </a:r>
            <a:r>
              <a:rPr lang="ru-RU" sz="1600" b="1" dirty="0">
                <a:solidFill>
                  <a:schemeClr val="tx2"/>
                </a:solidFill>
                <a:latin typeface="Times New Roman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Times New Roman"/>
              </a:rPr>
              <a:t>және</a:t>
            </a:r>
            <a:r>
              <a:rPr lang="ru-RU" sz="1600" b="1" dirty="0">
                <a:solidFill>
                  <a:schemeClr val="tx2"/>
                </a:solidFill>
                <a:latin typeface="Times New Roman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Times New Roman"/>
              </a:rPr>
              <a:t>аяқ-киіммен</a:t>
            </a:r>
            <a:r>
              <a:rPr lang="ru-RU" sz="1600" b="1" dirty="0">
                <a:solidFill>
                  <a:schemeClr val="tx2"/>
                </a:solidFill>
                <a:latin typeface="Times New Roman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Times New Roman"/>
              </a:rPr>
              <a:t>қамтамасыз</a:t>
            </a:r>
            <a:r>
              <a:rPr lang="ru-RU" sz="1600" b="1" dirty="0">
                <a:solidFill>
                  <a:schemeClr val="tx2"/>
                </a:solidFill>
                <a:latin typeface="Times New Roman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Times New Roman"/>
              </a:rPr>
              <a:t>ету</a:t>
            </a:r>
            <a:r>
              <a:rPr lang="ru-RU" sz="1600" b="1" dirty="0">
                <a:solidFill>
                  <a:schemeClr val="tx2"/>
                </a:solidFill>
                <a:latin typeface="Times New Roman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Times New Roman"/>
              </a:rPr>
              <a:t>туралы</a:t>
            </a:r>
            <a:r>
              <a:rPr lang="ru-RU" sz="1600" b="1" dirty="0">
                <a:solidFill>
                  <a:schemeClr val="tx2"/>
                </a:solidFill>
                <a:latin typeface="Times New Roman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Times New Roman"/>
              </a:rPr>
              <a:t>ақпарат</a:t>
            </a:r>
            <a:endParaRPr lang="ru-RU" sz="1600" b="1" dirty="0">
              <a:solidFill>
                <a:schemeClr val="tx2"/>
              </a:solidFill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7738614"/>
              </p:ext>
            </p:extLst>
          </p:nvPr>
        </p:nvGraphicFramePr>
        <p:xfrm>
          <a:off x="467544" y="2204864"/>
          <a:ext cx="8435281" cy="4174207"/>
        </p:xfrm>
        <a:graphic>
          <a:graphicData uri="http://schemas.openxmlformats.org/drawingml/2006/table">
            <a:tbl>
              <a:tblPr>
                <a:effectLst/>
                <a:tableStyleId>{BC89EF96-8CEA-46FF-86C4-4CE0E7609802}</a:tableStyleId>
              </a:tblPr>
              <a:tblGrid>
                <a:gridCol w="388951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091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33660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649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k-KZ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Жеке</a:t>
                      </a:r>
                      <a:r>
                        <a:rPr lang="kk-KZ" sz="16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қорғаныс құралдарының (ЖҚҚ) атауы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k-KZ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МТКБ бойынша </a:t>
                      </a:r>
                    </a:p>
                    <a:p>
                      <a:pPr algn="ctr" fontAlgn="ctr"/>
                      <a:r>
                        <a:rPr lang="kk-KZ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kk-KZ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036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</a:t>
                      </a:r>
                      <a:r>
                        <a:rPr lang="ru-RU" sz="16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02976">
                <a:tc>
                  <a:txBody>
                    <a:bodyPr/>
                    <a:lstStyle/>
                    <a:p>
                      <a:pPr marL="144000" algn="l" fontAlgn="b"/>
                      <a:r>
                        <a:rPr lang="kk-KZ" sz="16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r>
                        <a:rPr lang="kk-KZ" sz="1600" b="1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аздық </a:t>
                      </a:r>
                      <a:r>
                        <a:rPr lang="kk-KZ" sz="16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киім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292</a:t>
                      </a: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292</a:t>
                      </a:r>
                    </a:p>
                  </a:txBody>
                  <a:tcPr marL="5040" marR="5040" marT="504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00417">
                <a:tc>
                  <a:txBody>
                    <a:bodyPr/>
                    <a:lstStyle/>
                    <a:p>
                      <a:pPr marL="144000" algn="l" fontAlgn="b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</a:t>
                      </a:r>
                      <a:r>
                        <a:rPr lang="ru-RU" sz="1600" b="1" u="none" strike="noStrike" dirty="0" err="1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ыстық</a:t>
                      </a:r>
                      <a:r>
                        <a:rPr lang="ru-RU" sz="16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kk-KZ" sz="16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киім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6023" marR="6023" marT="6023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01117">
                <a:tc>
                  <a:txBody>
                    <a:bodyPr/>
                    <a:lstStyle/>
                    <a:p>
                      <a:pPr marL="144000" algn="l" fontAlgn="b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r>
                        <a:rPr lang="ru-RU" sz="1600" b="1" u="none" strike="noStrike" dirty="0" err="1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аздық</a:t>
                      </a:r>
                      <a:r>
                        <a:rPr lang="ru-RU" sz="16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156</a:t>
                      </a: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156</a:t>
                      </a:r>
                    </a:p>
                  </a:txBody>
                  <a:tcPr marL="6023" marR="6023" marT="6023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01117">
                <a:tc>
                  <a:txBody>
                    <a:bodyPr/>
                    <a:lstStyle/>
                    <a:p>
                      <a:pPr marL="144000" algn="l" fontAlgn="ctr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</a:t>
                      </a:r>
                      <a:r>
                        <a:rPr lang="ru-RU" sz="1600" b="1" u="none" strike="noStrike" dirty="0" err="1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ыстық</a:t>
                      </a:r>
                      <a:r>
                        <a:rPr lang="ru-RU" sz="16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</a:p>
                  </a:txBody>
                  <a:tcPr marL="4670" marR="4670" marT="4670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72020" y="6528603"/>
            <a:ext cx="2616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509451"/>
      </p:ext>
    </p:extLst>
  </p:cSld>
  <p:clrMapOvr>
    <a:masterClrMapping/>
  </p:clrMapOvr>
  <p:transition spd="slow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516" y="1225395"/>
            <a:ext cx="8712968" cy="83545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 көлік оқиғаларының 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салыстырмалы көрсеткіштері  2018 – 2021 ж.ж.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21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-1" y="456784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5" y="0"/>
            <a:ext cx="1152102" cy="418931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="" xmlns:a16="http://schemas.microsoft.com/office/drawing/2014/main" id="{6C9DB304-9B91-4042-8358-0322B1EC4F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923069"/>
              </p:ext>
            </p:extLst>
          </p:nvPr>
        </p:nvGraphicFramePr>
        <p:xfrm>
          <a:off x="755575" y="2005815"/>
          <a:ext cx="7632847" cy="4161856"/>
        </p:xfrm>
        <a:graphic>
          <a:graphicData uri="http://schemas.openxmlformats.org/drawingml/2006/table">
            <a:tbl>
              <a:tblPr firstRow="1" firstCol="1" lastRow="1">
                <a:effectLst/>
                <a:tableStyleId>{3B4B98B0-60AC-42C2-AFA5-B58CD77FA1E5}</a:tableStyleId>
              </a:tblPr>
              <a:tblGrid>
                <a:gridCol w="302433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080120">
                  <a:extLst>
                    <a:ext uri="{9D8B030D-6E8A-4147-A177-3AD203B41FA5}">
                      <a16:colId xmlns="" xmlns:a16="http://schemas.microsoft.com/office/drawing/2014/main" val="589835008"/>
                    </a:ext>
                  </a:extLst>
                </a:gridCol>
              </a:tblGrid>
              <a:tr h="46829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Оқиғалар түрлері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ru-RU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2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</a:t>
                      </a: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056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Соқтығысу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33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Жаяу жүргіншімен соқтығысу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Тұрған көлікке соқтығысу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627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Аударылу 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935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Басқалары</a:t>
                      </a: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783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 МТКБ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lang="ru-RU" sz="16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772020" y="6528603"/>
            <a:ext cx="2616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081453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6662" y="1779514"/>
            <a:ext cx="7670676" cy="352210"/>
          </a:xfrm>
        </p:spPr>
        <p:txBody>
          <a:bodyPr>
            <a:noAutofit/>
          </a:bodyPr>
          <a:lstStyle/>
          <a:p>
            <a:r>
              <a:rPr lang="kk-KZ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kk-KZ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</a:t>
            </a:r>
            <a:r>
              <a:rPr lang="kk-KZ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төменде көрсетілген </a:t>
            </a:r>
            <a:r>
              <a:rPr lang="kk-KZ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бұзушылық </a:t>
            </a:r>
            <a:r>
              <a:rPr lang="kk-KZ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фактілері тіркелмеген. 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" y="456784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8" y="3786"/>
            <a:ext cx="1152102" cy="418931"/>
          </a:xfrm>
          <a:prstGeom prst="rect">
            <a:avLst/>
          </a:prstGeom>
        </p:spPr>
      </p:pic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070339046"/>
              </p:ext>
            </p:extLst>
          </p:nvPr>
        </p:nvGraphicFramePr>
        <p:xfrm>
          <a:off x="484639" y="2780928"/>
          <a:ext cx="8172907" cy="30165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748464" y="6445505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895994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2" y="1248026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жазатайым </a:t>
            </a:r>
          </a:p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оқиғаларға сараптама жасау диаграммасы 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-2021 жж.)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55776" y="548680"/>
            <a:ext cx="5292080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кәсіби ауруларға талдау жасау</a:t>
            </a: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952242669"/>
              </p:ext>
            </p:extLst>
          </p:nvPr>
        </p:nvGraphicFramePr>
        <p:xfrm>
          <a:off x="683568" y="2132856"/>
          <a:ext cx="7920880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8772045" y="6560397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7247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27484" y="1248026"/>
            <a:ext cx="9144001" cy="380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Шикізат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материалдар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жоспардың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орындалуы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55776" y="476958"/>
            <a:ext cx="5292080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890210" cy="720080"/>
          </a:xfrm>
          <a:prstGeom prst="rect">
            <a:avLst/>
          </a:prstGeom>
        </p:spPr>
      </p:pic>
      <p:graphicFrame>
        <p:nvGraphicFramePr>
          <p:cNvPr id="12" name="Таблица 11">
            <a:extLst>
              <a:ext uri="{FF2B5EF4-FFF2-40B4-BE49-F238E27FC236}">
                <a16:creationId xmlns="" xmlns:a16="http://schemas.microsoft.com/office/drawing/2014/main" id="{60971D60-6087-4D20-8010-23DA63DAAD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060908"/>
              </p:ext>
            </p:extLst>
          </p:nvPr>
        </p:nvGraphicFramePr>
        <p:xfrm>
          <a:off x="171566" y="1764663"/>
          <a:ext cx="8937005" cy="3831791"/>
        </p:xfrm>
        <a:graphic>
          <a:graphicData uri="http://schemas.openxmlformats.org/drawingml/2006/table">
            <a:tbl>
              <a:tblPr firstRow="1" lastRow="1">
                <a:effectLst/>
                <a:tableStyleId>{5C22544A-7EE6-4342-B048-85BDC9FD1C3A}</a:tableStyleId>
              </a:tblPr>
              <a:tblGrid>
                <a:gridCol w="61149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41025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4694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2299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24532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512209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Көрсеткіштер атауы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23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fontAlgn="ctr" latinLnBrk="0" hangingPunct="1"/>
                      <a:r>
                        <a:rPr lang="ru-RU" sz="180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нақты</a:t>
                      </a:r>
                      <a:endParaRPr lang="ru-RU" sz="1800" u="none" strike="noStrike" kern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648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Автошиналар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55</a:t>
                      </a:r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458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7648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Қосалқы бөлшектер және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материалдар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 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416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811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64456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Жағар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май материалдары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314 934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807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64456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Жанар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май және отын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715197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БАРЛЫҒЫ: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808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r>
                        <a:rPr lang="en-US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162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85%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BA862FCB-8518-428B-B0E2-8DDFB625FC4E}"/>
              </a:ext>
            </a:extLst>
          </p:cNvPr>
          <p:cNvSpPr txBox="1"/>
          <p:nvPr/>
        </p:nvSpPr>
        <p:spPr>
          <a:xfrm>
            <a:off x="7884368" y="1459523"/>
            <a:ext cx="1285875" cy="338554"/>
          </a:xfrm>
          <a:prstGeom prst="rect">
            <a:avLst/>
          </a:prstGeom>
          <a:noFill/>
        </p:spPr>
        <p:txBody>
          <a:bodyPr wrap="square" lIns="91417" tIns="45709" rIns="91417" bIns="45709" rtlCol="0">
            <a:spAutoFit/>
          </a:bodyPr>
          <a:lstStyle/>
          <a:p>
            <a:r>
              <a:rPr lang="kk-K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32206" y="6564275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7379" y="5772587"/>
            <a:ext cx="85543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400" i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Қаражат тендерлерді өткізу кезінде жеткізушілердің бағаны төмендету есебінен үнемделді</a:t>
            </a:r>
            <a:endParaRPr lang="ru-RU" sz="1400" i="1" dirty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381837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1547664" y="1214968"/>
            <a:ext cx="6840760" cy="59343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60109" tIns="30055" rIns="60109" bIns="30055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Көлік </a:t>
            </a:r>
            <a:r>
              <a:rPr lang="ru-RU" sz="20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құралдарының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пайдалану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мерзімі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бөлінуі</a:t>
            </a:r>
            <a:endParaRPr lang="kk-KZ" sz="2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="" xmlns:a16="http://schemas.microsoft.com/office/drawing/2014/main" id="{CFEC9244-DB57-482E-8699-6B03AD5458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62559807"/>
              </p:ext>
            </p:extLst>
          </p:nvPr>
        </p:nvGraphicFramePr>
        <p:xfrm>
          <a:off x="1062243" y="2104974"/>
          <a:ext cx="3355384" cy="39163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="" xmlns:a16="http://schemas.microsoft.com/office/drawing/2014/main" id="{B9BC3106-4EB6-4A69-B512-BFE2E8E866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6219069"/>
              </p:ext>
            </p:extLst>
          </p:nvPr>
        </p:nvGraphicFramePr>
        <p:xfrm>
          <a:off x="5076056" y="2132856"/>
          <a:ext cx="3456384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8604448" y="6381328"/>
            <a:ext cx="261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527103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467544" y="1214968"/>
            <a:ext cx="8412226" cy="59343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60109" tIns="30055" rIns="60109" bIns="30055" rtlCol="0" anchor="ctr"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2800" b="1" dirty="0" err="1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</a:t>
            </a:r>
            <a:r>
              <a:rPr lang="ru-RU" sz="2800" b="1" dirty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sz="2800" b="1" dirty="0" smtClean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800" b="1" dirty="0" smtClean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алынған </a:t>
            </a:r>
            <a:r>
              <a:rPr lang="ru-RU" sz="2800" b="1" dirty="0" err="1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</a:t>
            </a:r>
            <a:r>
              <a:rPr lang="ru-RU" sz="2800" b="1" dirty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техникалар</a:t>
            </a:r>
            <a:endParaRPr lang="kk-KZ" sz="2800" b="1" dirty="0">
              <a:ln/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96968153-10B0-4C8D-8DA6-2FAA924110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362" y="3896519"/>
            <a:ext cx="3286949" cy="2125520"/>
          </a:xfrm>
          <a:prstGeom prst="rect">
            <a:avLst/>
          </a:prstGeom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95" y="2186652"/>
            <a:ext cx="3974422" cy="194421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207362" y="2235595"/>
            <a:ext cx="3672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Вахталық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тасымалдарға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Hyundai Universe Luxury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маркалы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дана автобусы.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383 936 000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теңге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сомасына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алынды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24995" y="4462022"/>
            <a:ext cx="379262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Мұнай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орындарына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көрсетуге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Toyota Coaster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маркалы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дана автобусы.              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275 110 402,6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теңге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сомасына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алынды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714725" y="6453336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870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1475656" y="1316358"/>
            <a:ext cx="6840760" cy="59343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60109" tIns="30055" rIns="60109" bIns="30055" rtlCol="0" anchor="ctr"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Техниканы </a:t>
            </a:r>
            <a:r>
              <a:rPr lang="ru-RU" sz="2800" b="1" dirty="0" err="1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sz="2800" b="1" dirty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алудың</a:t>
            </a:r>
            <a:r>
              <a:rPr lang="ru-RU" sz="2800" b="1" dirty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2022 </a:t>
            </a:r>
            <a:r>
              <a:rPr lang="ru-RU" sz="2800" b="1" dirty="0" err="1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жылға</a:t>
            </a:r>
            <a:r>
              <a:rPr lang="ru-RU" sz="2800" b="1" dirty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sz="2800" b="1" dirty="0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n/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жоспары</a:t>
            </a:r>
            <a:endParaRPr lang="kk-KZ" sz="2800" b="1" dirty="0">
              <a:ln/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96968153-10B0-4C8D-8DA6-2FAA924110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080" y="4143676"/>
            <a:ext cx="3142933" cy="2125520"/>
          </a:xfrm>
          <a:prstGeom prst="rect">
            <a:avLst/>
          </a:prstGeom>
          <a:effec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95" y="2186652"/>
            <a:ext cx="3974422" cy="194421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207362" y="2235595"/>
            <a:ext cx="36724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Сомасы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950 842 528,03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8 дана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вахталық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тасымалдарға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Hyundai Universe Luxury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маркалы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автобустары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2022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маусым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айында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жоспарлануда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24995" y="4462022"/>
            <a:ext cx="379262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Мұнай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орындарына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көрсетуге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Toyota Coaster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маркалы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автобусы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70 000 000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теңге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сомасына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алынды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Ағымдағы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қаңтар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айында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автобустар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түсті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714725" y="6453336"/>
            <a:ext cx="3300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59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734958" y="1293947"/>
            <a:ext cx="7904634" cy="406861"/>
          </a:xfrm>
          <a:prstGeom prst="rect">
            <a:avLst/>
          </a:prstGeom>
        </p:spPr>
        <p:txBody>
          <a:bodyPr vert="horz" lIns="80145" tIns="40073" rIns="80145" bIns="40073" rtlCol="0" anchor="b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1007943" rtl="0" eaLnBrk="1" fontAlgn="ctr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Марапаттау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және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тәртіптік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жаза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қолданылғаны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жөніндегі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мәліметтер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007943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marL="0" marR="0" lvl="0" indent="0" algn="r" defTabSz="1007943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marL="0" marR="0" lvl="0" indent="0" algn="r" defTabSz="1007943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="" xmlns:a16="http://schemas.microsoft.com/office/drawing/2014/main" id="{9C96BCAD-1ADA-499F-A06B-7F630751B3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8378660"/>
              </p:ext>
            </p:extLst>
          </p:nvPr>
        </p:nvGraphicFramePr>
        <p:xfrm>
          <a:off x="308935" y="2082317"/>
          <a:ext cx="8524820" cy="1557045"/>
        </p:xfrm>
        <a:graphic>
          <a:graphicData uri="http://schemas.openxmlformats.org/drawingml/2006/table">
            <a:tbl>
              <a:tblPr firstRow="1" lastRow="1">
                <a:effectLst/>
                <a:tableStyleId>{B301B821-A1FF-4177-AEE7-76D212191A09}</a:tableStyleId>
              </a:tblPr>
              <a:tblGrid>
                <a:gridCol w="129621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2878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28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2248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1618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116182">
                  <a:extLst>
                    <a:ext uri="{9D8B030D-6E8A-4147-A177-3AD203B41FA5}">
                      <a16:colId xmlns="" xmlns:a16="http://schemas.microsoft.com/office/drawing/2014/main" val="1250451096"/>
                    </a:ext>
                  </a:extLst>
                </a:gridCol>
                <a:gridCol w="1116182">
                  <a:extLst>
                    <a:ext uri="{9D8B030D-6E8A-4147-A177-3AD203B41FA5}">
                      <a16:colId xmlns="" xmlns:a16="http://schemas.microsoft.com/office/drawing/2014/main" val="1922239034"/>
                    </a:ext>
                  </a:extLst>
                </a:gridCol>
              </a:tblGrid>
              <a:tr h="331284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ж.</a:t>
                      </a:r>
                      <a:r>
                        <a:rPr lang="kk-KZ" sz="1800" b="1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марапатталған қызметкерлер туралы мәлімет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98179"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«ҚМГ» ҰК</a:t>
                      </a:r>
                      <a:r>
                        <a:rPr lang="ru-RU" sz="16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АҚ</a:t>
                      </a:r>
                      <a:endParaRPr lang="ru-RU" sz="1600" dirty="0"/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Энергетика 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министрлігі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Самрұқ-Қазына</a:t>
                      </a: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 АҚ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«ОТК» ЖШС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«ММГ» АҚ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6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Облыстық әкімшілік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7582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9" name="Таблица 8">
            <a:extLst>
              <a:ext uri="{FF2B5EF4-FFF2-40B4-BE49-F238E27FC236}">
                <a16:creationId xmlns="" xmlns:a16="http://schemas.microsoft.com/office/drawing/2014/main" id="{CA91F213-485A-4134-8DD0-AEBB0D761B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194525"/>
              </p:ext>
            </p:extLst>
          </p:nvPr>
        </p:nvGraphicFramePr>
        <p:xfrm>
          <a:off x="313408" y="4293096"/>
          <a:ext cx="8524818" cy="1689269"/>
        </p:xfrm>
        <a:graphic>
          <a:graphicData uri="http://schemas.openxmlformats.org/drawingml/2006/table">
            <a:tbl>
              <a:tblPr firstRow="1" lastRow="1">
                <a:effectLst/>
                <a:tableStyleId>{B301B821-A1FF-4177-AEE7-76D212191A09}</a:tableStyleId>
              </a:tblPr>
              <a:tblGrid>
                <a:gridCol w="17560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51216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32048">
                <a:tc gridSpan="5">
                  <a:txBody>
                    <a:bodyPr/>
                    <a:lstStyle/>
                    <a:p>
                      <a:pPr algn="ctr"/>
                      <a:r>
                        <a:rPr lang="kk-KZ" b="1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en-US" b="1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r>
                        <a:rPr lang="kk-KZ" b="1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ж. тәртіптік жазаға тартылған қызметкерлер саны және тәртіптік жаза түрлері</a:t>
                      </a:r>
                      <a:endParaRPr lang="ru-RU" b="1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Ескерту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Сөгіс 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Қатаң сөгіс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 шартын бұзу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6132"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8664478" y="6413832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795960"/>
      </p:ext>
    </p:extLst>
  </p:cSld>
  <p:clrMapOvr>
    <a:masterClrMapping/>
  </p:clrMapOvr>
  <p:transition spd="slow" advClick="0" advTm="25000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95536" y="1393612"/>
            <a:ext cx="84249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</a:t>
            </a:r>
            <a:r>
              <a:rPr lang="en-US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жылға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бюджетінде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«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Қызметкерлердің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мамандықтарын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көтеру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даярлау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млн </a:t>
            </a:r>
            <a:r>
              <a:rPr lang="en-US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919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тенге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қарастырылды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соның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ішінде</a:t>
            </a:r>
            <a:r>
              <a:rPr lang="ru-RU" altLang="ru-RU" sz="1600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99592" y="382867"/>
            <a:ext cx="8321687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 оқыту, біліктілігін көтеру, жұмысшы мамандықтарындағы қызметкерлерді даярлау және қайта даярлау туралы</a:t>
            </a:r>
          </a:p>
        </p:txBody>
      </p:sp>
      <p:graphicFrame>
        <p:nvGraphicFramePr>
          <p:cNvPr id="7" name="Объект 8">
            <a:extLst>
              <a:ext uri="{FF2B5EF4-FFF2-40B4-BE49-F238E27FC236}">
                <a16:creationId xmlns="" xmlns:a16="http://schemas.microsoft.com/office/drawing/2014/main" id="{8933DC43-FEFC-4752-8622-D0365F59F9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7552197"/>
              </p:ext>
            </p:extLst>
          </p:nvPr>
        </p:nvGraphicFramePr>
        <p:xfrm>
          <a:off x="251520" y="2170675"/>
          <a:ext cx="8496943" cy="4139504"/>
        </p:xfrm>
        <a:graphic>
          <a:graphicData uri="http://schemas.openxmlformats.org/drawingml/2006/table">
            <a:tbl>
              <a:tblPr firstRow="1">
                <a:effectLst/>
                <a:tableStyleId>{9D7B26C5-4107-4FEC-AEDC-1716B250A1EF}</a:tableStyleId>
              </a:tblPr>
              <a:tblGrid>
                <a:gridCol w="47275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0756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="" xmlns:a16="http://schemas.microsoft.com/office/drawing/2014/main" val="2447345503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548177465"/>
                    </a:ext>
                  </a:extLst>
                </a:gridCol>
                <a:gridCol w="86409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934741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kumimoji="0" lang="kk-KZ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қ/с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Оқудың түрлері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ж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жылдық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жылдық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</a:t>
                      </a: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ң ішінде 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МТКБ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010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kumimoji="0" 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kumimoji="0" lang="en-US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6750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Серіктестік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r>
                        <a:rPr kumimoji="0" lang="ru-RU" sz="1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444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333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5 919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526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2 646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458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3382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Соның ішінде: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0119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Өнеркәсіптік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қауіпсіздік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өрт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қауіпсіздігі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талаптары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бойынша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289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325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2 880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495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2 646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458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0119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Әкімшілік-басқарма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қызметкерлерінің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біліктіліктін</a:t>
                      </a: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4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арттыру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3 039</a:t>
                      </a:r>
                      <a:endParaRPr kumimoji="0" lang="kk-KZ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kk-KZ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8714725" y="652534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65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3049" y="1484784"/>
            <a:ext cx="8357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Жұмыскерлердің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саны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 еңбекақы қоры жөнінде мәлімет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001129" y="476672"/>
            <a:ext cx="5141741" cy="745933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78183" tIns="39092" rIns="78183" bIns="39092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228" y="5766059"/>
            <a:ext cx="79208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2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*Жоспардың </a:t>
            </a:r>
            <a:r>
              <a:rPr lang="kk-KZ" sz="12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орындалмау себебі: жұмысшылардың жыл басынан мәжбүрлі бос тұруына байланысты.</a:t>
            </a:r>
            <a:endParaRPr lang="ru-RU" sz="1200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655107" y="640057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073584"/>
              </p:ext>
            </p:extLst>
          </p:nvPr>
        </p:nvGraphicFramePr>
        <p:xfrm>
          <a:off x="531121" y="2038666"/>
          <a:ext cx="7992890" cy="36945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0799"/>
                <a:gridCol w="1002170"/>
                <a:gridCol w="1080120"/>
                <a:gridCol w="942046"/>
                <a:gridCol w="1647755"/>
              </a:tblGrid>
              <a:tr h="361249">
                <a:tc rowSpan="2">
                  <a:txBody>
                    <a:bodyPr/>
                    <a:lstStyle/>
                    <a:p>
                      <a:r>
                        <a:rPr lang="kk-KZ" sz="1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Көрсеткіш атауы</a:t>
                      </a:r>
                      <a:endParaRPr lang="ru-RU" sz="16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kk-KZ" sz="1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Өлшем бірлігі</a:t>
                      </a:r>
                      <a:endParaRPr lang="ru-RU" sz="16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kk-KZ" sz="1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жылдың </a:t>
                      </a:r>
                      <a:endParaRPr lang="ru-RU" sz="16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kk-KZ" sz="1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Жоспардың орындалуы (</a:t>
                      </a:r>
                      <a:r>
                        <a:rPr lang="ru-RU" sz="1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kk-KZ" sz="1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99563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600" b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</a:t>
                      </a:r>
                      <a:endParaRPr lang="ru-RU" sz="16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endParaRPr lang="ru-RU" sz="1600" dirty="0">
                        <a:solidFill>
                          <a:schemeClr val="bg2">
                            <a:lumMod val="1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23975">
                <a:tc>
                  <a:txBody>
                    <a:bodyPr/>
                    <a:lstStyle/>
                    <a:p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Жұмыскерлердің есепті жылға орташа тізімдік саны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99563">
                <a:tc>
                  <a:txBody>
                    <a:bodyPr/>
                    <a:lstStyle/>
                    <a:p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Өндірістік</a:t>
                      </a:r>
                      <a:r>
                        <a:rPr lang="kk-KZ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жұмыскерлері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23975">
                <a:tc>
                  <a:txBody>
                    <a:bodyPr/>
                    <a:lstStyle/>
                    <a:p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Әкімшілік-басқарма қызметкерлері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 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99563">
                <a:tc>
                  <a:txBody>
                    <a:bodyPr/>
                    <a:lstStyle/>
                    <a:p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Еңбекақы қоры, барлығы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теңге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1 890 092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1 860 785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86701">
                <a:tc>
                  <a:txBody>
                    <a:bodyPr/>
                    <a:lstStyle/>
                    <a:p>
                      <a:r>
                        <a:rPr lang="kk-KZ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Соның ішінде,</a:t>
                      </a:r>
                      <a:r>
                        <a:rPr lang="kk-KZ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өндірістік көрсеткіштерге сәйкес төленген сыйақы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теңге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347 416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338 502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610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7760" y="651727"/>
            <a:ext cx="8388424" cy="563563"/>
          </a:xfrm>
        </p:spPr>
        <p:txBody>
          <a:bodyPr>
            <a:noAutofit/>
          </a:bodyPr>
          <a:lstStyle/>
          <a:p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316" y="1327700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kk-KZ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«Ойл Транспорт Корпорейшэн» </a:t>
            </a:r>
            <a:r>
              <a:rPr lang="kk-KZ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ЖШС-де </a:t>
            </a:r>
            <a:r>
              <a:rPr lang="kk-KZ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 сайын дәстүрлі түрде өтетін зейнеткерлерді құрметті еңбек демалысына шығарып </a:t>
            </a:r>
            <a:r>
              <a:rPr lang="kk-KZ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салу және сыйақы табыстау </a:t>
            </a:r>
            <a:r>
              <a:rPr lang="kk-KZ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іс-шарасын </a:t>
            </a:r>
            <a:r>
              <a:rPr lang="kk-KZ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өткізілді</a:t>
            </a:r>
            <a:endParaRPr lang="ru-RU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988840"/>
            <a:ext cx="3466256" cy="23108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966469"/>
            <a:ext cx="3456384" cy="23042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60" y="4377954"/>
            <a:ext cx="3498128" cy="23320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160" y="4377954"/>
            <a:ext cx="3488256" cy="2325504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17024" y="6414578"/>
            <a:ext cx="726976" cy="320675"/>
          </a:xfrm>
        </p:spPr>
        <p:txBody>
          <a:bodyPr/>
          <a:lstStyle/>
          <a:p>
            <a:r>
              <a:rPr lang="kk-K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0" t="94355"/>
          <a:stretch/>
        </p:blipFill>
        <p:spPr>
          <a:xfrm>
            <a:off x="-47426" y="538206"/>
            <a:ext cx="9299946" cy="799852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760205" y="539317"/>
            <a:ext cx="79162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 (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қызметкерді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кадрлық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қормен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ұйымдастыру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әлеуметтік-тұрмыстық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мәселелер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корпоративті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шаралар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өткізу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5573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263449"/>
            <a:ext cx="8766531" cy="571390"/>
          </a:xfrm>
          <a:prstGeom prst="rect">
            <a:avLst/>
          </a:prstGeom>
        </p:spPr>
        <p:txBody>
          <a:bodyPr wrap="square" lIns="78183" tIns="39092" rIns="78183" bIns="39092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Жаз мезгілінде мектеп жасындағы балалардың сауықтыру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кешендерінде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демалуға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лагерьге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жолдама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алынды</a:t>
            </a:r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1752831"/>
            <a:ext cx="8262475" cy="325169"/>
          </a:xfrm>
          <a:prstGeom prst="rect">
            <a:avLst/>
          </a:prstGeom>
          <a:noFill/>
        </p:spPr>
        <p:txBody>
          <a:bodyPr wrap="square" lIns="78183" tIns="39092" rIns="78183" bIns="39092" rtlCol="0">
            <a:spAutoFit/>
          </a:bodyPr>
          <a:lstStyle/>
          <a:p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Rixos</a:t>
            </a: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Water World Aktau»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қонақ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үйіндегі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жазғы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лагері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95536" y="5085184"/>
          <a:ext cx="8212631" cy="1255127"/>
        </p:xfrm>
        <a:graphic>
          <a:graphicData uri="http://schemas.openxmlformats.org/drawingml/2006/table">
            <a:tbl>
              <a:tblPr firstRow="1" lastRow="1">
                <a:tableStyleId>{9D7B26C5-4107-4FEC-AEDC-1716B250A1EF}</a:tableStyleId>
              </a:tblPr>
              <a:tblGrid>
                <a:gridCol w="40730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054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51216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42343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Құрылымдық бөлімше</a:t>
                      </a:r>
                      <a:endParaRPr lang="ru-RU" sz="1600" b="1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Жолдама саны </a:t>
                      </a:r>
                      <a:r>
                        <a:rPr lang="ru-RU" sz="16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бағасы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 </a:t>
                      </a:r>
                      <a:r>
                        <a:rPr lang="ru-RU" sz="16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сомасы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МТКБ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</a:t>
                      </a:r>
                      <a:r>
                        <a:rPr lang="kk-KZ" sz="1600" b="0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000</a:t>
                      </a:r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,00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21 420 000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13432"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Әкімшілік басқармасы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</a:t>
                      </a:r>
                      <a:r>
                        <a:rPr lang="kk-KZ" sz="1600" b="0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000</a:t>
                      </a:r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,00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2 380 000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4597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r>
                        <a:rPr lang="ru-RU" sz="1600" b="1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800</a:t>
                      </a:r>
                      <a:r>
                        <a:rPr lang="ru-RU" sz="16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000</a:t>
                      </a: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645" y="2133611"/>
            <a:ext cx="1923678" cy="26082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697" y="2133612"/>
            <a:ext cx="3323861" cy="26082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20" y="2133612"/>
            <a:ext cx="3477638" cy="2608229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22568" y="6523316"/>
            <a:ext cx="621432" cy="320675"/>
          </a:xfrm>
        </p:spPr>
        <p:txBody>
          <a:bodyPr/>
          <a:lstStyle/>
          <a:p>
            <a:r>
              <a:rPr lang="kk-K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67768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96" y="1479487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kk-KZ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«ОТК» ЖШС кадр құрамының еңбек уәждемесін қолдау, қызметкерлердің кәсіптерінің беделін күшейту және олардың кәсіби шеберлік деңгейін арттыру мақсатында «Үздік маман – 2021» бай</a:t>
            </a:r>
            <a:r>
              <a:rPr lang="en-US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қауы</a:t>
            </a:r>
            <a:r>
              <a:rPr lang="en-US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өткізілді</a:t>
            </a:r>
            <a:endParaRPr lang="ru-RU" sz="1600" b="1" dirty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71" y="2316492"/>
            <a:ext cx="3170312" cy="211354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573624"/>
            <a:ext cx="3240360" cy="206422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39" y="4573624"/>
            <a:ext cx="3167844" cy="211189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293142"/>
            <a:ext cx="3240360" cy="216024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352432" y="6396640"/>
            <a:ext cx="596727" cy="320675"/>
          </a:xfrm>
        </p:spPr>
        <p:txBody>
          <a:bodyPr/>
          <a:lstStyle/>
          <a:p>
            <a:r>
              <a:rPr lang="kk-K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79635"/>
            <a:ext cx="8712968" cy="563563"/>
          </a:xfrm>
        </p:spPr>
        <p:txBody>
          <a:bodyPr>
            <a:noAutofit/>
          </a:bodyPr>
          <a:lstStyle/>
          <a:p>
            <a:pPr defTabSz="801654">
              <a:lnSpc>
                <a:spcPct val="100000"/>
              </a:lnSpc>
              <a:spcBef>
                <a:spcPts val="0"/>
              </a:spcBef>
              <a:defRPr/>
            </a:pPr>
            <a:endParaRPr lang="ru-RU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5184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5125" y="132971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ҚР Тәуелсіздік 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күнінің 30 жыл </a:t>
            </a:r>
            <a:r>
              <a:rPr lang="kk-KZ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толу 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мерекесіне орай «ОТК» ЖШС қызметкерлері құрмет </a:t>
            </a:r>
            <a:r>
              <a:rPr lang="kk-KZ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грамоталарымен, алғыс хаттармен марапатталып, зейнеткерлерге сыйақы табысталды</a:t>
            </a:r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62" y="2246174"/>
            <a:ext cx="3147756" cy="20985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08104" y="2076979"/>
            <a:ext cx="2435037" cy="23955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3" y="4478422"/>
            <a:ext cx="3151921" cy="21012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6" t="37006" r="4326"/>
          <a:stretch/>
        </p:blipFill>
        <p:spPr>
          <a:xfrm>
            <a:off x="4502928" y="4680031"/>
            <a:ext cx="4110257" cy="188960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45406"/>
            <a:ext cx="1152102" cy="418931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8714725" y="652534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7796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0465" y="1339819"/>
            <a:ext cx="8291264" cy="11087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Қызметкерлердің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жергілікті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кәсіподақ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қоғамдық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бірлестігінің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қолдауымен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Республикасының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Тәуелсіздігіне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толуына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орай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Спартакиада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ұйымдастырылып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бекітілген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кестеге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«26»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«29»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қараша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күндері</a:t>
            </a:r>
            <a:r>
              <a:rPr lang="ru-RU" sz="16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өткізілді</a:t>
            </a:r>
            <a:endParaRPr lang="ru-RU" sz="1600" b="1" dirty="0">
              <a:solidFill>
                <a:schemeClr val="tx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60" y="2617051"/>
            <a:ext cx="2709532" cy="18063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1" t="3512" r="29848" b="-4020"/>
          <a:stretch/>
        </p:blipFill>
        <p:spPr>
          <a:xfrm>
            <a:off x="3383869" y="2323506"/>
            <a:ext cx="1945668" cy="22109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60" y="4789161"/>
            <a:ext cx="2763406" cy="18422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326702"/>
            <a:ext cx="3024336" cy="201622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1" t="25194" r="10625"/>
          <a:stretch/>
        </p:blipFill>
        <p:spPr>
          <a:xfrm>
            <a:off x="3358808" y="4794516"/>
            <a:ext cx="2494523" cy="183691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2750" r="11413" b="388"/>
          <a:stretch/>
        </p:blipFill>
        <p:spPr>
          <a:xfrm>
            <a:off x="6012160" y="4379140"/>
            <a:ext cx="2664296" cy="225229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45406"/>
            <a:ext cx="1152102" cy="418931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8714725" y="652534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860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622098" y="1507513"/>
            <a:ext cx="5781404" cy="253268"/>
          </a:xfrm>
        </p:spPr>
        <p:txBody>
          <a:bodyPr>
            <a:noAutofit/>
          </a:bodyPr>
          <a:lstStyle/>
          <a:p>
            <a:pPr lvl="0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Серіктест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іктің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ішкі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құжаттарында және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ұжымдық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шартта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қарастырылған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төлемдерді, өтемақылар мен кепілдіктерді ұсынуы» туралы есебі</a:t>
            </a:r>
            <a: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51022" y="1982393"/>
            <a:ext cx="8640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k-KZ" sz="105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05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751"/>
            <a:ext cx="1152102" cy="418931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1245271" y="641757"/>
            <a:ext cx="6624736" cy="418163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60109" tIns="30055" rIns="60109" bIns="30055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01241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6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defTabSz="601241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6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6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831956" y="6482797"/>
            <a:ext cx="2133600" cy="320675"/>
          </a:xfrm>
        </p:spPr>
        <p:txBody>
          <a:bodyPr/>
          <a:lstStyle/>
          <a:p>
            <a:r>
              <a:rPr lang="kk-K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Объект 3">
            <a:extLst>
              <a:ext uri="{FF2B5EF4-FFF2-40B4-BE49-F238E27FC236}">
                <a16:creationId xmlns="" xmlns:a16="http://schemas.microsoft.com/office/drawing/2014/main" id="{C3E8B0E1-CB2F-4935-B103-45921D6825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43421"/>
              </p:ext>
            </p:extLst>
          </p:nvPr>
        </p:nvGraphicFramePr>
        <p:xfrm>
          <a:off x="605165" y="2230957"/>
          <a:ext cx="8064896" cy="4421949"/>
        </p:xfrm>
        <a:graphic>
          <a:graphicData uri="http://schemas.openxmlformats.org/drawingml/2006/table">
            <a:tbl>
              <a:tblPr>
                <a:effectLst/>
                <a:tableStyleId>{2D5ABB26-0587-4C30-8999-92F81FD0307C}</a:tableStyleId>
              </a:tblPr>
              <a:tblGrid>
                <a:gridCol w="41104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561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4453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188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17131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10678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Әлеуметтік төлемдердің, өтемақылар мен кепілдіктердің түрі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Қызмет-дің</a:t>
                      </a: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Есептік кезеңдегі нақты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сомасы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Негізі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338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 жасты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марапаттау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(65 АЕК)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r>
                        <a:rPr lang="kk-KZ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137 630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11" marR="36711" marT="59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№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қосымша келісімінің   1.3.1., 1.3.2.тармақтары.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338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 жасты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марапаттау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(70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204</a:t>
                      </a:r>
                      <a:r>
                        <a:rPr lang="kk-KZ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190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11" marR="36711" marT="59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8338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 жасты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марапаттау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(75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437 550</a:t>
                      </a:r>
                    </a:p>
                  </a:txBody>
                  <a:tcPr marL="36711" marR="36711" marT="59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698676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жақын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туыстарының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жұбайы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   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зайыбы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балалары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ата-анасы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жерлеу рәсімін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ұйымдастыруға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(65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r>
                        <a:rPr lang="en-US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896 050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11" marR="36711" marT="59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Ұжымдық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№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sz="140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келісімінің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9.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6634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Нәресте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дүниеге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келгенде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(65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r>
                        <a:rPr lang="kk-KZ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896 050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11" marR="36711" marT="598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№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қосымша келісімінің   1.3.3.тармағы.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8" marR="5188" marT="518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0356245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603258" y="837528"/>
            <a:ext cx="1628800" cy="253268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35306" y="887792"/>
            <a:ext cx="12331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kk-KZ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Объект 4">
            <a:extLst>
              <a:ext uri="{FF2B5EF4-FFF2-40B4-BE49-F238E27FC236}">
                <a16:creationId xmlns="" xmlns:a16="http://schemas.microsoft.com/office/drawing/2014/main" id="{539E85F0-491C-451C-BFCD-2BD038A071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6791578"/>
              </p:ext>
            </p:extLst>
          </p:nvPr>
        </p:nvGraphicFramePr>
        <p:xfrm>
          <a:off x="603258" y="1370750"/>
          <a:ext cx="7992887" cy="4985788"/>
        </p:xfrm>
        <a:graphic>
          <a:graphicData uri="http://schemas.openxmlformats.org/drawingml/2006/table">
            <a:tbl>
              <a:tblPr>
                <a:effectLst/>
                <a:tableStyleId>{2D5ABB26-0587-4C30-8999-92F81FD0307C}</a:tableStyleId>
              </a:tblPr>
              <a:tblGrid>
                <a:gridCol w="4294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2829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1212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86409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30425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897540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күтіміндегі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қызметкерге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бала 1,5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келгенше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ай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сайын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(10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9.4.14.тармағы.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6571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көрсету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707 </a:t>
                      </a: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(отбасы</a:t>
                      </a:r>
                      <a:r>
                        <a:rPr lang="kk-KZ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мүшелерімен)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  <a:r>
                        <a:rPr lang="ru-RU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510 700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9.6.тармағы.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22767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мұқтаж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Қызметкерлерге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r>
                        <a:rPr lang="en-US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228</a:t>
                      </a: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000</a:t>
                      </a: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9.8.тармағы.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11040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Зейнеткерлік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шыққанда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ерлер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- 63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- 58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</a:t>
                      </a:r>
                      <a:r>
                        <a:rPr lang="kk-KZ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967 305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шарттың    9.4.11.тармағы.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28716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мерекесі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(20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992 000</a:t>
                      </a: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Ұжымдық шарттың    9.4.10.тармағы.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96001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en-US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мерекесі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(зейнеткерлерге) (20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r>
                        <a:rPr lang="kk-KZ" sz="14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159 000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753672" y="6517894"/>
            <a:ext cx="2133600" cy="320675"/>
          </a:xfrm>
        </p:spPr>
        <p:txBody>
          <a:bodyPr/>
          <a:lstStyle/>
          <a:p>
            <a:r>
              <a:rPr lang="kk-K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885681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583042" y="844562"/>
            <a:ext cx="839322" cy="243877"/>
          </a:xfrm>
          <a:prstGeom prst="rect">
            <a:avLst/>
          </a:prstGeom>
          <a:noFill/>
        </p:spPr>
        <p:txBody>
          <a:bodyPr wrap="none" lIns="58637" tIns="29319" rIns="58637" bIns="29319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827584" y="835171"/>
            <a:ext cx="1622942" cy="253268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Объект 4">
            <a:extLst>
              <a:ext uri="{FF2B5EF4-FFF2-40B4-BE49-F238E27FC236}">
                <a16:creationId xmlns="" xmlns:a16="http://schemas.microsoft.com/office/drawing/2014/main" id="{4640D63A-1783-48AA-B180-86622EF227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1655649"/>
              </p:ext>
            </p:extLst>
          </p:nvPr>
        </p:nvGraphicFramePr>
        <p:xfrm>
          <a:off x="467544" y="1340768"/>
          <a:ext cx="8064897" cy="5352056"/>
        </p:xfrm>
        <a:graphic>
          <a:graphicData uri="http://schemas.openxmlformats.org/drawingml/2006/table">
            <a:tbl>
              <a:tblPr>
                <a:effectLst/>
                <a:tableStyleId>{2D5ABB26-0587-4C30-8999-92F81FD0307C}</a:tableStyleId>
              </a:tblPr>
              <a:tblGrid>
                <a:gridCol w="43204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4441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08823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208823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en-US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жарамсыздығы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30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күннен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артық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болса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уақытша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жарамсыздықтың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31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күнінен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бастап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оның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айлық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тарифтік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мөлшерлеменің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50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пайызы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мөлшерінде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көрсетеді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Бұл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жағдайда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төлейтін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жылда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есебінен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аспайды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286</a:t>
                      </a:r>
                      <a:r>
                        <a:rPr lang="en-US" sz="1200" baseline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320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3989" marR="439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№4 қосымша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келісімінің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9.9.4.тармағы.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89" marR="5189" marT="518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15956">
                <a:tc>
                  <a:txBody>
                    <a:bodyPr/>
                    <a:lstStyle/>
                    <a:p>
                      <a:pPr marL="0" algn="ctr" defTabSz="914377" rtl="0" eaLnBrk="1" latinLnBrk="0" hangingPunct="1"/>
                      <a:r>
                        <a:rPr lang="ru-RU" sz="120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en-US" sz="120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120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Қызметкердің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қайтыс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болуына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байланысты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жерлеу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рәсімін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ұйымдастыруға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қызметкер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отбасына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материалдық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көмек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( 125 АЕК)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364 625</a:t>
                      </a:r>
                      <a:endParaRPr lang="ru-RU" sz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Ұжымдық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шартқа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№</a:t>
                      </a:r>
                      <a:r>
                        <a:rPr lang="en-US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sz="1200" kern="1200" baseline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келісімінің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9.</a:t>
                      </a:r>
                      <a:r>
                        <a:rPr lang="en-US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en-US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15956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200" kern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Зейнеткердің  қайтыс болуына байланысты, жерлеу рәсімін ұйымдастыруға зейнеткер отбасына материалдық  көмек ( 50 АЕК)-  </a:t>
                      </a:r>
                      <a:endParaRPr lang="ru-RU" sz="1200" kern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437 550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шарттың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9.4.3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тармағы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27705496"/>
                  </a:ext>
                </a:extLst>
              </a:tr>
              <a:tr h="815956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Қызметкерлерге 1 қыркүйекке арналған материалдық  көмек (10 АЕК)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116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6 300 720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Ұжымдық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шартқа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№4</a:t>
                      </a:r>
                      <a:r>
                        <a:rPr lang="en-US" sz="1200" kern="1200" baseline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келісімінің</a:t>
                      </a:r>
                      <a:r>
                        <a:rPr lang="ru-RU" sz="1200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9.4.15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тарма</a:t>
                      </a: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ғы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112574419"/>
                  </a:ext>
                </a:extLst>
              </a:tr>
              <a:tr h="815956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Балалар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демалыс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лагерлеріне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жолдамалар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Келісім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бойынша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Жыл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сайынғы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жоспарланған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бюджет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шеңберінде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25 000 000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шарттың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9.5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тармағы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89814987"/>
                  </a:ext>
                </a:extLst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740352" y="6453336"/>
            <a:ext cx="2133600" cy="320675"/>
          </a:xfrm>
        </p:spPr>
        <p:txBody>
          <a:bodyPr/>
          <a:lstStyle/>
          <a:p>
            <a:r>
              <a:rPr lang="kk-KZ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034003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850702"/>
            <a:ext cx="1512168" cy="490066"/>
          </a:xfrm>
        </p:spPr>
        <p:txBody>
          <a:bodyPr>
            <a:noAutofit/>
          </a:bodyPr>
          <a:lstStyle/>
          <a:p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903742" y="914237"/>
            <a:ext cx="90556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</a:t>
            </a:r>
            <a:r>
              <a:rPr lang="ru-RU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теңге</a:t>
            </a:r>
            <a:endParaRPr lang="ru-RU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8876095"/>
              </p:ext>
            </p:extLst>
          </p:nvPr>
        </p:nvGraphicFramePr>
        <p:xfrm>
          <a:off x="539552" y="1340768"/>
          <a:ext cx="8280920" cy="5018918"/>
        </p:xfrm>
        <a:graphic>
          <a:graphicData uri="http://schemas.openxmlformats.org/drawingml/2006/table">
            <a:tbl>
              <a:tblPr>
                <a:effectLst/>
                <a:tableStyleId>{2D5ABB26-0587-4C30-8999-92F81FD0307C}</a:tableStyleId>
              </a:tblPr>
              <a:tblGrid>
                <a:gridCol w="4156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452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108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1145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29780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61429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Неке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қию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туралы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материалдық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көмек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(45 АЕК) </a:t>
                      </a:r>
                    </a:p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131 265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шартқа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№3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қосымша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келісімінің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.3.4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тармағы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61429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ызметкердің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мүгедек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баласы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болса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18-жасқа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деін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қызметкерге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материалық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көмек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(65 АЕК)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1 327 235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шартқа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№3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қосымша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келісімінің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9.4.9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тармағы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10245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Қызметкерлердің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балаларын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оқыту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(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жыл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сайынғы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жоспарланған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бюджет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шеңберінде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қарастырылады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999 554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шарттың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9.7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тармағы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10245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k-KZ" sz="120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Еңбек демалысын беру кезінде қызметкердің денсаулығын жақсартуына (125 АЕК) </a:t>
                      </a:r>
                      <a:endParaRPr lang="ru-RU" sz="120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/>
                      <a:r>
                        <a:rPr lang="ru-RU" sz="120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176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64</a:t>
                      </a:r>
                      <a:r>
                        <a:rPr lang="ru-RU" sz="1200" kern="1200" baseline="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174 </a:t>
                      </a:r>
                      <a:r>
                        <a:rPr lang="en-US" sz="1200" kern="1200" baseline="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310</a:t>
                      </a:r>
                      <a:endParaRPr lang="ru-RU" sz="120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келісімінің   1.2.4.тармағы.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12613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Тәуелсіздік күні мейрамы (50 АЕК)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179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26 107 150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шартқа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№3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қосымша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келісімінің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1.3.5.тармағы.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12613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Мұнайшылар күні мейрамы (50 АЕК)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180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26 253 000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шартқа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№3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қосымша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келісімінің</a:t>
                      </a: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1.3.5.тармағы.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61429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Наурыз мейрамы (50 АЕК)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178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25 961 300</a:t>
                      </a: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келісімінің   1.3.5.тармағы.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94157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100" b="1" kern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1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kk-KZ" sz="1200" b="1" baseline="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763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208</a:t>
                      </a:r>
                      <a:r>
                        <a:rPr lang="kk-KZ" sz="1200" b="1" baseline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771 504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6720" marR="36720" marT="59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kk-KZ" sz="1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8714725" y="6525344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3491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52535" y="1300506"/>
            <a:ext cx="9305814" cy="28995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8361" algn="ctr">
              <a:lnSpc>
                <a:spcPct val="107000"/>
              </a:lnSpc>
            </a:pPr>
            <a:r>
              <a:rPr lang="en-US" sz="1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септік кезеңдегі келіп түскен мәселелер, өткізілген кездесулер және жеке қабылдауларды шешу барысы туралы қорытынды:</a:t>
            </a:r>
            <a:endParaRPr lang="ru-RU" sz="1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1957591"/>
              </p:ext>
            </p:extLst>
          </p:nvPr>
        </p:nvGraphicFramePr>
        <p:xfrm>
          <a:off x="253480" y="1639173"/>
          <a:ext cx="8640960" cy="2465869"/>
        </p:xfrm>
        <a:graphic>
          <a:graphicData uri="http://schemas.openxmlformats.org/drawingml/2006/table">
            <a:tbl>
              <a:tblPr firstRow="1" firstCol="1" bandRow="1">
                <a:effectLst/>
                <a:tableStyleId>{2D5ABB26-0587-4C30-8999-92F81FD0307C}</a:tableStyleId>
              </a:tblPr>
              <a:tblGrid>
                <a:gridCol w="3724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3220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9208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5212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0260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Жиналыстың атауы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 саны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2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Сұрақтар саны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100" b="1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Шешімі</a:t>
                      </a:r>
                      <a:r>
                        <a:rPr lang="kk-KZ" sz="1100" b="1" baseline="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қарастырылуда</a:t>
                      </a: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00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жоспарлы есептік </a:t>
                      </a: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кездесу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502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i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жеке сұрақтар бойынша </a:t>
                      </a:r>
                      <a:r>
                        <a:rPr lang="kk-KZ" sz="1200" i="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жоспардалы </a:t>
                      </a:r>
                      <a:r>
                        <a:rPr lang="kk-KZ" sz="1200" i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кездесу             </a:t>
                      </a:r>
                      <a:endParaRPr lang="ru-RU" sz="1200" i="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65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Жоспардан тыс кездесуі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22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093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Жоспарға </a:t>
                      </a:r>
                      <a:r>
                        <a:rPr lang="en-US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сай</a:t>
                      </a: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міндетті </a:t>
                      </a:r>
                      <a:r>
                        <a:rPr lang="en-US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ай</a:t>
                      </a: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сайынғы</a:t>
                      </a:r>
                      <a:r>
                        <a:rPr lang="en-US" sz="1200" baseline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басшылық</a:t>
                      </a:r>
                      <a:r>
                        <a:rPr lang="ru-RU" sz="1200" baseline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және </a:t>
                      </a:r>
                      <a:r>
                        <a:rPr lang="ru-RU" sz="1200" baseline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кәсіподақ</a:t>
                      </a:r>
                      <a:r>
                        <a:rPr lang="ru-RU" sz="1200" baseline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төрағасымен</a:t>
                      </a:r>
                      <a:r>
                        <a:rPr lang="ru-RU" sz="1200" baseline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кездесу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15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166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Жоспарға </a:t>
                      </a:r>
                      <a:r>
                        <a:rPr lang="en-US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сай</a:t>
                      </a: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міндетті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басшысы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мен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еңбек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ұжымдарындағы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әлеуметтік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тұрақтылықты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қамтамасыз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ету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мәселелеріне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жауапты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қызметкерлермен</a:t>
                      </a: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кездесу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27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76514">
                <a:tc>
                  <a:txBody>
                    <a:bodyPr/>
                    <a:lstStyle/>
                    <a:p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Барлығы</a:t>
                      </a:r>
                      <a:r>
                        <a:rPr lang="kk-KZ" sz="12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29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68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 smtClean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253480" y="468041"/>
            <a:ext cx="8890520" cy="710059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58637" tIns="29319" rIns="58637" bIns="29319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586496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 мерзімі кезінде түскен сұрақтар, өткізілген кездесулер, жеке қабылдаулар және </a:t>
            </a:r>
            <a:endParaRPr lang="en-US" sz="14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586496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шешілген мәселелер бойынша сандық көрсеткіштерді</a:t>
            </a:r>
            <a:r>
              <a:rPr lang="en-US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келтіру арқылы  ақпарат беру,  </a:t>
            </a:r>
            <a:endParaRPr lang="en-US" sz="14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586496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шешімі талап етілетін  және орындалуға </a:t>
            </a:r>
            <a:r>
              <a:rPr lang="en-US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 мәселелер туралы ақпарат беру</a:t>
            </a:r>
            <a:endParaRPr lang="ru-RU" sz="14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586412" y="6477225"/>
            <a:ext cx="3385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62243" cy="404664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893395"/>
              </p:ext>
            </p:extLst>
          </p:nvPr>
        </p:nvGraphicFramePr>
        <p:xfrm>
          <a:off x="243042" y="4105042"/>
          <a:ext cx="8651398" cy="24311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87730"/>
                <a:gridCol w="4363668"/>
              </a:tblGrid>
              <a:tr h="185688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Шешімі табылған өзекті сұрақтар тізімі:</a:t>
                      </a:r>
                      <a:endParaRPr lang="kk-KZ" sz="1100" b="1" dirty="0" smtClean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Шешімі қарастырылуда:</a:t>
                      </a:r>
                      <a:endParaRPr lang="ru-RU" sz="1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33030"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1.Өндірістік-жөндеу цехінде слесарь маманының тапшылығы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Автокөліктерге арналған заманауи көлік жуатын орынын салу мүмкіндігін қарастыру және өндірістік жөндеу цехтарының ғимараты ескіруі және жабдықтарды, станоктарды ауыстыру мәселесі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7770"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Мекеменің автопаркін жаңарту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ТО-2 автобустарының дөңгеліктерін ашатын жабдықты алу мүмкіндігін қарастыру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Автобустардың ішкі және сыртқы бөлігін тазалау бойынша бюджетке өзгерістер енгізіліп, автобустар саны көбейтіліп, жаңа келісімшарт жасақтау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Күз мезгілінде ЖҚҚ бірге күрткенің ішінен киетін жеңіл күртке немесе күртешені сатып алу мүмкіндігін қарастыру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Тапсырыс беруші мекеме бұрынғы жұмыс жасаған уақытын қысқартып тастауы, жұмысты тоқтатуды көбейтуі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Қызметкерлерге дене шынықтыру-сауықтыру кешеніне абонемент  алу мүмкіндігін қарастыру</a:t>
                      </a:r>
                      <a:endParaRPr lang="kk-KZ" sz="900" b="1" dirty="0" smtClean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8812"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Жұмыс көлемімен қамтамасыз ету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900" b="1" dirty="0" smtClean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kk-KZ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«ОТК» ЖШС қызметкерлерге берілетін әлеуметтік пакеттерді «ММГ» АҚ қарастырылған әлеуметтік пакеттердің деңгейіне сәйкестендіру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559021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cdb2004138l">
  <a:themeElements>
    <a:clrScheme name="sample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5B1B1"/>
      </a:accent1>
      <a:accent2>
        <a:srgbClr val="5BACE9"/>
      </a:accent2>
      <a:accent3>
        <a:srgbClr val="FFFFFF"/>
      </a:accent3>
      <a:accent4>
        <a:srgbClr val="174578"/>
      </a:accent4>
      <a:accent5>
        <a:srgbClr val="ACD5D5"/>
      </a:accent5>
      <a:accent6>
        <a:srgbClr val="529BD3"/>
      </a:accent6>
      <a:hlink>
        <a:srgbClr val="6E71F0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Окаймленный край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777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4EA693"/>
        </a:accent1>
        <a:accent2>
          <a:srgbClr val="ABA755"/>
        </a:accent2>
        <a:accent3>
          <a:srgbClr val="FFFFFF"/>
        </a:accent3>
        <a:accent4>
          <a:srgbClr val="174578"/>
        </a:accent4>
        <a:accent5>
          <a:srgbClr val="B2D0C8"/>
        </a:accent5>
        <a:accent6>
          <a:srgbClr val="9B974C"/>
        </a:accent6>
        <a:hlink>
          <a:srgbClr val="3981B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24B98"/>
        </a:dk1>
        <a:lt1>
          <a:srgbClr val="FFFFFF"/>
        </a:lt1>
        <a:dk2>
          <a:srgbClr val="000000"/>
        </a:dk2>
        <a:lt2>
          <a:srgbClr val="DDDDDD"/>
        </a:lt2>
        <a:accent1>
          <a:srgbClr val="4976D1"/>
        </a:accent1>
        <a:accent2>
          <a:srgbClr val="4CB494"/>
        </a:accent2>
        <a:accent3>
          <a:srgbClr val="FFFFFF"/>
        </a:accent3>
        <a:accent4>
          <a:srgbClr val="0E3F81"/>
        </a:accent4>
        <a:accent5>
          <a:srgbClr val="B1BDE5"/>
        </a:accent5>
        <a:accent6>
          <a:srgbClr val="44A386"/>
        </a:accent6>
        <a:hlink>
          <a:srgbClr val="0099C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5B1B1"/>
        </a:accent1>
        <a:accent2>
          <a:srgbClr val="5BACE9"/>
        </a:accent2>
        <a:accent3>
          <a:srgbClr val="FFFFFF"/>
        </a:accent3>
        <a:accent4>
          <a:srgbClr val="174578"/>
        </a:accent4>
        <a:accent5>
          <a:srgbClr val="ACD5D5"/>
        </a:accent5>
        <a:accent6>
          <a:srgbClr val="529BD3"/>
        </a:accent6>
        <a:hlink>
          <a:srgbClr val="6E71F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buisness-otchet</Template>
  <TotalTime>14998</TotalTime>
  <Words>2430</Words>
  <Application>Microsoft Office PowerPoint</Application>
  <PresentationFormat>Экран (4:3)</PresentationFormat>
  <Paragraphs>614</Paragraphs>
  <Slides>25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Times New Roman</vt:lpstr>
      <vt:lpstr>Verdana</vt:lpstr>
      <vt:lpstr>Wingdings</vt:lpstr>
      <vt:lpstr>cdb2004138l</vt:lpstr>
      <vt:lpstr>Презентация PowerPoint</vt:lpstr>
      <vt:lpstr>Тапсырыс беруші мекемелер бойынша табыс көлемі </vt:lpstr>
      <vt:lpstr>Презентация PowerPoint</vt:lpstr>
      <vt:lpstr>Презентация PowerPoint</vt:lpstr>
      <vt:lpstr>Презентация PowerPoint</vt:lpstr>
      <vt:lpstr>Презентация PowerPoint</vt:lpstr>
      <vt:lpstr>2021 жылда төменде көрсетілген бұзушылық фактілері тіркелмеген.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Серіктестіктің  ішкі құжаттарында және ұжымдық шартта қарастырылған «Әлеуметтік төлемдерді, өтемақылар мен кепілдіктерді ұсынуы» туралы есебі </vt:lpstr>
      <vt:lpstr> кестенің жалғасы </vt:lpstr>
      <vt:lpstr> кестенің жалғасы </vt:lpstr>
      <vt:lpstr>кестенің жалғасы 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ПОРТФОЛІО</dc:title>
  <dc:creator>IrinaS</dc:creator>
  <cp:lastModifiedBy>user5</cp:lastModifiedBy>
  <cp:revision>760</cp:revision>
  <cp:lastPrinted>2022-05-13T04:06:29Z</cp:lastPrinted>
  <dcterms:created xsi:type="dcterms:W3CDTF">2010-04-02T11:40:04Z</dcterms:created>
  <dcterms:modified xsi:type="dcterms:W3CDTF">2022-05-13T04:53:01Z</dcterms:modified>
</cp:coreProperties>
</file>