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515" r:id="rId3"/>
    <p:sldId id="516" r:id="rId4"/>
    <p:sldId id="482" r:id="rId5"/>
    <p:sldId id="499" r:id="rId6"/>
    <p:sldId id="495" r:id="rId7"/>
    <p:sldId id="521" r:id="rId8"/>
    <p:sldId id="522" r:id="rId9"/>
    <p:sldId id="517" r:id="rId10"/>
    <p:sldId id="509" r:id="rId11"/>
    <p:sldId id="510" r:id="rId12"/>
    <p:sldId id="524" r:id="rId13"/>
    <p:sldId id="528" r:id="rId14"/>
    <p:sldId id="533" r:id="rId15"/>
    <p:sldId id="534" r:id="rId16"/>
    <p:sldId id="529" r:id="rId17"/>
    <p:sldId id="530" r:id="rId18"/>
    <p:sldId id="531" r:id="rId19"/>
    <p:sldId id="532" r:id="rId20"/>
    <p:sldId id="523" r:id="rId21"/>
    <p:sldId id="276" r:id="rId2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1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3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56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943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131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320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509" algn="l" defTabSz="91437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2" userDrawn="1">
          <p15:clr>
            <a:srgbClr val="A4A3A4"/>
          </p15:clr>
        </p15:guide>
        <p15:guide id="2" pos="2122" userDrawn="1">
          <p15:clr>
            <a:srgbClr val="A4A3A4"/>
          </p15:clr>
        </p15:guide>
        <p15:guide id="3" orient="horz" pos="3114" userDrawn="1">
          <p15:clr>
            <a:srgbClr val="A4A3A4"/>
          </p15:clr>
        </p15:guide>
        <p15:guide id="4" pos="2154" userDrawn="1">
          <p15:clr>
            <a:srgbClr val="A4A3A4"/>
          </p15:clr>
        </p15:guide>
        <p15:guide id="5" orient="horz" pos="3109" userDrawn="1">
          <p15:clr>
            <a:srgbClr val="A4A3A4"/>
          </p15:clr>
        </p15:guide>
        <p15:guide id="6" pos="2107" userDrawn="1">
          <p15:clr>
            <a:srgbClr val="A4A3A4"/>
          </p15:clr>
        </p15:guide>
        <p15:guide id="7" pos="2138" userDrawn="1">
          <p15:clr>
            <a:srgbClr val="A4A3A4"/>
          </p15:clr>
        </p15:guide>
        <p15:guide id="8" orient="horz" pos="3111" userDrawn="1">
          <p15:clr>
            <a:srgbClr val="A4A3A4"/>
          </p15:clr>
        </p15:guide>
        <p15:guide id="9" orient="horz" pos="3113" userDrawn="1">
          <p15:clr>
            <a:srgbClr val="A4A3A4"/>
          </p15:clr>
        </p15:guide>
        <p15:guide id="10" orient="horz" pos="3106" userDrawn="1">
          <p15:clr>
            <a:srgbClr val="A4A3A4"/>
          </p15:clr>
        </p15:guide>
        <p15:guide id="11" orient="horz" pos="3108" userDrawn="1">
          <p15:clr>
            <a:srgbClr val="A4A3A4"/>
          </p15:clr>
        </p15:guide>
        <p15:guide id="12" orient="horz" pos="3103" userDrawn="1">
          <p15:clr>
            <a:srgbClr val="A4A3A4"/>
          </p15:clr>
        </p15:guide>
        <p15:guide id="13" orient="horz" pos="3105" userDrawn="1">
          <p15:clr>
            <a:srgbClr val="A4A3A4"/>
          </p15:clr>
        </p15:guide>
        <p15:guide id="14" orient="horz" pos="3107" userDrawn="1">
          <p15:clr>
            <a:srgbClr val="A4A3A4"/>
          </p15:clr>
        </p15:guide>
        <p15:guide id="15" pos="2103" userDrawn="1">
          <p15:clr>
            <a:srgbClr val="A4A3A4"/>
          </p15:clr>
        </p15:guide>
        <p15:guide id="16" pos="2135" userDrawn="1">
          <p15:clr>
            <a:srgbClr val="A4A3A4"/>
          </p15:clr>
        </p15:guide>
        <p15:guide id="17" pos="2088" userDrawn="1">
          <p15:clr>
            <a:srgbClr val="A4A3A4"/>
          </p15:clr>
        </p15:guide>
        <p15:guide id="18" pos="2119" userDrawn="1">
          <p15:clr>
            <a:srgbClr val="A4A3A4"/>
          </p15:clr>
        </p15:guide>
        <p15:guide id="19" orient="horz" pos="3116" userDrawn="1">
          <p15:clr>
            <a:srgbClr val="A4A3A4"/>
          </p15:clr>
        </p15:guide>
        <p15:guide id="20" orient="horz" pos="3118" userDrawn="1">
          <p15:clr>
            <a:srgbClr val="A4A3A4"/>
          </p15:clr>
        </p15:guide>
        <p15:guide id="21" orient="horz" pos="3115" userDrawn="1">
          <p15:clr>
            <a:srgbClr val="A4A3A4"/>
          </p15:clr>
        </p15:guide>
        <p15:guide id="22" orient="horz" pos="3117" userDrawn="1">
          <p15:clr>
            <a:srgbClr val="A4A3A4"/>
          </p15:clr>
        </p15:guide>
        <p15:guide id="23" orient="horz" pos="3110" userDrawn="1">
          <p15:clr>
            <a:srgbClr val="A4A3A4"/>
          </p15:clr>
        </p15:guide>
        <p15:guide id="24" pos="2126" userDrawn="1">
          <p15:clr>
            <a:srgbClr val="A4A3A4"/>
          </p15:clr>
        </p15:guide>
        <p15:guide id="25" pos="2158" userDrawn="1">
          <p15:clr>
            <a:srgbClr val="A4A3A4"/>
          </p15:clr>
        </p15:guide>
        <p15:guide id="26" pos="2110" userDrawn="1">
          <p15:clr>
            <a:srgbClr val="A4A3A4"/>
          </p15:clr>
        </p15:guide>
        <p15:guide id="27" pos="2142" userDrawn="1">
          <p15:clr>
            <a:srgbClr val="A4A3A4"/>
          </p15:clr>
        </p15:guide>
        <p15:guide id="28" pos="2106" userDrawn="1">
          <p15:clr>
            <a:srgbClr val="A4A3A4"/>
          </p15:clr>
        </p15:guide>
        <p15:guide id="29" pos="2139" userDrawn="1">
          <p15:clr>
            <a:srgbClr val="A4A3A4"/>
          </p15:clr>
        </p15:guide>
        <p15:guide id="30" pos="2091" userDrawn="1">
          <p15:clr>
            <a:srgbClr val="A4A3A4"/>
          </p15:clr>
        </p15:guide>
        <p15:guide id="31" pos="2123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66"/>
    <a:srgbClr val="99CC00"/>
    <a:srgbClr val="3BCBDF"/>
    <a:srgbClr val="D7E6EE"/>
    <a:srgbClr val="6F9AEF"/>
    <a:srgbClr val="6DCEF1"/>
    <a:srgbClr val="93DA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6433" autoAdjust="0"/>
  </p:normalViewPr>
  <p:slideViewPr>
    <p:cSldViewPr>
      <p:cViewPr varScale="1">
        <p:scale>
          <a:sx n="116" d="100"/>
          <a:sy n="116" d="100"/>
        </p:scale>
        <p:origin x="150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3240" y="72"/>
      </p:cViewPr>
      <p:guideLst>
        <p:guide orient="horz" pos="3112"/>
        <p:guide pos="2122"/>
        <p:guide orient="horz" pos="3114"/>
        <p:guide pos="2154"/>
        <p:guide orient="horz" pos="3109"/>
        <p:guide pos="2107"/>
        <p:guide pos="2138"/>
        <p:guide orient="horz" pos="3111"/>
        <p:guide orient="horz" pos="3113"/>
        <p:guide orient="horz" pos="3106"/>
        <p:guide orient="horz" pos="3108"/>
        <p:guide orient="horz" pos="3103"/>
        <p:guide orient="horz" pos="3105"/>
        <p:guide orient="horz" pos="3107"/>
        <p:guide pos="2103"/>
        <p:guide pos="2135"/>
        <p:guide pos="2088"/>
        <p:guide pos="2119"/>
        <p:guide orient="horz" pos="3116"/>
        <p:guide orient="horz" pos="3118"/>
        <p:guide orient="horz" pos="3115"/>
        <p:guide orient="horz" pos="3117"/>
        <p:guide orient="horz" pos="3110"/>
        <p:guide pos="2126"/>
        <p:guide pos="2158"/>
        <p:guide pos="2110"/>
        <p:guide pos="2142"/>
        <p:guide pos="2106"/>
        <p:guide pos="2139"/>
        <p:guide pos="2091"/>
        <p:guide pos="212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МТКБ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МТКБ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2597806592918218E-2"/>
                  <c:y val="-3.0183216662345518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26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C2B-4E77-85FF-1D97F5780B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7321984065262534E-2"/>
                  <c:y val="-3.5671074237317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FC2B-4E77-85FF-1D97F5780B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1494516482294464E-3"/>
                  <c:y val="-3.84150030248033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C2B-4E77-85FF-1D97F5780B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3.5671074237317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FC2B-4E77-85FF-1D97F5780B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ru-RU" sz="2000" b="1" i="0" u="none" strike="noStrike" kern="1200" spc="0" baseline="0">
                    <a:solidFill>
                      <a:srgbClr val="C00000"/>
                    </a:solidFill>
                    <a:latin typeface="Times New Roman" panose="02020603050405020304" pitchFamily="18" charset="0"/>
                    <a:ea typeface="+mj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Лист1!$A$6:$A$9</c:f>
              <c:strCache>
                <c:ptCount val="4"/>
                <c:pt idx="0">
                  <c:v>Қозғалыс жылдамдығы 
</c:v>
                </c:pt>
                <c:pt idx="1">
                  <c:v>Жарықтандыру құрылғысы
</c:v>
                </c:pt>
                <c:pt idx="2">
                  <c:v>Сақтандыру белдігі 
</c:v>
                </c:pt>
                <c:pt idx="3">
                  <c:v>Ұялы телефон пайдалану
</c:v>
                </c:pt>
              </c:strCache>
            </c:strRef>
          </c:cat>
          <c:val>
            <c:numRef>
              <c:f>Лист1!$B$6:$B$9</c:f>
              <c:numCache>
                <c:formatCode>General</c:formatCode>
                <c:ptCount val="4"/>
                <c:pt idx="0">
                  <c:v>3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C2B-4E77-85FF-1D97F5780B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17713576"/>
        <c:axId val="317708480"/>
        <c:axId val="0"/>
      </c:bar3DChart>
      <c:catAx>
        <c:axId val="317713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7708480"/>
        <c:crosses val="autoZero"/>
        <c:auto val="1"/>
        <c:lblAlgn val="ctr"/>
        <c:lblOffset val="100"/>
        <c:noMultiLvlLbl val="0"/>
      </c:catAx>
      <c:valAx>
        <c:axId val="3177084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17713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1855512955024802E-2"/>
          <c:y val="6.8303989732126119E-2"/>
          <c:w val="0.94814448704497534"/>
          <c:h val="0.84744587847074193"/>
        </c:manualLayout>
      </c:layout>
      <c:bar3DChart>
        <c:barDir val="col"/>
        <c:grouping val="clustered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5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5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80D-4C77-8964-A6BCFD77EFD2}"/>
              </c:ext>
            </c:extLst>
          </c:dPt>
          <c:dPt>
            <c:idx val="1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7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7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80D-4C77-8964-A6BCFD77EFD2}"/>
              </c:ext>
            </c:extLst>
          </c:dPt>
          <c:dPt>
            <c:idx val="2"/>
            <c:invertIfNegative val="0"/>
            <c:bubble3D val="0"/>
            <c:spPr>
              <a:gradFill rotWithShape="1">
                <a:gsLst>
                  <a:gs pos="0">
                    <a:schemeClr val="accent1">
                      <a:shade val="90000"/>
                      <a:shade val="51000"/>
                      <a:satMod val="130000"/>
                    </a:schemeClr>
                  </a:gs>
                  <a:gs pos="80000">
                    <a:schemeClr val="accent1">
                      <a:shade val="90000"/>
                      <a:shade val="93000"/>
                      <a:satMod val="130000"/>
                    </a:schemeClr>
                  </a:gs>
                  <a:gs pos="100000">
                    <a:schemeClr val="accent1">
                      <a:shade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80D-4C77-8964-A6BCFD77EFD2}"/>
              </c:ext>
            </c:extLst>
          </c:dPt>
          <c:dPt>
            <c:idx val="3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9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9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9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80D-4C77-8964-A6BCFD77EFD2}"/>
              </c:ext>
            </c:extLst>
          </c:dPt>
          <c:dPt>
            <c:idx val="4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7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7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7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80D-4C77-8964-A6BCFD77EFD2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tint val="50000"/>
                      <a:shade val="51000"/>
                      <a:satMod val="130000"/>
                    </a:schemeClr>
                  </a:gs>
                  <a:gs pos="80000">
                    <a:schemeClr val="accent1">
                      <a:tint val="50000"/>
                      <a:shade val="93000"/>
                      <a:satMod val="130000"/>
                    </a:schemeClr>
                  </a:gs>
                  <a:gs pos="100000">
                    <a:schemeClr val="accent1">
                      <a:tint val="50000"/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80D-4C77-8964-A6BCFD77EFD2}"/>
              </c:ext>
            </c:extLst>
          </c:dPt>
          <c:dLbls>
            <c:dLbl>
              <c:idx val="0"/>
              <c:layout>
                <c:manualLayout>
                  <c:x val="8.5784322003273367E-3"/>
                  <c:y val="-2.158895012935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980D-4C77-8964-A6BCFD77EFD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2254903143324758E-2"/>
                  <c:y val="-1.51122650905486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980D-4C77-8964-A6BCFD77EFD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2254903143324758E-2"/>
                  <c:y val="-1.0794475064677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980D-4C77-8964-A6BCFD77EFD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4705883771989711E-2"/>
                  <c:y val="-1.9430055116419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980D-4C77-8964-A6BCFD77EFD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0387953999104934E-2"/>
                  <c:y val="-2.4966672377160382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1800" dirty="0">
                        <a:solidFill>
                          <a:srgbClr val="FF0000"/>
                        </a:solidFill>
                      </a:rPr>
                      <a:t>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980D-4C77-8964-A6BCFD77EFD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2015 ж.</c:v>
                </c:pt>
                <c:pt idx="1">
                  <c:v>2016 ж.</c:v>
                </c:pt>
                <c:pt idx="2">
                  <c:v>2017 ж.</c:v>
                </c:pt>
                <c:pt idx="3">
                  <c:v>2018 ж.</c:v>
                </c:pt>
                <c:pt idx="4">
                  <c:v>2019 ж.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980D-4C77-8964-A6BCFD77EF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17708872"/>
        <c:axId val="317711224"/>
        <c:axId val="0"/>
      </c:bar3DChart>
      <c:catAx>
        <c:axId val="3177088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7711224"/>
        <c:crosses val="autoZero"/>
        <c:auto val="1"/>
        <c:lblAlgn val="ctr"/>
        <c:lblOffset val="100"/>
        <c:noMultiLvlLbl val="0"/>
      </c:catAx>
      <c:valAx>
        <c:axId val="3177112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1770887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r">
              <a:defRPr sz="1200"/>
            </a:lvl1pPr>
          </a:lstStyle>
          <a:p>
            <a:fld id="{449DA97F-A34D-4188-AAF5-DF0DA7C9917D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5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r">
              <a:defRPr sz="1200"/>
            </a:lvl1pPr>
          </a:lstStyle>
          <a:p>
            <a:fld id="{AF770061-3EAD-4B35-8931-2A7627BDCF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74755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/>
          <a:lstStyle>
            <a:lvl1pPr algn="r">
              <a:defRPr sz="1200"/>
            </a:lvl1pPr>
          </a:lstStyle>
          <a:p>
            <a:fld id="{452A507B-B0CD-4A02-AB9F-B12FC808E0B4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49" tIns="45425" rIns="90849" bIns="4542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849" tIns="45425" rIns="90849" bIns="45425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5" y="9371287"/>
            <a:ext cx="2918832" cy="493316"/>
          </a:xfrm>
          <a:prstGeom prst="rect">
            <a:avLst/>
          </a:prstGeom>
        </p:spPr>
        <p:txBody>
          <a:bodyPr vert="horz" lIns="90849" tIns="45425" rIns="90849" bIns="45425" rtlCol="0" anchor="b"/>
          <a:lstStyle>
            <a:lvl1pPr algn="r">
              <a:defRPr sz="1200"/>
            </a:lvl1pPr>
          </a:lstStyle>
          <a:p>
            <a:fld id="{8457BC41-3461-4122-9A56-E77CF121BA3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032105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3288" y="741363"/>
            <a:ext cx="4929187" cy="36972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08491"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6391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71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Ескертпе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27146" indent="-227146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(1 509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(1 895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</a:t>
            </a:r>
          </a:p>
          <a:p>
            <a:pPr marL="227146" indent="-227146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 «ЖАНАРЫС»-пен ЖҚҚ бойынша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жасалған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(647 дана) және ЖШС «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ZHAMAL-AI LTD» (584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дана). 2016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соңына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340 дана ЖҚҚ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алынып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таратылады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1 039 дана қыстық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киімдер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25.07.2016ж.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2017жылға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бойынша ЖҚҚ саны 828,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біздегі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сұраныс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саны 646.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айтқанда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салалық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нормаларға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сәйкес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қорғану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құралдарын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беру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Жұмысшыларға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суық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мезгіліне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қызметкерлерге 01.10.2016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15.10.16 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қызметкерлер жылы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етілетін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27146" indent="-227146"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«ZHAMAL-AI LTD»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ЖШС-мен ЖҚҚ жеткізу № 227-16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ұзақ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келісім-шарт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15.06.2016 жылы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бәтеңке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- 1697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- 657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61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жұбы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2017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Барлық КБ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31.08.2016 жылға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жазғы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аяқкиіммен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қамтамасыз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7146" indent="-227146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13.06.2016ж. тендер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өтпей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калды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28.07.2016ж. тендер қайта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жарияланды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ашылуы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16.08.2016ж.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шығаруға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10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шарт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45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дайындауға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жеткізуге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беріледі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Жеткізудің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мерзімі 17-ші қыркүйек.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Өтінім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бойынша 2 464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арнайы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аяқкиім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ішінде: 1 838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2016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626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- 1-тоқсан 2017 жылғы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7146" indent="-227146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467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3288" y="741363"/>
            <a:ext cx="4929187" cy="36972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Вместо ссылки </a:t>
            </a:r>
            <a:r>
              <a:rPr lang="en-US" b="1" dirty="0">
                <a:latin typeface="Verdana" pitchFamily="34" charset="0"/>
              </a:rPr>
              <a:t>www.blog.com</a:t>
            </a:r>
            <a:r>
              <a:rPr lang="uk-UA" b="1" dirty="0">
                <a:latin typeface="Verdana" pitchFamily="34" charset="0"/>
              </a:rPr>
              <a:t> </a:t>
            </a:r>
            <a:r>
              <a:rPr lang="uk-UA" dirty="0">
                <a:latin typeface="Verdana" pitchFamily="34" charset="0"/>
              </a:rPr>
              <a:t>тут и по </a:t>
            </a:r>
            <a:r>
              <a:rPr lang="uk-UA" dirty="0" err="1">
                <a:latin typeface="Verdana" pitchFamily="34" charset="0"/>
              </a:rPr>
              <a:t>всей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презентации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поставьте</a:t>
            </a:r>
            <a:r>
              <a:rPr lang="uk-UA" dirty="0">
                <a:latin typeface="Verdana" pitchFamily="34" charset="0"/>
              </a:rPr>
              <a:t> адрес </a:t>
            </a:r>
            <a:r>
              <a:rPr lang="uk-UA" dirty="0" err="1">
                <a:latin typeface="Verdana" pitchFamily="34" charset="0"/>
              </a:rPr>
              <a:t>своего</a:t>
            </a:r>
            <a:r>
              <a:rPr lang="uk-UA" dirty="0">
                <a:latin typeface="Verdana" pitchFamily="34" charset="0"/>
              </a:rPr>
              <a:t> </a:t>
            </a:r>
            <a:r>
              <a:rPr lang="uk-UA" dirty="0" err="1">
                <a:latin typeface="Verdana" pitchFamily="34" charset="0"/>
              </a:rPr>
              <a:t>веб-портфолио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094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89" name="Group 17"/>
          <p:cNvGrpSpPr>
            <a:grpSpLocks/>
          </p:cNvGrpSpPr>
          <p:nvPr/>
        </p:nvGrpSpPr>
        <p:grpSpPr bwMode="auto">
          <a:xfrm>
            <a:off x="-9525" y="2708279"/>
            <a:ext cx="9183688" cy="1501775"/>
            <a:chOff x="-23" y="1319"/>
            <a:chExt cx="5799" cy="946"/>
          </a:xfrm>
        </p:grpSpPr>
        <p:sp>
          <p:nvSpPr>
            <p:cNvPr id="3090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/>
              <a:ahLst/>
              <a:cxnLst>
                <a:cxn ang="0">
                  <a:pos x="6" y="454"/>
                </a:cxn>
                <a:cxn ang="0">
                  <a:pos x="355" y="454"/>
                </a:cxn>
                <a:cxn ang="0">
                  <a:pos x="757" y="1"/>
                </a:cxn>
                <a:cxn ang="0">
                  <a:pos x="2511" y="0"/>
                </a:cxn>
                <a:cxn ang="0">
                  <a:pos x="2646" y="144"/>
                </a:cxn>
                <a:cxn ang="0">
                  <a:pos x="5779" y="137"/>
                </a:cxn>
                <a:cxn ang="0">
                  <a:pos x="5779" y="772"/>
                </a:cxn>
                <a:cxn ang="0">
                  <a:pos x="2899" y="765"/>
                </a:cxn>
                <a:cxn ang="0">
                  <a:pos x="2757" y="946"/>
                </a:cxn>
                <a:cxn ang="0">
                  <a:pos x="1883" y="946"/>
                </a:cxn>
                <a:cxn ang="0">
                  <a:pos x="1663" y="687"/>
                </a:cxn>
                <a:cxn ang="0">
                  <a:pos x="0" y="687"/>
                </a:cxn>
                <a:cxn ang="0">
                  <a:pos x="35" y="480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77251" dir="4832261" algn="ctr" rotWithShape="0">
                <a:srgbClr val="000066">
                  <a:alpha val="19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3091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/>
              <a:ahLst/>
              <a:cxnLst>
                <a:cxn ang="0">
                  <a:pos x="0" y="455"/>
                </a:cxn>
                <a:cxn ang="0">
                  <a:pos x="369" y="454"/>
                </a:cxn>
                <a:cxn ang="0">
                  <a:pos x="776" y="0"/>
                </a:cxn>
                <a:cxn ang="0">
                  <a:pos x="2496" y="0"/>
                </a:cxn>
                <a:cxn ang="0">
                  <a:pos x="2632" y="136"/>
                </a:cxn>
                <a:cxn ang="0">
                  <a:pos x="5799" y="136"/>
                </a:cxn>
                <a:cxn ang="0">
                  <a:pos x="5788" y="727"/>
                </a:cxn>
                <a:cxn ang="0">
                  <a:pos x="2883" y="708"/>
                </a:cxn>
                <a:cxn ang="0">
                  <a:pos x="2747" y="895"/>
                </a:cxn>
                <a:cxn ang="0">
                  <a:pos x="1899" y="895"/>
                </a:cxn>
                <a:cxn ang="0">
                  <a:pos x="1681" y="635"/>
                </a:cxn>
                <a:cxn ang="0">
                  <a:pos x="7" y="635"/>
                </a:cxn>
                <a:cxn ang="0">
                  <a:pos x="7" y="454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1"/>
            <a:ext cx="1409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2000" b="1" dirty="0">
                <a:latin typeface="Verdana" pitchFamily="34" charset="0"/>
              </a:rPr>
              <a:t>ФОТО</a:t>
            </a:r>
            <a:endParaRPr lang="en-US" sz="2000" b="1" dirty="0">
              <a:latin typeface="Verdana" pitchFamily="34" charset="0"/>
            </a:endParaRPr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90" y="1700213"/>
            <a:ext cx="8137525" cy="792163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ru-RU" altLang="ko-KR"/>
              <a:t>Образец заголовка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ACE947-0179-40F8-9670-1714461EDE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89" indent="0">
              <a:buNone/>
              <a:defRPr sz="1800"/>
            </a:lvl2pPr>
            <a:lvl3pPr marL="914377" indent="0">
              <a:buNone/>
              <a:defRPr sz="1600"/>
            </a:lvl3pPr>
            <a:lvl4pPr marL="1371566" indent="0">
              <a:buNone/>
              <a:defRPr sz="1400"/>
            </a:lvl4pPr>
            <a:lvl5pPr marL="1828754" indent="0">
              <a:buNone/>
              <a:defRPr sz="1400"/>
            </a:lvl5pPr>
            <a:lvl6pPr marL="2285943" indent="0">
              <a:buNone/>
              <a:defRPr sz="1400"/>
            </a:lvl6pPr>
            <a:lvl7pPr marL="2743131" indent="0">
              <a:buNone/>
              <a:defRPr sz="1400"/>
            </a:lvl7pPr>
            <a:lvl8pPr marL="3200320" indent="0">
              <a:buNone/>
              <a:defRPr sz="1400"/>
            </a:lvl8pPr>
            <a:lvl9pPr marL="3657509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D924D-886A-4668-B5E6-2B5D01F68D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43027"/>
            <a:ext cx="4038600" cy="51371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14C77-0F69-42A6-83EF-0C0D1CAC9BB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48502-8CE0-4710-99AD-6D48358E671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7F7D-B395-4771-BE4E-FE32E7E767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B052-2527-4325-908A-76A546CDC8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585AF-9FB9-46D8-ADEA-086724F7CDD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448C6-721C-464C-86CA-A40CD5B6FF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0B768-17B7-4363-8402-490E3E397B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79442"/>
            <a:ext cx="2057400" cy="590073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79442"/>
            <a:ext cx="6019800" cy="59007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ПІБ, рік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05EB0-8EDF-49FF-BB84-D4CDDBD0B2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79437"/>
            <a:ext cx="7848600" cy="563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43027"/>
            <a:ext cx="8229600" cy="5137151"/>
          </a:xfrm>
        </p:spPr>
        <p:txBody>
          <a:bodyPr/>
          <a:lstStyle/>
          <a:p>
            <a:r>
              <a:rPr lang="ru-RU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010400" y="2889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91200" y="6537327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671888" y="6537327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70B291BA-8E09-4645-854F-3CDDB134E5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  <a:lum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" name="Freeform 16"/>
          <p:cNvSpPr>
            <a:spLocks/>
          </p:cNvSpPr>
          <p:nvPr/>
        </p:nvSpPr>
        <p:spPr bwMode="gray">
          <a:xfrm>
            <a:off x="1" y="360363"/>
            <a:ext cx="9148763" cy="900112"/>
          </a:xfrm>
          <a:custGeom>
            <a:avLst/>
            <a:gdLst/>
            <a:ahLst/>
            <a:cxnLst>
              <a:cxn ang="0">
                <a:pos x="0" y="368"/>
              </a:cxn>
              <a:cxn ang="0">
                <a:pos x="440" y="368"/>
              </a:cxn>
              <a:cxn ang="0">
                <a:pos x="777" y="0"/>
              </a:cxn>
              <a:cxn ang="0">
                <a:pos x="2162" y="0"/>
              </a:cxn>
              <a:cxn ang="0">
                <a:pos x="2265" y="116"/>
              </a:cxn>
              <a:cxn ang="0">
                <a:pos x="5756" y="112"/>
              </a:cxn>
              <a:cxn ang="0">
                <a:pos x="5763" y="567"/>
              </a:cxn>
              <a:cxn ang="0">
                <a:pos x="6" y="556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39" name="Freeform 15" descr="01b_img(Global Digtal Desigm(imageState)"/>
          <p:cNvSpPr>
            <a:spLocks/>
          </p:cNvSpPr>
          <p:nvPr/>
        </p:nvSpPr>
        <p:spPr bwMode="gray">
          <a:xfrm>
            <a:off x="-9525" y="336551"/>
            <a:ext cx="9182100" cy="838200"/>
          </a:xfrm>
          <a:custGeom>
            <a:avLst/>
            <a:gdLst/>
            <a:ahLst/>
            <a:cxnLst>
              <a:cxn ang="0">
                <a:pos x="449" y="370"/>
              </a:cxn>
              <a:cxn ang="0">
                <a:pos x="768" y="1"/>
              </a:cxn>
              <a:cxn ang="0">
                <a:pos x="2158" y="0"/>
              </a:cxn>
              <a:cxn ang="0">
                <a:pos x="2258" y="115"/>
              </a:cxn>
              <a:cxn ang="0">
                <a:pos x="5784" y="115"/>
              </a:cxn>
              <a:cxn ang="0">
                <a:pos x="5779" y="528"/>
              </a:cxn>
              <a:cxn ang="0">
                <a:pos x="0" y="519"/>
              </a:cxn>
              <a:cxn ang="0">
                <a:pos x="0" y="371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6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7"/>
            <a:ext cx="8229600" cy="513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r>
              <a:rPr lang="ru-RU"/>
              <a:t>www.blog.com</a:t>
            </a: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7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r>
              <a:rPr lang="uk-UA" dirty="0"/>
              <a:t>ПІБ, рік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7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fld id="{E1D3F185-9A76-4015-8A5F-1844EBC78D0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7"/>
            <a:ext cx="78486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189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377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566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754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891" indent="-342891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2971" indent="-228594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160" indent="-228594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349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537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726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914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103" indent="-228594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4297428" y="4725144"/>
            <a:ext cx="4679423" cy="1032421"/>
          </a:xfrm>
          <a:prstGeom prst="rect">
            <a:avLst/>
          </a:prstGeom>
        </p:spPr>
        <p:txBody>
          <a:bodyPr vert="horz" lIns="91417" tIns="45709" rIns="91417" bIns="45709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жылдың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атқарылған жұмыстар есебі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188640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фыфывфывфывфывф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404664"/>
            <a:ext cx="6048672" cy="230425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111" y="1330104"/>
            <a:ext cx="6285154" cy="370704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kk-KZ" sz="1814" b="1" dirty="0">
                <a:ln w="0"/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 беруші мекемелер бойынша табыс көлемі </a:t>
            </a:r>
            <a:endParaRPr lang="ru-RU" sz="1814" b="1" dirty="0">
              <a:ln w="0"/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28384" y="1591805"/>
            <a:ext cx="831127" cy="253019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00167" y="1395170"/>
            <a:ext cx="1827552" cy="335029"/>
          </a:xfrm>
          <a:prstGeom prst="rect">
            <a:avLst/>
          </a:prstGeom>
          <a:noFill/>
        </p:spPr>
        <p:txBody>
          <a:bodyPr wrap="square" lIns="82932" tIns="41466" rIns="82932" bIns="41466" rtlCol="0">
            <a:spAutoFit/>
          </a:bodyPr>
          <a:lstStyle/>
          <a:p>
            <a:endParaRPr lang="ru-RU" sz="1633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D71D027A-80CD-4993-A283-395798F72E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941759"/>
              </p:ext>
            </p:extLst>
          </p:nvPr>
        </p:nvGraphicFramePr>
        <p:xfrm>
          <a:off x="179512" y="1906168"/>
          <a:ext cx="8784974" cy="4763194"/>
        </p:xfrm>
        <a:graphic>
          <a:graphicData uri="http://schemas.openxmlformats.org/drawingml/2006/table">
            <a:tbl>
              <a:tblPr/>
              <a:tblGrid>
                <a:gridCol w="923421">
                  <a:extLst>
                    <a:ext uri="{9D8B030D-6E8A-4147-A177-3AD203B41FA5}">
                      <a16:colId xmlns:a16="http://schemas.microsoft.com/office/drawing/2014/main" xmlns="" val="3849852326"/>
                    </a:ext>
                  </a:extLst>
                </a:gridCol>
                <a:gridCol w="4155393">
                  <a:extLst>
                    <a:ext uri="{9D8B030D-6E8A-4147-A177-3AD203B41FA5}">
                      <a16:colId xmlns:a16="http://schemas.microsoft.com/office/drawing/2014/main" xmlns="" val="1518727782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4154308264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3011698903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1660913282"/>
                    </a:ext>
                  </a:extLst>
                </a:gridCol>
                <a:gridCol w="926540">
                  <a:extLst>
                    <a:ext uri="{9D8B030D-6E8A-4147-A177-3AD203B41FA5}">
                      <a16:colId xmlns:a16="http://schemas.microsoft.com/office/drawing/2014/main" xmlns="" val="3230615492"/>
                    </a:ext>
                  </a:extLst>
                </a:gridCol>
              </a:tblGrid>
              <a:tr h="251203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Көрсеткіш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атауы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жыл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ауытқуы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-/+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Орынд.,  % 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3863054"/>
                  </a:ext>
                </a:extLst>
              </a:tr>
              <a:tr h="49274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жоспар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нақты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3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3356568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«ОТК»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117" marR="9117" marT="9117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61223513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МаңғыстауМұнайГаз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АҚ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8 492 212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8 444 435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-47 777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2939713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</a:t>
                      </a: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1 052 832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1 119 205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66 373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8630615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«Oil Services Company» 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2 193 571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2 227 166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33 594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678625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Мангистауэнергомунай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150 993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154 876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3883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4388835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«Мунайтелеком»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31 599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27 213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-4 387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66345147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да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қосымша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мекемелер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1 054 801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1 048 569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-6 232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0978924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12 976 007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13 021 463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45 455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47328914"/>
                  </a:ext>
                </a:extLst>
              </a:tr>
              <a:tr h="251203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соның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ішінде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МТКБ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4345544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«МаңғыстауМұнайГаз» АҚ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641 789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711 372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69 583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1633383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«О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il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onstruction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</a:t>
                      </a:r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23 183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17 617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-5 566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61683190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«Oil Services Company» </a:t>
                      </a:r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547 710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561 681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13 971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2897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«Мангистауэнергомунай»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61 655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61 928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4865235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«Мунайтелеком» ЖШС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7 450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9 612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2162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91231996"/>
                  </a:ext>
                </a:extLst>
              </a:tr>
              <a:tr h="251203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Басқа да қосымша мекемелер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219 354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283 467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64 113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05156208"/>
                  </a:ext>
                </a:extLst>
              </a:tr>
              <a:tr h="25120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Барлығы: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1 501 141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1 645 677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144 536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06979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546313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869435" y="1359151"/>
            <a:ext cx="5967410" cy="413665"/>
          </a:xfrm>
          <a:prstGeom prst="rect">
            <a:avLst/>
          </a:prstGeom>
        </p:spPr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18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Табыс пен шығындар</a:t>
            </a:r>
            <a:endParaRPr lang="kk-KZ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79240" y="887483"/>
            <a:ext cx="1041890" cy="307201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52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547664" y="537693"/>
            <a:ext cx="7274565" cy="5870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2932" tIns="41466" rIns="82932" bIns="41466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pPr algn="r">
              <a:lnSpc>
                <a:spcPct val="100000"/>
              </a:lnSpc>
            </a:pPr>
            <a:r>
              <a:rPr lang="kk-KZ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  <a:endParaRPr lang="ru-RU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84368" y="1591805"/>
            <a:ext cx="1009894" cy="299185"/>
          </a:xfrm>
          <a:prstGeom prst="rect">
            <a:avLst/>
          </a:prstGeom>
          <a:noFill/>
        </p:spPr>
        <p:txBody>
          <a:bodyPr wrap="none" lIns="82932" tIns="41466" rIns="82932" bIns="41466" rtlCol="0">
            <a:spAutoFit/>
          </a:bodyPr>
          <a:lstStyle/>
          <a:p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5332FA7A-405E-4899-850A-F1F28EC31E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769964"/>
              </p:ext>
            </p:extLst>
          </p:nvPr>
        </p:nvGraphicFramePr>
        <p:xfrm>
          <a:off x="325311" y="2060848"/>
          <a:ext cx="8568951" cy="3808047"/>
        </p:xfrm>
        <a:graphic>
          <a:graphicData uri="http://schemas.openxmlformats.org/drawingml/2006/table">
            <a:tbl>
              <a:tblPr/>
              <a:tblGrid>
                <a:gridCol w="4782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5012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7833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9792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64807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 қ/с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Көрсеткіш атауы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2019 жыл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ауытқуы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3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-/+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Орынд.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6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5B1B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жоспар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нақты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3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5940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Жалпы табыс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13 361 415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13 426 579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65 164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803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- соның ішінде МТКБ бойынша: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1 501 140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1 645 676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144 535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079210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Жалпы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шығын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,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соның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ішінде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13 001 538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12 996 618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-4 920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Сатылған өнімдердің және көрсетілген қызметтердің өзіндік құны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11 826 602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11 928 648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102 046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7965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2.1.1.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- соның ішінде МТКБ бойынша: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2 415 211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2 577 028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161 818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37063823"/>
                  </a:ext>
                </a:extLst>
              </a:tr>
              <a:tr h="42380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Жалпы және әкімшілік шығындары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706 090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582 754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-123 336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828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Жалпы</a:t>
                      </a:r>
                      <a:r>
                        <a:rPr lang="ru-RU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пайда</a:t>
                      </a:r>
                      <a:endParaRPr lang="ru-RU" sz="13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359 877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429 960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70 083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- </a:t>
                      </a:r>
                      <a:r>
                        <a:rPr lang="ru-RU" sz="13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соның</a:t>
                      </a:r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3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ішінде</a:t>
                      </a:r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МТКБ </a:t>
                      </a:r>
                      <a:r>
                        <a:rPr lang="ru-RU" sz="1300" b="0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бойынша</a:t>
                      </a:r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-914 070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-931 353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-17 282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3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528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10473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873268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323528" y="1772816"/>
            <a:ext cx="8568952" cy="489654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КӨЛІКТІ ЖҮРГІЗУ </a:t>
            </a:r>
          </a:p>
          <a:p>
            <a:pPr algn="ctr"/>
            <a:r>
              <a:rPr lang="ru-RU" dirty="0" err="1"/>
              <a:t>КеЗІНДеГІ</a:t>
            </a:r>
            <a:r>
              <a:rPr lang="ru-RU" dirty="0"/>
              <a:t> ҚАУІПСІЗДІК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-35497" y="477518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0"/>
            <a:ext cx="1440285" cy="548680"/>
          </a:xfrm>
          <a:prstGeom prst="rect">
            <a:avLst/>
          </a:prstGeom>
        </p:spPr>
      </p:pic>
      <p:pic>
        <p:nvPicPr>
          <p:cNvPr id="2051" name="Picture 3" descr="C:\Users\User\Desktop\Новая папка\Безымянный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729763"/>
            <a:ext cx="7056784" cy="329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3608" y="2132856"/>
            <a:ext cx="1508261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Жұмысқа дайын болу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71800" y="2042264"/>
            <a:ext cx="169269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Әрқашан жүргізу кезіндегі қауіпсіздікті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6216" y="5879013"/>
            <a:ext cx="172819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Жүк көтеру операциалары кезіндегі кауіпсіздік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2190" y="587727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Биіктікте жұмыс жасау кезінде өзіңізді құлаудан сақтаңыз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259632" y="126876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>
                <a:solidFill>
                  <a:schemeClr val="accent4"/>
                </a:solidFill>
                <a:latin typeface="Times New Roman"/>
              </a:rPr>
              <a:t>«</a:t>
            </a:r>
            <a:r>
              <a:rPr lang="kk-KZ" b="1" dirty="0">
                <a:solidFill>
                  <a:schemeClr val="accent4"/>
                </a:solidFill>
                <a:latin typeface="Times New Roman"/>
              </a:rPr>
              <a:t>Алтын қағидалар»</a:t>
            </a:r>
            <a:endParaRPr lang="ru-RU" b="1" dirty="0">
              <a:solidFill>
                <a:schemeClr val="accent4"/>
              </a:solidFill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55976" y="1859947"/>
            <a:ext cx="2051721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Қауіптілігі жоғары жұмыстар тек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қолданыстағы наряд-рұқсаттармен </a:t>
            </a:r>
          </a:p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ғана жүргізілуі тиіс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28184" y="1844824"/>
            <a:ext cx="216024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 бастар алдында ажыратуды тексеріңіз және көрсетілген жеке қорғаныс құралдарын пайдаланыңыздар 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43608" y="5879012"/>
            <a:ext cx="179181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Тұйық кеңестікте кірер алдында рұқсат алыңыз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65914" y="5838363"/>
            <a:ext cx="1791818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k-KZ" sz="1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Қозғалыстағы жабдықтан кауіпсіз арақашықтықта болыңыз 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93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5635" y="1393612"/>
            <a:ext cx="84352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kk-KZ" b="1" dirty="0" smtClean="0">
                <a:solidFill>
                  <a:schemeClr val="tx2"/>
                </a:solidFill>
                <a:latin typeface="Times New Roman"/>
              </a:rPr>
              <a:t>«</a:t>
            </a:r>
            <a:r>
              <a:rPr lang="kk-KZ" b="1" dirty="0">
                <a:solidFill>
                  <a:schemeClr val="tx2"/>
                </a:solidFill>
                <a:latin typeface="Times New Roman"/>
              </a:rPr>
              <a:t>ОТК» ЖШС </a:t>
            </a:r>
            <a:r>
              <a:rPr lang="kk-KZ" b="1" dirty="0" smtClean="0">
                <a:solidFill>
                  <a:schemeClr val="tx2"/>
                </a:solidFill>
                <a:latin typeface="Times New Roman"/>
              </a:rPr>
              <a:t>қызметкерлерін </a:t>
            </a:r>
            <a:r>
              <a:rPr lang="kk-KZ" b="1" dirty="0">
                <a:solidFill>
                  <a:schemeClr val="tx2"/>
                </a:solidFill>
                <a:latin typeface="Times New Roman"/>
              </a:rPr>
              <a:t>2019 жыл бойынша</a:t>
            </a:r>
            <a:r>
              <a:rPr lang="kk-KZ" b="1" dirty="0" smtClean="0">
                <a:solidFill>
                  <a:schemeClr val="tx2"/>
                </a:solidFill>
                <a:latin typeface="Times New Roman"/>
              </a:rPr>
              <a:t> </a:t>
            </a:r>
            <a:r>
              <a:rPr lang="kk-KZ" b="1" dirty="0">
                <a:solidFill>
                  <a:schemeClr val="tx2"/>
                </a:solidFill>
                <a:latin typeface="Times New Roman"/>
              </a:rPr>
              <a:t>арнайы </a:t>
            </a:r>
          </a:p>
          <a:p>
            <a:pPr algn="ctr" fontAlgn="b"/>
            <a:r>
              <a:rPr lang="kk-KZ" b="1" dirty="0">
                <a:solidFill>
                  <a:schemeClr val="tx2"/>
                </a:solidFill>
                <a:latin typeface="Times New Roman"/>
              </a:rPr>
              <a:t>киіммен және аяқ киіммен қамтамасыз ету туралы ақпарат</a:t>
            </a:r>
            <a:endParaRPr lang="ru-RU" b="1" dirty="0">
              <a:solidFill>
                <a:schemeClr val="tx2"/>
              </a:solidFill>
              <a:latin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62430"/>
              </p:ext>
            </p:extLst>
          </p:nvPr>
        </p:nvGraphicFramePr>
        <p:xfrm>
          <a:off x="405634" y="2348880"/>
          <a:ext cx="8435281" cy="3885747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38895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091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3660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64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k-KZ" sz="2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Жеке</a:t>
                      </a:r>
                      <a:r>
                        <a:rPr lang="kk-KZ" sz="20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қорғаныс құралдарының (ЖҚҚ) атауы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k-KZ" sz="2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МТКБ бойынша </a:t>
                      </a:r>
                    </a:p>
                    <a:p>
                      <a:pPr algn="ctr" fontAlgn="ctr"/>
                      <a:r>
                        <a:rPr lang="kk-KZ" sz="20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ЖҚҚ саны</a:t>
                      </a:r>
                      <a:endParaRPr lang="kk-KZ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51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</a:t>
                      </a:r>
                      <a:r>
                        <a:rPr lang="ru-RU" sz="20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нақты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02976">
                <a:tc>
                  <a:txBody>
                    <a:bodyPr/>
                    <a:lstStyle/>
                    <a:p>
                      <a:pPr marL="144000" algn="l" fontAlgn="b"/>
                      <a:r>
                        <a:rPr lang="kk-KZ" sz="20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киім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023" marR="6023" marT="6023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</a:t>
                      </a: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</a:t>
                      </a:r>
                    </a:p>
                  </a:txBody>
                  <a:tcPr marL="5040" marR="5040" marT="5040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004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2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</a:t>
                      </a:r>
                      <a:r>
                        <a:rPr lang="kk-KZ" sz="20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арнайы киім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b"/>
                      <a:r>
                        <a:rPr lang="ru-RU" sz="2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жаздық арнайы </a:t>
                      </a:r>
                      <a:r>
                        <a:rPr lang="ru-RU" sz="2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2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</a:t>
                      </a:r>
                    </a:p>
                  </a:txBody>
                  <a:tcPr marL="6023" marR="6023" marT="60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</a:t>
                      </a:r>
                    </a:p>
                  </a:txBody>
                  <a:tcPr marL="6023" marR="6023" marT="6023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01117">
                <a:tc>
                  <a:txBody>
                    <a:bodyPr/>
                    <a:lstStyle/>
                    <a:p>
                      <a:pPr marL="144000" algn="l" fontAlgn="ctr"/>
                      <a:r>
                        <a:rPr lang="ru-RU" sz="2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қыстық арнайы </a:t>
                      </a:r>
                      <a:r>
                        <a:rPr lang="ru-RU" sz="2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аяқ</a:t>
                      </a:r>
                      <a:r>
                        <a:rPr lang="ru-RU" sz="20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киім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40" marR="5040" marT="50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670" marR="4670" marT="46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670" marR="4670" marT="4670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7393343"/>
      </p:ext>
    </p:extLst>
  </p:cSld>
  <p:clrMapOvr>
    <a:masterClrMapping/>
  </p:clrMapOvr>
  <p:transition spd="slow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516" y="1308718"/>
            <a:ext cx="8712968" cy="83545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Жол көлік оқиғаларының 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салыстырмалы көрсеткіштері  2016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ж.ж.</a:t>
            </a:r>
          </a:p>
          <a:p>
            <a:pPr marL="0" indent="0" algn="ctr">
              <a:buNone/>
            </a:pP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endParaRPr lang="ru-RU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xmlns="" id="{6C9DB304-9B91-4042-8358-0322B1EC4F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492299"/>
              </p:ext>
            </p:extLst>
          </p:nvPr>
        </p:nvGraphicFramePr>
        <p:xfrm>
          <a:off x="215516" y="2204863"/>
          <a:ext cx="8745550" cy="3779021"/>
        </p:xfrm>
        <a:graphic>
          <a:graphicData uri="http://schemas.openxmlformats.org/drawingml/2006/table">
            <a:tbl>
              <a:tblPr firstRow="1" firstCol="1" lastRow="1">
                <a:tableStyleId>{3B4B98B0-60AC-42C2-AFA5-B58CD77FA1E5}</a:tableStyleId>
              </a:tblPr>
              <a:tblGrid>
                <a:gridCol w="19082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481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85249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852495">
                  <a:extLst>
                    <a:ext uri="{9D8B030D-6E8A-4147-A177-3AD203B41FA5}">
                      <a16:colId xmlns:a16="http://schemas.microsoft.com/office/drawing/2014/main" xmlns="" val="589835008"/>
                    </a:ext>
                  </a:extLst>
                </a:gridCol>
              </a:tblGrid>
              <a:tr h="2012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Оқиғалар түрлері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0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20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00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Соқтығысу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39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Тұрған көлікке соқтығысу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22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Аударылу 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935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Басқалары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783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 МТКБ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8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2921676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268760"/>
            <a:ext cx="7886700" cy="376360"/>
          </a:xfrm>
        </p:spPr>
        <p:txBody>
          <a:bodyPr>
            <a:noAutofit/>
          </a:bodyPr>
          <a:lstStyle/>
          <a:p>
            <a:pPr algn="ctr"/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жылғы ж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қозғалыс ережесін бұзу жөнінде мәлімет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-1" y="456784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059B3F8B-772D-466A-AFBE-C82B4B1781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8623984"/>
              </p:ext>
            </p:extLst>
          </p:nvPr>
        </p:nvGraphicFramePr>
        <p:xfrm>
          <a:off x="683568" y="1700808"/>
          <a:ext cx="8064896" cy="462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74057613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2" y="1248026"/>
            <a:ext cx="9144001" cy="7912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жазатайым </a:t>
            </a:r>
          </a:p>
          <a:p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оқиғаларға сараптама жасау диаграммасы 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-201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kk-KZ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жж.)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548680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Мекемедегі өндірістік жарақат пен кәсіби ауруларға талдау жасау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038668370"/>
              </p:ext>
            </p:extLst>
          </p:nvPr>
        </p:nvGraphicFramePr>
        <p:xfrm>
          <a:off x="140520" y="2204864"/>
          <a:ext cx="875196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117702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-108520" y="1484600"/>
            <a:ext cx="9144001" cy="3807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ж 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</a:t>
            </a:r>
            <a:r>
              <a:rPr lang="ru-RU" sz="1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555776" y="476958"/>
            <a:ext cx="5292080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Өндірістік-экономикалық көрсеткіштер, </a:t>
            </a:r>
          </a:p>
          <a:p>
            <a:r>
              <a:rPr lang="kk-KZ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инвестициялық  жоспарлар туралы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0"/>
            <a:ext cx="1890210" cy="720080"/>
          </a:xfrm>
          <a:prstGeom prst="rect">
            <a:avLst/>
          </a:prstGeom>
        </p:spPr>
      </p:pic>
      <p:graphicFrame>
        <p:nvGraphicFramePr>
          <p:cNvPr id="12" name="Таблица 11">
            <a:extLst>
              <a:ext uri="{FF2B5EF4-FFF2-40B4-BE49-F238E27FC236}">
                <a16:creationId xmlns:a16="http://schemas.microsoft.com/office/drawing/2014/main" xmlns="" id="{60971D60-6087-4D20-8010-23DA63DAAD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672452"/>
              </p:ext>
            </p:extLst>
          </p:nvPr>
        </p:nvGraphicFramePr>
        <p:xfrm>
          <a:off x="179512" y="1916832"/>
          <a:ext cx="8784978" cy="3471435"/>
        </p:xfrm>
        <a:graphic>
          <a:graphicData uri="http://schemas.openxmlformats.org/drawingml/2006/table">
            <a:tbl>
              <a:tblPr firstRow="1" lastRow="1">
                <a:tableStyleId>{5C22544A-7EE6-4342-B048-85BDC9FD1C3A}</a:tableStyleId>
              </a:tblPr>
              <a:tblGrid>
                <a:gridCol w="2860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174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9883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05264"/>
                <a:gridCol w="11943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4878"/>
                <a:gridCol w="100811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080122"/>
              </a:tblGrid>
              <a:tr h="23843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Көрсеткіштер атауы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k-KZ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kk-KZ" dirty="0" smtClean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%,</a:t>
                      </a:r>
                      <a:r>
                        <a:rPr lang="ru-RU" sz="18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u="none" strike="noStrike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қаражат</a:t>
                      </a:r>
                      <a:r>
                        <a:rPr lang="ru-RU" sz="1800" b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u="none" strike="noStrike" baseline="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көлемі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%,</a:t>
                      </a:r>
                    </a:p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саны</a:t>
                      </a:r>
                      <a:endParaRPr lang="ru-RU" sz="1800" b="0" i="0" u="none" strike="noStrike" dirty="0" smtClean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365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60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60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тг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6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саны, дана</a:t>
                      </a:r>
                      <a:endParaRPr lang="ru-RU" sz="16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fontAlgn="ctr" latinLnBrk="0" hangingPunct="1"/>
                      <a:r>
                        <a:rPr lang="ru-RU" sz="1600" u="none" strike="noStrike" kern="1200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lang="ru-RU" sz="16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u="none" strike="noStrike" kern="120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тг</a:t>
                      </a:r>
                      <a:endParaRPr lang="ru-RU" sz="160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fontAlgn="ctr" latinLnBrk="0" hangingPunct="1"/>
                      <a:r>
                        <a:rPr lang="kk-KZ" sz="16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саны, дана </a:t>
                      </a:r>
                      <a:endParaRPr lang="ru-RU" sz="160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Автошиналар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62 196 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729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51 680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729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en-US" sz="1800" b="0" i="0" u="none" strike="noStrike" dirty="0" smtClean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Қосалқы бөлшектер және </a:t>
                      </a:r>
                      <a:r>
                        <a:rPr lang="ru-RU" sz="180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материалдар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192 678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185 018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Жанар-</a:t>
                      </a:r>
                      <a:r>
                        <a:rPr lang="ru-RU" sz="1800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жағармай</a:t>
                      </a:r>
                      <a:r>
                        <a:rPr lang="ru-RU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материалдары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302 377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282 322</a:t>
                      </a: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93%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93007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БАРЛЫҒЫ: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557 251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519 020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93%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35" marR="6235" marT="62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5536" y="5589240"/>
            <a:ext cx="7632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k-KZ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Ескерту</a:t>
            </a:r>
            <a:r>
              <a:rPr lang="kk-KZ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</a:t>
            </a:r>
            <a:r>
              <a:rPr lang="ru-RU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нақты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орындалып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қамтамасыз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етілді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Сатып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кезінде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ашық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тендер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төмендеу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есебінен</a:t>
            </a:r>
            <a:r>
              <a:rPr lang="ru-RU" sz="16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қаражат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үнемделді</a:t>
            </a:r>
            <a:r>
              <a:rPr lang="ru-RU" sz="1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381837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734958" y="1293947"/>
            <a:ext cx="7904634" cy="406861"/>
          </a:xfrm>
          <a:prstGeom prst="rect">
            <a:avLst/>
          </a:prstGeom>
        </p:spPr>
        <p:txBody>
          <a:bodyPr vert="horz" lIns="80145" tIns="40073" rIns="80145" bIns="40073" rtlCol="0" anchor="b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ctr"/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Марапаттау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тәртіптік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жаза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қолданылғаны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жөніндегі</a:t>
            </a:r>
            <a:r>
              <a:rPr lang="ru-RU" sz="1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мәліметтер</a:t>
            </a:r>
            <a:endParaRPr lang="ru-RU" sz="1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102553" y="450385"/>
            <a:ext cx="9041448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 ету барысында оң нәтиже көрсеткен қызметкерлерді және өндіріс көрсеткіштері бойынша  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ерекшеленген құрылымдық бөлімшелерді атау арқылы еңбек тәртібі жағдайын талдау,</a:t>
            </a:r>
          </a:p>
          <a:p>
            <a:pPr algn="r"/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сондай-ақ тәртіптік жазаға тартылған қызметкерлердің сандық көрсеткішін атау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9C96BCAD-1ADA-499F-A06B-7F630751B3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76870"/>
              </p:ext>
            </p:extLst>
          </p:nvPr>
        </p:nvGraphicFramePr>
        <p:xfrm>
          <a:off x="308934" y="1972894"/>
          <a:ext cx="8524818" cy="1644998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75606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349997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k-KZ" sz="18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ж.</a:t>
                      </a:r>
                      <a:r>
                        <a:rPr lang="kk-KZ" sz="1800" b="1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марапатталған қызметкерлер саны және марапат түрлері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8915"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«ҚМГ» ҰК</a:t>
                      </a:r>
                      <a:r>
                        <a:rPr lang="ru-RU" sz="18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АҚ</a:t>
                      </a:r>
                      <a:endParaRPr lang="ru-RU" dirty="0"/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Энергетика </a:t>
                      </a:r>
                      <a:r>
                        <a:rPr lang="ru-RU" sz="18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министрлігі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Маңғыстау</a:t>
                      </a:r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облысы</a:t>
                      </a:r>
                      <a:r>
                        <a:rPr lang="ru-RU" sz="1800" b="1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u="none" strike="noStrike" baseline="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әкімі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«ОТК» ЖШС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6086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xmlns="" id="{CA91F213-485A-4134-8DD0-AEBB0D761B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8025400"/>
              </p:ext>
            </p:extLst>
          </p:nvPr>
        </p:nvGraphicFramePr>
        <p:xfrm>
          <a:off x="309591" y="4077072"/>
          <a:ext cx="8524818" cy="1689269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17560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32048">
                <a:tc gridSpan="5">
                  <a:txBody>
                    <a:bodyPr/>
                    <a:lstStyle/>
                    <a:p>
                      <a:pPr algn="ctr"/>
                      <a:r>
                        <a:rPr lang="kk-KZ" b="1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ж. тәртіптік жазаға тартылған қызметкерлер саны және тәртіптік жаза түрлері</a:t>
                      </a:r>
                      <a:endParaRPr lang="ru-RU" b="1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Ескерту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Сөгіс 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Қатаң сөгіс</a:t>
                      </a:r>
                      <a:endParaRPr lang="ru-RU" sz="18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 шартын бұзу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6132"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20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ru-RU" sz="20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62" marR="6062" marT="64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20385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79513" y="1341387"/>
            <a:ext cx="878497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</a:t>
            </a:r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Қызметкерлердің</a:t>
            </a:r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мамандықтарын</a:t>
            </a:r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eaLnBrk="1" hangingPunct="1"/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көтеру</a:t>
            </a:r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даярлау</a:t>
            </a:r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жөніндегі</a:t>
            </a:r>
            <a:r>
              <a:rPr lang="ru-RU" altLang="ru-RU" b="1" dirty="0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err="1">
                <a:solidFill>
                  <a:srgbClr val="17375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мәлімет</a:t>
            </a:r>
            <a:endParaRPr lang="ru-RU" altLang="ru-RU" b="1" dirty="0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382867"/>
            <a:ext cx="1890210" cy="72008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2915816" y="404664"/>
            <a:ext cx="6287461" cy="791242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Қызметкерлерді оқыту, біліктілігін көтеру, жұмысшы мамандықтарындағы қызметкерлерді даярлау және қайта даярлау туралы</a:t>
            </a:r>
          </a:p>
        </p:txBody>
      </p:sp>
      <p:graphicFrame>
        <p:nvGraphicFramePr>
          <p:cNvPr id="7" name="Объект 8">
            <a:extLst>
              <a:ext uri="{FF2B5EF4-FFF2-40B4-BE49-F238E27FC236}">
                <a16:creationId xmlns:a16="http://schemas.microsoft.com/office/drawing/2014/main" xmlns="" id="{8933DC43-FEFC-4752-8622-D0365F59F9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1266803"/>
              </p:ext>
            </p:extLst>
          </p:nvPr>
        </p:nvGraphicFramePr>
        <p:xfrm>
          <a:off x="159942" y="2226158"/>
          <a:ext cx="8784978" cy="4170879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4955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0216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3124">
                  <a:extLst>
                    <a:ext uri="{9D8B030D-6E8A-4147-A177-3AD203B41FA5}">
                      <a16:colId xmlns:a16="http://schemas.microsoft.com/office/drawing/2014/main" xmlns="" val="2447345503"/>
                    </a:ext>
                  </a:extLst>
                </a:gridCol>
                <a:gridCol w="1660513">
                  <a:extLst>
                    <a:ext uri="{9D8B030D-6E8A-4147-A177-3AD203B41FA5}">
                      <a16:colId xmlns:a16="http://schemas.microsoft.com/office/drawing/2014/main" xmlns="" val="2548177465"/>
                    </a:ext>
                  </a:extLst>
                </a:gridCol>
                <a:gridCol w="135860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8503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809187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kumimoji="0" lang="kk-KZ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қ/с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Оқудың түрлері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жылдың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жылды</a:t>
                      </a:r>
                      <a:r>
                        <a:rPr kumimoji="0" lang="kk-KZ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есебіне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kumimoji="0" lang="kk-KZ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 ішінде 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МТКБ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r>
                        <a:rPr kumimoji="0" 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атқарылғаны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92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kumimoji="0" lang="en-US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тенге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Оқытылғандардың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саны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3176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Серіктестік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r>
                        <a:rPr kumimoji="0" lang="ru-RU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2 785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1 219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368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8032">
                <a:tc gridSpan="6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Соның ішінде: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2137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4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Өнеркәсіптік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қауіпсіздік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өрт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қауіпсіздігі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талаптары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бойынша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1 597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1 157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2511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қызметкерлерінің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біліктілігін</a:t>
                      </a:r>
                      <a:r>
                        <a:rPr kumimoji="0" lang="ru-RU" sz="160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ru-RU" sz="160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арттыру</a:t>
                      </a:r>
                      <a:endParaRPr kumimoji="0" 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1 188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kumimoji="0" 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kk-KZ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1436" marR="91436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8448416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504" y="1294269"/>
            <a:ext cx="8937744" cy="355946"/>
          </a:xfrm>
          <a:prstGeom prst="rect">
            <a:avLst/>
          </a:prstGeom>
        </p:spPr>
        <p:txBody>
          <a:bodyPr wrap="square" lIns="78183" tIns="39092" rIns="78183" bIns="39092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Жаз мезгілінде мектеп жасындағы балалардың сауықтыру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кешендерінде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демалуы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8795" y="1729463"/>
            <a:ext cx="8262475" cy="355305"/>
          </a:xfrm>
          <a:prstGeom prst="rect">
            <a:avLst/>
          </a:prstGeom>
          <a:noFill/>
        </p:spPr>
        <p:txBody>
          <a:bodyPr wrap="square" lIns="78183" tIns="39092" rIns="78183" bIns="39092" rtlCol="0">
            <a:spAutoFit/>
          </a:bodyPr>
          <a:lstStyle/>
          <a:p>
            <a:pPr algn="ctr"/>
            <a:r>
              <a:rPr lang="ru-RU" sz="179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«Тау-</a:t>
            </a:r>
            <a:r>
              <a:rPr lang="ru-RU" sz="1796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тұран</a:t>
            </a:r>
            <a:r>
              <a:rPr lang="ru-RU" sz="179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96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лагері</a:t>
            </a:r>
            <a:r>
              <a:rPr lang="ru-RU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kk-KZ" sz="1796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Алматы қаласы</a:t>
            </a:r>
            <a:endParaRPr lang="ru-RU" sz="1796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638709"/>
              </p:ext>
            </p:extLst>
          </p:nvPr>
        </p:nvGraphicFramePr>
        <p:xfrm>
          <a:off x="427100" y="4921364"/>
          <a:ext cx="8212631" cy="1245268"/>
        </p:xfrm>
        <a:graphic>
          <a:graphicData uri="http://schemas.openxmlformats.org/drawingml/2006/table">
            <a:tbl>
              <a:tblPr firstRow="1" lastRow="1">
                <a:tableStyleId>{9D7B26C5-4107-4FEC-AEDC-1716B250A1EF}</a:tableStyleId>
              </a:tblPr>
              <a:tblGrid>
                <a:gridCol w="4073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054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42343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6546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Құрылымдық бөлімше</a:t>
                      </a:r>
                      <a:endParaRPr lang="ru-RU" sz="1600" b="1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Жолдама саны барлығы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Бағасы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сомасы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3044"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МТКБ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180,00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14 400 000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03044"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Әкімшілік басқармасы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180,00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0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1800,000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27147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Барлығы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k-KZ" sz="16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16 200 000</a:t>
                      </a:r>
                    </a:p>
                  </a:txBody>
                  <a:tcPr marL="6517" marR="6517" marT="651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14" name="Заголовок 1"/>
          <p:cNvSpPr txBox="1">
            <a:spLocks/>
          </p:cNvSpPr>
          <p:nvPr/>
        </p:nvSpPr>
        <p:spPr>
          <a:xfrm>
            <a:off x="827585" y="548680"/>
            <a:ext cx="8064896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 (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қызметкерді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қормен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жұмысты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және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әлеуметтік-тұрмыстық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корпоративті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шаралар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өткізу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туралы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9" y="116632"/>
            <a:ext cx="1152102" cy="418931"/>
          </a:xfrm>
          <a:prstGeom prst="rect">
            <a:avLst/>
          </a:prstGeom>
        </p:spPr>
      </p:pic>
      <p:pic>
        <p:nvPicPr>
          <p:cNvPr id="2051" name="Picture 3" descr="C:\Users\Юрист\Desktop\Сауле Жумабекова\1 июня детский праздник\Лагерь\55dd6c14-c64e-47d6-aebb-209bf9cdcd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071035"/>
            <a:ext cx="1793493" cy="266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Юрист\Desktop\Сауле Жумабекова\1 июня детский праздник\Лагерь\9d31ead6-e41a-4882-a9eb-033a7abaa0f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1" y="2071035"/>
            <a:ext cx="1944216" cy="145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Юрист\Desktop\Сауле Жумабекова\1 июня детский праздник\Лагерь\f28badbe-ad74-462b-8206-72b7d9c72c8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98" y="2160360"/>
            <a:ext cx="3455566" cy="260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Юрист\Desktop\Сауле Жумабекова\1 июня детский праздник\Лагерь\62d1712d-79c5-4b45-9277-400a18723fb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380" y="3467722"/>
            <a:ext cx="2797439" cy="128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129243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7398" y="548680"/>
            <a:ext cx="7848600" cy="504056"/>
          </a:xfrm>
        </p:spPr>
        <p:txBody>
          <a:bodyPr/>
          <a:lstStyle/>
          <a:p>
            <a:r>
              <a:rPr lang="kk-KZ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 өткізілген коорпоративтік іс-шаралар</a:t>
            </a:r>
            <a:endParaRPr lang="ru-RU" sz="1800" b="1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899" y="4503195"/>
            <a:ext cx="2804099" cy="1831411"/>
          </a:xfr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676" y="4581128"/>
            <a:ext cx="2682693" cy="17884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41" y="2039307"/>
            <a:ext cx="2808313" cy="187220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92" y="4581128"/>
            <a:ext cx="2632080" cy="175472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676" y="2117743"/>
            <a:ext cx="2568410" cy="17785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500" y="2124652"/>
            <a:ext cx="2704526" cy="1800200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38241" y="1448466"/>
            <a:ext cx="28083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Қазақстан мұнайының 120 жылдық төл мерекесі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31687" y="1454180"/>
            <a:ext cx="3120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«Үздік маман – 2019» кәсіби шеберлік байқауы 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933372" y="1448466"/>
            <a:ext cx="27045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«ОТК» ЖШС Спартакиадасы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62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Мекемеде өткізілген коорпоративтік іс-шаралар</a:t>
            </a: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982" y="4679290"/>
            <a:ext cx="2808312" cy="18722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65" y="4603973"/>
            <a:ext cx="3039010" cy="20228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680" y="1892743"/>
            <a:ext cx="2915167" cy="19415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56" y="4679290"/>
            <a:ext cx="2543944" cy="19079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5734" y="1873331"/>
            <a:ext cx="2858188" cy="19054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157" y="2028577"/>
            <a:ext cx="2105766" cy="170435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9968" y="1483403"/>
            <a:ext cx="18715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Әз-Наурыз мейрамы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35734" y="1263639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Зейнеткерге шыққан қызметкерлерді марапаттау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88223" y="1289913"/>
            <a:ext cx="2160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наурыз Халықаралық әйелдер мерекесі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60536" y="4032271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маусым - балаларды қорғау күні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3765" y="4153162"/>
            <a:ext cx="29437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мамыр-Отан</a:t>
            </a:r>
            <a:r>
              <a:rPr lang="kk-KZ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қорғаушылар күні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8825" y="4137773"/>
            <a:ext cx="2977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k-KZ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Ардагерлерге құрмет көрсету сәті 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296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609719" y="1432755"/>
            <a:ext cx="7708538" cy="337690"/>
          </a:xfrm>
        </p:spPr>
        <p:txBody>
          <a:bodyPr>
            <a:noAutofit/>
          </a:bodyPr>
          <a:lstStyle/>
          <a:p>
            <a:pPr lvl="0"/>
            <a: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Серіктест</a:t>
            </a:r>
            <a:r>
              <a:rPr lang="kk-KZ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іктің 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ішкі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құжаттарында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ұжымдық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шартта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қарастырылған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kk-KZ" sz="16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төлемдерді, өтемақылар мен кепілдіктерді ұсынуы туралы </a:t>
            </a:r>
            <a:r>
              <a:rPr lang="kk-KZ" sz="16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есебі</a:t>
            </a:r>
            <a:endParaRPr lang="ru-RU" sz="1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10155" y="38231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68344" y="1862963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1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3">
            <a:extLst>
              <a:ext uri="{FF2B5EF4-FFF2-40B4-BE49-F238E27FC236}">
                <a16:creationId xmlns:a16="http://schemas.microsoft.com/office/drawing/2014/main" xmlns="" id="{C3E8B0E1-CB2F-4935-B103-45921D6825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46089885"/>
              </p:ext>
            </p:extLst>
          </p:nvPr>
        </p:nvGraphicFramePr>
        <p:xfrm>
          <a:off x="251520" y="2170740"/>
          <a:ext cx="8424937" cy="450338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93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927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435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381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6024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5852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Әлеуметтік төлемдердің, өтемақылар мен кепілдіктердің түрі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Қызмет-дің</a:t>
                      </a:r>
                      <a:r>
                        <a:rPr lang="ru-RU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Есептік кезеңдегі нақты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сомасы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Негізі</a:t>
                      </a:r>
                      <a:endParaRPr lang="ru-RU" sz="14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466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 жасты марапаттау  (65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қосымша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1.3.1, 1.3.2</a:t>
                      </a:r>
                      <a:r>
                        <a:rPr lang="ru-RU" sz="135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тармақтары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4466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 жасты марапаттау  (70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44661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 жасты марапаттау  (75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1136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516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қайтыс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болған жағдайда жерлеу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рәсімін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ұйымдастыруға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отбасына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(125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9.4.1</a:t>
                      </a:r>
                      <a:r>
                        <a:rPr lang="ru-RU" sz="135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561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Зейнеткерлікке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шыққан зейнеткер қайтыс болған  жағдайда (50 АЕК) 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950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жақын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туыстарын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жұбайы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  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зайыбы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ата-анасы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жерлеу рәсімін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ұйымдастыруға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862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Нәресте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дүниеге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келгенде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(65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821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1.3.3</a:t>
                      </a:r>
                      <a:r>
                        <a:rPr lang="ru-RU" sz="135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7285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35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Некеге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тұрғанда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(45 АЕК)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48" marR="48948" marT="7981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№2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35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1.3.4</a:t>
                      </a:r>
                      <a:r>
                        <a:rPr lang="ru-RU" sz="135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35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35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7" marR="6917" marT="69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411720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0" y="1340768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404664"/>
            <a:ext cx="1890210" cy="7200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96336" y="1370681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k-KZ" sz="12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мың теңге</a:t>
            </a:r>
            <a:endParaRPr lang="ru-RU" sz="12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4">
            <a:extLst>
              <a:ext uri="{FF2B5EF4-FFF2-40B4-BE49-F238E27FC236}">
                <a16:creationId xmlns:a16="http://schemas.microsoft.com/office/drawing/2014/main" xmlns="" id="{539E85F0-491C-451C-BFCD-2BD038A07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3508367"/>
              </p:ext>
            </p:extLst>
          </p:nvPr>
        </p:nvGraphicFramePr>
        <p:xfrm>
          <a:off x="395536" y="1894482"/>
          <a:ext cx="8424936" cy="458563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831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933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39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8302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7150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48073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күтіміндегі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қызметкерге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бала 1,5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келгенше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ай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сайын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(10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9.4.14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Медициналық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408</a:t>
                      </a: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300</a:t>
                      </a: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9.6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247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Балаларды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сауықтыру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демалыс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орындарына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жолдама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16 200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9.4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50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мұқтаж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қызметкерлерге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847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9.8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509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Зейнеткерлік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жасқа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шыққанда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ерлер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- 63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- 58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 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</a:t>
                      </a: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325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9.4.11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91012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мерекесі-8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960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9.4.10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42814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Халықаралық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әйелдер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мерекесі-8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наурызға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(зейнеткерлерге) (20 АЕК)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1 717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9342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Жүкті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және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босануына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байланысты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"АНС" ЖШС  06.11.13г. шығ.№1373 хаты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549686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668344" y="1435126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251520" y="1435126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3" name="Объект 4">
            <a:extLst>
              <a:ext uri="{FF2B5EF4-FFF2-40B4-BE49-F238E27FC236}">
                <a16:creationId xmlns:a16="http://schemas.microsoft.com/office/drawing/2014/main" xmlns="" id="{4640D63A-1783-48AA-B180-86622EF227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9366635"/>
              </p:ext>
            </p:extLst>
          </p:nvPr>
        </p:nvGraphicFramePr>
        <p:xfrm>
          <a:off x="323528" y="1844824"/>
          <a:ext cx="8438277" cy="452597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4235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126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3000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306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414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287998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Қызметкердің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жарамсыздығы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болса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уақытша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еңбекке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жарамсыздықтың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31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бастап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айлық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тарифтік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мөлшерлеменің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50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пайызы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мөлшерінде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қосымша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көрсетеді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Бұл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жағдайда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Жұмыс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беруші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төлейтін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материалдық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көмек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мөлшері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күнтізбелік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жылда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күні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есебінен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аспайды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90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Ұжымдық шартқа  №4 қосымша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9.9.1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04786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40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Өндірісте жарақат алған бұрынғы жұмысшыларға материалдық көмек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623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58652" marR="5865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ҚР АК 937 б. 1т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41859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19 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Бала кезден </a:t>
                      </a:r>
                      <a:r>
                        <a:rPr lang="ru-RU" sz="1400" b="1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мүгедек балалары</a:t>
                      </a:r>
                      <a:r>
                        <a:rPr lang="ru-RU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бар қызметкерлерге  (65 АЕК)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</a:t>
                      </a:r>
                      <a:endParaRPr lang="ru-RU" sz="1400" b="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821</a:t>
                      </a:r>
                      <a:endParaRPr lang="ru-RU" sz="1400" b="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Ұжымдық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9.4.9</a:t>
                      </a:r>
                      <a:r>
                        <a:rPr lang="ru-RU" sz="1400" kern="1200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 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1327"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endParaRPr lang="kk-KZ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  <a:p>
                      <a:pPr algn="l" rtl="0" fontAlgn="t"/>
                      <a:r>
                        <a:rPr lang="kk-KZ" sz="14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Қызметкердің</a:t>
                      </a:r>
                      <a:r>
                        <a:rPr lang="kk-KZ" sz="14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/>
                        </a:rPr>
                        <a:t> балаларын оқытуға материалдық көмек</a:t>
                      </a:r>
                    </a:p>
                    <a:p>
                      <a:pPr algn="l" rtl="0" fontAlgn="t"/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</a:t>
                      </a:r>
                      <a:endParaRPr lang="ru-RU" sz="1400" b="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999</a:t>
                      </a:r>
                      <a:endParaRPr lang="ru-RU" sz="1400" b="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Ұжымдық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9.7 </a:t>
                      </a:r>
                      <a:r>
                        <a:rPr lang="ru-RU" sz="1400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918" marR="6918" marT="69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8488212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-88666" y="548680"/>
            <a:ext cx="9152195" cy="557551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80145" tIns="40073" rIns="80145" bIns="40073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төлемдердің, өтемақылар мен </a:t>
            </a:r>
          </a:p>
          <a:p>
            <a:pPr algn="r" defTabSz="801654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кепілдіктердің төленуін талдау</a:t>
            </a:r>
            <a:endParaRPr lang="ru-RU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107504" y="1309458"/>
            <a:ext cx="1875890" cy="337690"/>
          </a:xfrm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</a:pP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кестенің жалғасы</a:t>
            </a:r>
            <a: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12" name="Объект 4">
            <a:extLst>
              <a:ext uri="{FF2B5EF4-FFF2-40B4-BE49-F238E27FC236}">
                <a16:creationId xmlns:a16="http://schemas.microsoft.com/office/drawing/2014/main" xmlns="" id="{63B20BCC-2D71-40F3-A81B-1573768141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9085868"/>
              </p:ext>
            </p:extLst>
          </p:nvPr>
        </p:nvGraphicFramePr>
        <p:xfrm>
          <a:off x="302184" y="1772816"/>
          <a:ext cx="8446279" cy="46999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26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33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317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131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32382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616635"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қыркүйек білім күніне орай мектеп жасындағы балаларға (10 АЕК)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222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5 606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Ұжымдық шартқа  №4 қосымша </a:t>
                      </a:r>
                      <a:r>
                        <a:rPr lang="ru-RU" sz="1400" dirty="0" err="1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келісімінің</a:t>
                      </a:r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9.4.15</a:t>
                      </a:r>
                      <a:r>
                        <a:rPr lang="ru-RU" sz="1400" baseline="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48196">
                <a:tc>
                  <a:txBody>
                    <a:bodyPr/>
                    <a:lstStyle/>
                    <a:p>
                      <a:pPr algn="ctr"/>
                      <a:r>
                        <a:rPr lang="kk-KZ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Мұнайшылар күні мерекесіне жұмыс жасамайтын зейнеткерлерге (20 АЕК)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baseline="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13 433</a:t>
                      </a:r>
                      <a:endParaRPr lang="ru-RU" sz="1400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Ұжымдық</a:t>
                      </a:r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шарттың</a:t>
                      </a:r>
                      <a:r>
                        <a:rPr lang="ru-RU" sz="140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9.4.13</a:t>
                      </a:r>
                      <a:r>
                        <a:rPr lang="ru-RU" sz="1400" baseline="0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err="1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тармағы</a:t>
                      </a:r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92458">
                <a:tc>
                  <a:txBody>
                    <a:bodyPr/>
                    <a:lstStyle/>
                    <a:p>
                      <a:pPr marL="0" algn="ctr" defTabSz="914377" rtl="0" eaLnBrk="1" latinLnBrk="0" hangingPunct="1"/>
                      <a:r>
                        <a:rPr lang="ru-RU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Еңбек демалысын беру кезінде қызметкердің денсаулығын жақсартуына (125 АЕК) 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/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190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algn="ctr" defTabSz="914377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kern="1200" dirty="0">
                          <a:solidFill>
                            <a:schemeClr val="tx2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59 969</a:t>
                      </a:r>
                      <a:endParaRPr lang="ru-RU" sz="1400" kern="1200" dirty="0">
                        <a:solidFill>
                          <a:schemeClr val="tx2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</a:t>
                      </a:r>
                      <a:r>
                        <a:rPr kumimoji="0" lang="ru-RU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1.2.4 </a:t>
                      </a:r>
                      <a:r>
                        <a:rPr kumimoji="0" lang="ru-RU" sz="14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6683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Наурыз мейрамы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189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861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Ұжымдық шартқа  №3 қосымша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келісімінің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1.3.5 </a:t>
                      </a:r>
                      <a:r>
                        <a:rPr kumimoji="0" lang="ru-RU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тармағы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Мұнайгаз кешені қызметкерлерінің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188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23 735</a:t>
                      </a: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	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4977"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Қазақстан Республикасының Тәуелсіздік күні (50 АЕК)</a:t>
                      </a: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187</a:t>
                      </a:r>
                    </a:p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23 669</a:t>
                      </a: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1D528D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79015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1200" dirty="0" err="1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</a:t>
                      </a:r>
                      <a:r>
                        <a:rPr lang="kk-KZ" sz="1600" b="1" kern="120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ғы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2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192</a:t>
                      </a:r>
                      <a:r>
                        <a:rPr lang="ru-RU" sz="1600" b="1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985</a:t>
                      </a:r>
                    </a:p>
                  </a:txBody>
                  <a:tcPr marL="48960" marR="48960" marT="798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dirty="0">
                        <a:solidFill>
                          <a:schemeClr val="tx2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7EF8184-2B20-4908-BE3C-096735E5B0FE}"/>
              </a:ext>
            </a:extLst>
          </p:cNvPr>
          <p:cNvSpPr txBox="1"/>
          <p:nvPr/>
        </p:nvSpPr>
        <p:spPr>
          <a:xfrm>
            <a:off x="7753453" y="1357694"/>
            <a:ext cx="981132" cy="289454"/>
          </a:xfrm>
          <a:prstGeom prst="rect">
            <a:avLst/>
          </a:prstGeom>
          <a:noFill/>
        </p:spPr>
        <p:txBody>
          <a:bodyPr wrap="none" lIns="78183" tIns="39092" rIns="78183" bIns="39092" rtlCol="0">
            <a:spAutoFit/>
          </a:bodyPr>
          <a:lstStyle/>
          <a:p>
            <a:r>
              <a:rPr lang="ru-RU" sz="1368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мың теңге</a:t>
            </a:r>
          </a:p>
        </p:txBody>
      </p:sp>
    </p:spTree>
    <p:extLst>
      <p:ext uri="{BB962C8B-B14F-4D97-AF65-F5344CB8AC3E}">
        <p14:creationId xmlns:p14="http://schemas.microsoft.com/office/powerpoint/2010/main" val="2698893960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476672"/>
            <a:ext cx="9144000" cy="720080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 мерзімі кезінде түскен сұрақтар, өткізілген кездесулер, 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жеке қабылдаулар және шешілген мәселелер бойынша сандық көрсеткіштерді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келтіру арқылы  ақпарат беру,  шешімі талап етілетін  және орындалуға </a:t>
            </a:r>
          </a:p>
          <a:p>
            <a:pPr algn="r" defTabSz="781995">
              <a:lnSpc>
                <a:spcPct val="100000"/>
              </a:lnSpc>
              <a:spcBef>
                <a:spcPts val="0"/>
              </a:spcBef>
              <a:defRPr/>
            </a:pPr>
            <a:r>
              <a:rPr lang="kk-KZ" sz="1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жоспарланған мәселелер туралы ақпарат беру</a:t>
            </a:r>
            <a:endParaRPr lang="ru-RU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5" y="1262252"/>
            <a:ext cx="8856984" cy="61927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84481" algn="ctr">
              <a:lnSpc>
                <a:spcPct val="107000"/>
              </a:lnSpc>
            </a:pPr>
            <a:r>
              <a:rPr lang="en-US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kk-KZ" sz="16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септік кезеңдегі келіп түскен мәселелер, өткізілген кездесулер және жеке қабылдауларды шешу барысы туралы қорытынды:</a:t>
            </a:r>
            <a:endParaRPr lang="ru-RU" sz="16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091056"/>
              </p:ext>
            </p:extLst>
          </p:nvPr>
        </p:nvGraphicFramePr>
        <p:xfrm>
          <a:off x="480315" y="1947024"/>
          <a:ext cx="8183369" cy="3238753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9913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237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943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Жиналыстың атауы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Жиналыс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Сұрақтар саны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Шешімі</a:t>
                      </a:r>
                      <a:r>
                        <a:rPr lang="kk-KZ" sz="1600" b="1" baseline="0" dirty="0"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қарастырылуда</a:t>
                      </a:r>
                      <a:endParaRPr lang="ru-RU" sz="1600" b="1" dirty="0"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9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жоспарлы есептік кездесуі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6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i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 басшының еңбек ұжымымен жеке сұрақтар бойынша жоспардағы кездесу             </a:t>
                      </a:r>
                      <a:endParaRPr lang="ru-RU" sz="1600" i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62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Желілік басшының еңбек ұжымымен кездесуі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7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Кәсіподақпен еңбек ұжымымен кездесуі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20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Жоспардан тыс кездесуі</a:t>
                      </a:r>
                      <a:endParaRPr lang="ru-RU" sz="16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</a:t>
                      </a: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18187"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Барлығы:</a:t>
                      </a:r>
                      <a:endParaRPr lang="ru-RU" sz="16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67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69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592" y="5301208"/>
            <a:ext cx="7992888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kk-KZ" sz="14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Оның ішінде шешімі қарастырылуда: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kk-KZ" sz="14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Жаңа техника алу мәселесі;                                                      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kk-KZ" sz="14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Тарифті көтеру жөніндегі сұрақ;</a:t>
            </a:r>
          </a:p>
          <a:p>
            <a:pPr marL="285750" indent="-285750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kk-KZ" sz="1400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Жұмыс көлемі жайында мәселе.</a:t>
            </a:r>
          </a:p>
        </p:txBody>
      </p:sp>
    </p:spTree>
    <p:extLst>
      <p:ext uri="{BB962C8B-B14F-4D97-AF65-F5344CB8AC3E}">
        <p14:creationId xmlns:p14="http://schemas.microsoft.com/office/powerpoint/2010/main" val="4127087696"/>
      </p:ext>
    </p:extLst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3528" y="1397231"/>
            <a:ext cx="8357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  саны және еңбекақы қоры жөнінде мәлімет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851920" y="476672"/>
            <a:ext cx="5141741" cy="745933"/>
          </a:xfrm>
          <a:prstGeom prst="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78183" tIns="39092" rIns="78183" bIns="39092" rtlCol="0" anchor="ctr">
            <a:noAutofit/>
          </a:bodyPr>
          <a:lstStyle>
            <a:lvl1pPr algn="ctr" defTabSz="10079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1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Жұмыскерлердің  саны және еңбекақы қоры жөнінде мәлімет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382867"/>
            <a:ext cx="1890210" cy="720080"/>
          </a:xfrm>
          <a:prstGeom prst="rect">
            <a:avLst/>
          </a:prstGeom>
        </p:spPr>
      </p:pic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xmlns="" id="{A610D479-FA93-4325-8C2A-A2C419A39B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529828"/>
              </p:ext>
            </p:extLst>
          </p:nvPr>
        </p:nvGraphicFramePr>
        <p:xfrm>
          <a:off x="136676" y="2068049"/>
          <a:ext cx="8856985" cy="4134644"/>
        </p:xfrm>
        <a:graphic>
          <a:graphicData uri="http://schemas.openxmlformats.org/drawingml/2006/table">
            <a:tbl>
              <a:tblPr firstRow="1">
                <a:tableStyleId>{9D7B26C5-4107-4FEC-AEDC-1716B250A1EF}</a:tableStyleId>
              </a:tblPr>
              <a:tblGrid>
                <a:gridCol w="38299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083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706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5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0030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69152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3204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Көрсеткіш атауы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Өлшем бірлігі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2019 ж. 	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Жоспардың орындалуы (%)</a:t>
                      </a:r>
                      <a:endParaRPr lang="ru-RU" sz="14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20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жоспар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нақты</a:t>
                      </a:r>
                      <a:endParaRPr lang="ru-RU" sz="1400" b="1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128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Жұмыскерлердің 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есепті </a:t>
                      </a:r>
                      <a:r>
                        <a:rPr kumimoji="0" lang="ru-RU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жылға</a:t>
                      </a:r>
                      <a:r>
                        <a:rPr kumimoji="0" lang="ru-RU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u="none" strike="noStrike" dirty="0" err="1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тізімдік</a:t>
                      </a:r>
                      <a:r>
                        <a:rPr lang="ru-RU" sz="1800" b="0" u="none" strike="noStrike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саны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187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98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өндіріс</a:t>
                      </a:r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u="none" strike="noStrike" kern="1200" noProof="0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жұмыскерлері</a:t>
                      </a:r>
                      <a:endParaRPr lang="ru-RU" sz="1800" b="0" u="none" strike="noStrike" kern="1200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164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99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әкімшілік-басқарма</a:t>
                      </a:r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қызметкерлері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адам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91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Еңбекақы</a:t>
                      </a:r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қоры, барлығы 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 теңге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1 576 494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1 758 998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526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</a:t>
                      </a: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соны</a:t>
                      </a:r>
                      <a:r>
                        <a:rPr lang="kk-KZ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ң</a:t>
                      </a:r>
                      <a:r>
                        <a:rPr lang="kk-KZ" sz="1800" b="0" i="0" u="none" strike="noStrike" baseline="0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ішінде өндірістік көрсеткіштерге сәйкес төленген сыйақы 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мың</a:t>
                      </a:r>
                      <a:r>
                        <a:rPr lang="ru-RU" sz="1800" b="0" i="0" u="none" strike="noStrike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i="0" u="none" strike="noStrike" dirty="0" err="1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теңге</a:t>
                      </a:r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fontAlgn="ctr"/>
                      <a:endParaRPr lang="ru-RU" sz="1800" b="0" i="0" u="none" strike="noStrike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17" marR="6517" marT="6517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270 140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318 989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25299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3382248"/>
      </p:ext>
    </p:extLst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k-K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Назарларыңды бөліп тыңдағаныңызға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Рахмет!!!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6392" y="4725144"/>
            <a:ext cx="4231215" cy="17191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898847"/>
            <a:ext cx="3955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</a:rPr>
              <a:t>10</a:t>
            </a:r>
          </a:p>
        </p:txBody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db2004138l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9805</TotalTime>
  <Words>2186</Words>
  <Application>Microsoft Office PowerPoint</Application>
  <PresentationFormat>Экран (4:3)</PresentationFormat>
  <Paragraphs>625</Paragraphs>
  <Slides>21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Verdana</vt:lpstr>
      <vt:lpstr>Wingdings</vt:lpstr>
      <vt:lpstr>cdb2004138l</vt:lpstr>
      <vt:lpstr>Презентация PowerPoint</vt:lpstr>
      <vt:lpstr>Тапсырыс беруші мекемелер бойынша табыс көлемі </vt:lpstr>
      <vt:lpstr>Презентация PowerPoint</vt:lpstr>
      <vt:lpstr>Презентация PowerPoint</vt:lpstr>
      <vt:lpstr>Презентация PowerPoint</vt:lpstr>
      <vt:lpstr>Презентация PowerPoint</vt:lpstr>
      <vt:lpstr>2019 жылғы жол қозғалыс ережесін бұзу жөнінде мәлімет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Мекемеде өткізілген коорпоративтік іс-шаралар</vt:lpstr>
      <vt:lpstr>Мекемеде өткізілген коорпоративтік іс-шаралар</vt:lpstr>
      <vt:lpstr> Серіктестіктің  ішкі құжаттарында және ұжымдық шартта қарастырылған "Әлеуметтік төлемдерді, өтемақылар мен кепілдіктерді ұсынуы туралы есебі</vt:lpstr>
      <vt:lpstr> кестенің жалғасы </vt:lpstr>
      <vt:lpstr> кестенің жалғасы </vt:lpstr>
      <vt:lpstr> кестенің жалғасы 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ПОРТФОЛІО</dc:title>
  <dc:creator>IrinaS</dc:creator>
  <cp:lastModifiedBy>gaits-3</cp:lastModifiedBy>
  <cp:revision>697</cp:revision>
  <cp:lastPrinted>2020-02-26T04:18:17Z</cp:lastPrinted>
  <dcterms:created xsi:type="dcterms:W3CDTF">2010-04-02T11:40:04Z</dcterms:created>
  <dcterms:modified xsi:type="dcterms:W3CDTF">2020-02-26T09:12:51Z</dcterms:modified>
</cp:coreProperties>
</file>